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7" r:id="rId4"/>
  </p:sldMasterIdLst>
  <p:notesMasterIdLst>
    <p:notesMasterId r:id="rId23"/>
  </p:notesMasterIdLst>
  <p:sldIdLst>
    <p:sldId id="266" r:id="rId5"/>
    <p:sldId id="280" r:id="rId6"/>
    <p:sldId id="267" r:id="rId7"/>
    <p:sldId id="268" r:id="rId8"/>
    <p:sldId id="271" r:id="rId9"/>
    <p:sldId id="281" r:id="rId10"/>
    <p:sldId id="256" r:id="rId11"/>
    <p:sldId id="270" r:id="rId12"/>
    <p:sldId id="258" r:id="rId13"/>
    <p:sldId id="278" r:id="rId14"/>
    <p:sldId id="264" r:id="rId15"/>
    <p:sldId id="265" r:id="rId16"/>
    <p:sldId id="283" r:id="rId17"/>
    <p:sldId id="284" r:id="rId18"/>
    <p:sldId id="274" r:id="rId19"/>
    <p:sldId id="287" r:id="rId20"/>
    <p:sldId id="289" r:id="rId21"/>
    <p:sldId id="286" r:id="rId2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Three Post-High School Journeys" id="{7ABB11EA-419A-47AF-8EFA-105FB9F46B44}">
          <p14:sldIdLst>
            <p14:sldId id="266"/>
            <p14:sldId id="280"/>
            <p14:sldId id="267"/>
            <p14:sldId id="268"/>
            <p14:sldId id="271"/>
            <p14:sldId id="281"/>
          </p14:sldIdLst>
        </p14:section>
        <p14:section name="Money Matters: Education and Career Paths and Your Financial Future" id="{C99CA280-3A11-4A1D-ABF7-94FBF3E1A030}">
          <p14:sldIdLst>
            <p14:sldId id="256"/>
            <p14:sldId id="270"/>
            <p14:sldId id="258"/>
            <p14:sldId id="278"/>
            <p14:sldId id="264"/>
            <p14:sldId id="265"/>
            <p14:sldId id="283"/>
            <p14:sldId id="284"/>
          </p14:sldIdLst>
        </p14:section>
        <p14:section name="Mind Mapping" id="{AAB654C2-B778-4A28-9AAD-FD5C5CAE5D5E}">
          <p14:sldIdLst>
            <p14:sldId id="274"/>
            <p14:sldId id="287"/>
            <p14:sldId id="289"/>
            <p14:sldId id="286"/>
          </p14:sldIdLst>
        </p14:section>
      </p14:sectionLst>
    </p:ext>
    <p:ext uri="{EFAFB233-063F-42B5-8137-9DF3F51BA10A}">
      <p15:sldGuideLst xmlns:p15="http://schemas.microsoft.com/office/powerpoint/2012/main">
        <p15:guide id="1" orient="horz" pos="4116" userDrawn="1">
          <p15:clr>
            <a:srgbClr val="A4A3A4"/>
          </p15:clr>
        </p15:guide>
        <p15:guide id="2" pos="5822" userDrawn="1">
          <p15:clr>
            <a:srgbClr val="A4A3A4"/>
          </p15:clr>
        </p15:guide>
        <p15:guide id="3" pos="1212"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44905365-EE05-740F-7B97-30B299D0B846}" name="Burns, Owen (ACF) (CTR)" initials="BO((" userId="S::Owen.Burns@acf.hhs.gov::faedabb2-fca0-40ff-86a1-5ed2e0db7f0b" providerId="AD"/>
  <p188:author id="{C2AFF865-12E7-F246-362D-C1161EC44D7E}" name="Mindy Scott" initials="MS" userId="S::mscott@childtrends.org::f445d948-d875-452b-be58-2fd0e2a284d8" providerId="AD"/>
  <p188:author id="{608C248D-2D9A-D614-ACA0-52C33E021C89}" name="Williams, Erin" initials="WE" userId="S::erinwilliams@rti.org::5475e958-a31d-43f5-bd89-bf3d2650808a" providerId="AD"/>
  <p188:author id="{897E1C9E-172F-C53B-2828-FEB7E36831ED}" name="Albert, Janine" initials="AJ" userId="S::jalbert@rti.org::a5727950-e1a4-415f-82cc-eae56767ee2c" providerId="AD"/>
  <p188:author id="{05EC35AE-3A7D-6F81-73CE-352A38EF8B8D}" name="Derrick, Katie (ACF)" initials="DK(" userId="S::Kathleen.Derrick@acf.hhs.gov::6ff3d1f4-2830-45c2-997c-69ccea9ffcad" providerId="AD"/>
  <p188:author id="{A4C4A0B2-64AF-ACD5-BC70-D9E91B4758C0}" name="Dickinson, Denise" initials="DD" userId="S::ddickinson@rti.org::dab21ef1-50be-4fbd-9b26-df32843ece10" providerId="AD"/>
  <p188:author id="{E45A7BBA-D709-524F-FAF3-FC7F9624928A}" name="Hoeper, Martha" initials="HM" userId="S::mhoeper@rti.org::ff51605c-305b-4384-af24-13ba70b4092f" providerId="AD"/>
  <p188:author id="{224F0DFA-BBC1-CE78-C3EA-16912154376E}" name="Matthew, Resa (ACF)" initials="M(" userId="S::resa.matthew_acf.hhs.gov#ext#@researchtriangleinstitute.onmicrosoft.com::5d5cb300-3b81-424e-8ade-ae3a4405c999" providerId="AD"/>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F7D9E0"/>
    <a:srgbClr val="B1003E"/>
    <a:srgbClr val="EDCE7F"/>
    <a:srgbClr val="1C3674"/>
    <a:srgbClr val="006C75"/>
    <a:srgbClr val="004441"/>
    <a:srgbClr val="F7A61C"/>
    <a:srgbClr val="8464A9"/>
    <a:srgbClr val="009ED4"/>
    <a:srgbClr val="1466A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7752" autoAdjust="0"/>
    <p:restoredTop sz="86381" autoAdjust="0"/>
  </p:normalViewPr>
  <p:slideViewPr>
    <p:cSldViewPr snapToGrid="0">
      <p:cViewPr varScale="1">
        <p:scale>
          <a:sx n="59" d="100"/>
          <a:sy n="59" d="100"/>
        </p:scale>
        <p:origin x="77" y="302"/>
      </p:cViewPr>
      <p:guideLst>
        <p:guide orient="horz" pos="4116"/>
        <p:guide pos="5822"/>
        <p:guide pos="1212"/>
      </p:guideLst>
    </p:cSldViewPr>
  </p:slideViewPr>
  <p:outlineViewPr>
    <p:cViewPr>
      <p:scale>
        <a:sx n="33" d="100"/>
        <a:sy n="33" d="100"/>
      </p:scale>
      <p:origin x="0" y="-7914"/>
    </p:cViewPr>
  </p:outlineViewPr>
  <p:notesTextViewPr>
    <p:cViewPr>
      <p:scale>
        <a:sx n="1" d="1"/>
        <a:sy n="1" d="1"/>
      </p:scale>
      <p:origin x="0" y="0"/>
    </p:cViewPr>
  </p:notesTextViewPr>
  <p:sorterViewPr>
    <p:cViewPr>
      <p:scale>
        <a:sx n="90" d="100"/>
        <a:sy n="9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notesMaster" Target="notesMasters/notesMaster1.xml"/><Relationship Id="rId28" Type="http://schemas.microsoft.com/office/2018/10/relationships/authors" Target="author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98B55E4-56B8-476F-9F6D-F3AF7D1CA090}" type="datetimeFigureOut">
              <a:rPr lang="en-US" smtClean="0"/>
              <a:t>11/16/2023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CD641B8-8230-48E2-B2A5-444F552AA073}" type="slidenum">
              <a:rPr lang="en-US" smtClean="0"/>
              <a:t>‹#›</a:t>
            </a:fld>
            <a:endParaRPr lang="en-US"/>
          </a:p>
        </p:txBody>
      </p:sp>
    </p:spTree>
    <p:extLst>
      <p:ext uri="{BB962C8B-B14F-4D97-AF65-F5344CB8AC3E}">
        <p14:creationId xmlns:p14="http://schemas.microsoft.com/office/powerpoint/2010/main" val="31159173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CD641B8-8230-48E2-B2A5-444F552AA073}" type="slidenum">
              <a:rPr lang="en-US" smtClean="0"/>
              <a:t>3</a:t>
            </a:fld>
            <a:endParaRPr lang="en-US"/>
          </a:p>
        </p:txBody>
      </p:sp>
    </p:spTree>
    <p:extLst>
      <p:ext uri="{BB962C8B-B14F-4D97-AF65-F5344CB8AC3E}">
        <p14:creationId xmlns:p14="http://schemas.microsoft.com/office/powerpoint/2010/main" val="17650082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Facilitator. Click on the slide while presenting to reveal the definition and examples for students.</a:t>
            </a:r>
          </a:p>
        </p:txBody>
      </p:sp>
      <p:sp>
        <p:nvSpPr>
          <p:cNvPr id="4" name="Slide Number Placeholder 3"/>
          <p:cNvSpPr>
            <a:spLocks noGrp="1"/>
          </p:cNvSpPr>
          <p:nvPr>
            <p:ph type="sldNum" sz="quarter" idx="5"/>
          </p:nvPr>
        </p:nvSpPr>
        <p:spPr/>
        <p:txBody>
          <a:bodyPr/>
          <a:lstStyle/>
          <a:p>
            <a:fld id="{0CD641B8-8230-48E2-B2A5-444F552AA073}" type="slidenum">
              <a:rPr lang="en-US" smtClean="0"/>
              <a:t>10</a:t>
            </a:fld>
            <a:endParaRPr lang="en-US"/>
          </a:p>
        </p:txBody>
      </p:sp>
    </p:spTree>
    <p:extLst>
      <p:ext uri="{BB962C8B-B14F-4D97-AF65-F5344CB8AC3E}">
        <p14:creationId xmlns:p14="http://schemas.microsoft.com/office/powerpoint/2010/main" val="7942561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CD641B8-8230-48E2-B2A5-444F552AA073}" type="slidenum">
              <a:rPr lang="en-US" smtClean="0"/>
              <a:t>16</a:t>
            </a:fld>
            <a:endParaRPr lang="en-US"/>
          </a:p>
        </p:txBody>
      </p:sp>
    </p:spTree>
    <p:extLst>
      <p:ext uri="{BB962C8B-B14F-4D97-AF65-F5344CB8AC3E}">
        <p14:creationId xmlns:p14="http://schemas.microsoft.com/office/powerpoint/2010/main" val="25105723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CD641B8-8230-48E2-B2A5-444F552AA073}" type="slidenum">
              <a:rPr lang="en-US" smtClean="0"/>
              <a:t>17</a:t>
            </a:fld>
            <a:endParaRPr lang="en-US"/>
          </a:p>
        </p:txBody>
      </p:sp>
    </p:spTree>
    <p:extLst>
      <p:ext uri="{BB962C8B-B14F-4D97-AF65-F5344CB8AC3E}">
        <p14:creationId xmlns:p14="http://schemas.microsoft.com/office/powerpoint/2010/main" val="8178886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B58E14-23EC-4C25-974C-48FA83988655}"/>
              </a:ext>
            </a:extLst>
          </p:cNvPr>
          <p:cNvSpPr>
            <a:spLocks noGrp="1"/>
          </p:cNvSpPr>
          <p:nvPr>
            <p:ph type="ctrTitle"/>
          </p:nvPr>
        </p:nvSpPr>
        <p:spPr>
          <a:xfrm>
            <a:off x="517870" y="978408"/>
            <a:ext cx="5021183" cy="5074226"/>
          </a:xfrm>
        </p:spPr>
        <p:txBody>
          <a:bodyPr anchor="b">
            <a:normAutofit/>
          </a:bodyPr>
          <a:lstStyle>
            <a:lvl1pPr algn="l">
              <a:defRPr sz="5400"/>
            </a:lvl1pPr>
          </a:lstStyle>
          <a:p>
            <a:r>
              <a:rPr lang="en-US"/>
              <a:t>Click to edit Master title style</a:t>
            </a:r>
          </a:p>
        </p:txBody>
      </p:sp>
      <p:sp>
        <p:nvSpPr>
          <p:cNvPr id="3" name="Subtitle 2">
            <a:extLst>
              <a:ext uri="{FF2B5EF4-FFF2-40B4-BE49-F238E27FC236}">
                <a16:creationId xmlns:a16="http://schemas.microsoft.com/office/drawing/2014/main" id="{2E9FEDD4-20A1-49F6-9E3E-0B26B426BB73}"/>
              </a:ext>
            </a:extLst>
          </p:cNvPr>
          <p:cNvSpPr>
            <a:spLocks noGrp="1"/>
          </p:cNvSpPr>
          <p:nvPr>
            <p:ph type="subTitle" idx="1"/>
          </p:nvPr>
        </p:nvSpPr>
        <p:spPr>
          <a:xfrm>
            <a:off x="6662167" y="3602038"/>
            <a:ext cx="5021183" cy="2244580"/>
          </a:xfrm>
        </p:spPr>
        <p:txBody>
          <a:bodyPr anchor="b">
            <a:normAutofit/>
          </a:bodyPr>
          <a:lstStyle>
            <a:lvl1pPr marL="0" indent="0" algn="l">
              <a:lnSpc>
                <a:spcPct val="100000"/>
              </a:lnSpc>
              <a:buNone/>
              <a:defRPr sz="2200" i="1"/>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580A32F-E6F3-4C2E-B9E3-E47868E42511}"/>
              </a:ext>
            </a:extLst>
          </p:cNvPr>
          <p:cNvSpPr>
            <a:spLocks noGrp="1"/>
          </p:cNvSpPr>
          <p:nvPr>
            <p:ph type="dt" sz="half" idx="10"/>
          </p:nvPr>
        </p:nvSpPr>
        <p:spPr/>
        <p:txBody>
          <a:bodyPr/>
          <a:lstStyle/>
          <a:p>
            <a:fld id="{3F26FB4F-FDE4-4A38-9012-7799A8C866DB}" type="datetime1">
              <a:rPr lang="en-US" smtClean="0"/>
              <a:t>11/16/2023</a:t>
            </a:fld>
            <a:endParaRPr lang="en-US"/>
          </a:p>
        </p:txBody>
      </p:sp>
      <p:sp>
        <p:nvSpPr>
          <p:cNvPr id="5" name="Footer Placeholder 4">
            <a:extLst>
              <a:ext uri="{FF2B5EF4-FFF2-40B4-BE49-F238E27FC236}">
                <a16:creationId xmlns:a16="http://schemas.microsoft.com/office/drawing/2014/main" id="{78806724-A87A-4231-BFD9-277482AF78C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730D1AF-36B8-4BB8-BD6A-71194F7BC31C}"/>
              </a:ext>
            </a:extLst>
          </p:cNvPr>
          <p:cNvSpPr>
            <a:spLocks noGrp="1"/>
          </p:cNvSpPr>
          <p:nvPr>
            <p:ph type="sldNum" sz="quarter" idx="12"/>
          </p:nvPr>
        </p:nvSpPr>
        <p:spPr/>
        <p:txBody>
          <a:bodyPr/>
          <a:lstStyle/>
          <a:p>
            <a:fld id="{DFDF98CC-160E-494C-8C3C-8CDC5FA257DE}" type="slidenum">
              <a:rPr lang="en-US" smtClean="0"/>
              <a:t>‹#›</a:t>
            </a:fld>
            <a:endParaRPr lang="en-US"/>
          </a:p>
        </p:txBody>
      </p:sp>
      <p:sp>
        <p:nvSpPr>
          <p:cNvPr id="8" name="Rectangle 7">
            <a:extLst>
              <a:ext uri="{FF2B5EF4-FFF2-40B4-BE49-F238E27FC236}">
                <a16:creationId xmlns:a16="http://schemas.microsoft.com/office/drawing/2014/main" id="{F3FF94B3-6D3E-44FE-BB02-A9027C0003C7}"/>
              </a:ext>
              <a:ext uri="{C183D7F6-B498-43B3-948B-1728B52AA6E4}">
                <adec:decorative xmlns:adec="http://schemas.microsoft.com/office/drawing/2017/decorative" val="1"/>
              </a:ext>
            </a:extLst>
          </p:cNvPr>
          <p:cNvSpPr/>
          <p:nvPr/>
        </p:nvSpPr>
        <p:spPr>
          <a:xfrm>
            <a:off x="6662168" y="6209925"/>
            <a:ext cx="5021183" cy="457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2685781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DF6B8E-1D8E-4105-9BBB-D53AD24B738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3825530-6629-4FEA-9670-EB21A2F5BA4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C664C7A-A73F-46F5-BC33-696671DAEEE7}"/>
              </a:ext>
            </a:extLst>
          </p:cNvPr>
          <p:cNvSpPr>
            <a:spLocks noGrp="1"/>
          </p:cNvSpPr>
          <p:nvPr>
            <p:ph type="dt" sz="half" idx="10"/>
          </p:nvPr>
        </p:nvSpPr>
        <p:spPr/>
        <p:txBody>
          <a:bodyPr/>
          <a:lstStyle/>
          <a:p>
            <a:fld id="{C4471F0B-5330-4730-A409-6A3D79409228}" type="datetime1">
              <a:rPr lang="en-US" smtClean="0"/>
              <a:t>11/16/2023</a:t>
            </a:fld>
            <a:endParaRPr lang="en-US"/>
          </a:p>
        </p:txBody>
      </p:sp>
      <p:sp>
        <p:nvSpPr>
          <p:cNvPr id="5" name="Footer Placeholder 4">
            <a:extLst>
              <a:ext uri="{FF2B5EF4-FFF2-40B4-BE49-F238E27FC236}">
                <a16:creationId xmlns:a16="http://schemas.microsoft.com/office/drawing/2014/main" id="{512B3CC0-B649-4509-A4B6-DF9D20EFACE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2CECCCA-3F2A-46F3-BF45-7C862FF1D752}"/>
              </a:ext>
            </a:extLst>
          </p:cNvPr>
          <p:cNvSpPr>
            <a:spLocks noGrp="1"/>
          </p:cNvSpPr>
          <p:nvPr>
            <p:ph type="sldNum" sz="quarter" idx="12"/>
          </p:nvPr>
        </p:nvSpPr>
        <p:spPr/>
        <p:txBody>
          <a:bodyPr/>
          <a:lstStyle/>
          <a:p>
            <a:fld id="{DFDF98CC-160E-494C-8C3C-8CDC5FA257DE}" type="slidenum">
              <a:rPr lang="en-US" smtClean="0"/>
              <a:t>‹#›</a:t>
            </a:fld>
            <a:endParaRPr lang="en-US"/>
          </a:p>
        </p:txBody>
      </p:sp>
    </p:spTree>
    <p:extLst>
      <p:ext uri="{BB962C8B-B14F-4D97-AF65-F5344CB8AC3E}">
        <p14:creationId xmlns:p14="http://schemas.microsoft.com/office/powerpoint/2010/main" val="5332287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BD7BD47B-C187-494C-812F-46BE0040B915}"/>
              </a:ext>
              <a:ext uri="{C183D7F6-B498-43B3-948B-1728B52AA6E4}">
                <adec:decorative xmlns:adec="http://schemas.microsoft.com/office/drawing/2017/decorative" val="1"/>
              </a:ext>
            </a:extLst>
          </p:cNvPr>
          <p:cNvSpPr/>
          <p:nvPr userDrawn="1"/>
        </p:nvSpPr>
        <p:spPr>
          <a:xfrm>
            <a:off x="0" y="0"/>
            <a:ext cx="12188952" cy="6857995"/>
          </a:xfrm>
          <a:prstGeom prst="rect">
            <a:avLst/>
          </a:prstGeom>
          <a:solidFill>
            <a:schemeClr val="bg2">
              <a:lumMod val="90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a:extLst>
              <a:ext uri="{FF2B5EF4-FFF2-40B4-BE49-F238E27FC236}">
                <a16:creationId xmlns:a16="http://schemas.microsoft.com/office/drawing/2014/main" id="{5A50133B-2446-4168-AA17-6538910668FD}"/>
              </a:ext>
            </a:extLst>
          </p:cNvPr>
          <p:cNvSpPr>
            <a:spLocks noGrp="1"/>
          </p:cNvSpPr>
          <p:nvPr>
            <p:ph type="title" orient="vert"/>
          </p:nvPr>
        </p:nvSpPr>
        <p:spPr>
          <a:xfrm>
            <a:off x="6662168" y="996791"/>
            <a:ext cx="5011962" cy="495692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006A9AD-2756-4C51-A958-6756301EB938}"/>
              </a:ext>
            </a:extLst>
          </p:cNvPr>
          <p:cNvSpPr>
            <a:spLocks noGrp="1"/>
          </p:cNvSpPr>
          <p:nvPr>
            <p:ph type="body" orient="vert" idx="1"/>
          </p:nvPr>
        </p:nvSpPr>
        <p:spPr>
          <a:xfrm>
            <a:off x="517870" y="996791"/>
            <a:ext cx="5021183" cy="495692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E42995D-CCEA-43AF-973B-8B6B56A567E8}"/>
              </a:ext>
            </a:extLst>
          </p:cNvPr>
          <p:cNvSpPr>
            <a:spLocks noGrp="1"/>
          </p:cNvSpPr>
          <p:nvPr>
            <p:ph type="dt" sz="half" idx="10"/>
          </p:nvPr>
        </p:nvSpPr>
        <p:spPr/>
        <p:txBody>
          <a:bodyPr/>
          <a:lstStyle/>
          <a:p>
            <a:fld id="{A3B19C9D-CEAD-43ED-9A67-CBACE4FBE8B4}" type="datetime1">
              <a:rPr lang="en-US" smtClean="0"/>
              <a:t>11/16/2023</a:t>
            </a:fld>
            <a:endParaRPr lang="en-US"/>
          </a:p>
        </p:txBody>
      </p:sp>
      <p:sp>
        <p:nvSpPr>
          <p:cNvPr id="5" name="Footer Placeholder 4">
            <a:extLst>
              <a:ext uri="{FF2B5EF4-FFF2-40B4-BE49-F238E27FC236}">
                <a16:creationId xmlns:a16="http://schemas.microsoft.com/office/drawing/2014/main" id="{2A4029CF-BA62-4CCD-956E-FFA0B37B8A3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2CE0B3D-96AB-41B3-ABDD-5B0DE863DAFC}"/>
              </a:ext>
            </a:extLst>
          </p:cNvPr>
          <p:cNvSpPr>
            <a:spLocks noGrp="1"/>
          </p:cNvSpPr>
          <p:nvPr>
            <p:ph type="sldNum" sz="quarter" idx="12"/>
          </p:nvPr>
        </p:nvSpPr>
        <p:spPr/>
        <p:txBody>
          <a:bodyPr/>
          <a:lstStyle/>
          <a:p>
            <a:fld id="{DFDF98CC-160E-494C-8C3C-8CDC5FA257DE}" type="slidenum">
              <a:rPr lang="en-US" smtClean="0"/>
              <a:t>‹#›</a:t>
            </a:fld>
            <a:endParaRPr lang="en-US"/>
          </a:p>
        </p:txBody>
      </p:sp>
      <p:sp>
        <p:nvSpPr>
          <p:cNvPr id="12" name="Rectangle 11">
            <a:extLst>
              <a:ext uri="{FF2B5EF4-FFF2-40B4-BE49-F238E27FC236}">
                <a16:creationId xmlns:a16="http://schemas.microsoft.com/office/drawing/2014/main" id="{4618136A-0796-46EB-89BB-4C73C0258FE9}"/>
              </a:ext>
              <a:ext uri="{C183D7F6-B498-43B3-948B-1728B52AA6E4}">
                <adec:decorative xmlns:adec="http://schemas.microsoft.com/office/drawing/2017/decorative" val="1"/>
              </a:ext>
            </a:extLst>
          </p:cNvPr>
          <p:cNvSpPr/>
          <p:nvPr/>
        </p:nvSpPr>
        <p:spPr>
          <a:xfrm>
            <a:off x="6662168" y="6209925"/>
            <a:ext cx="5021183" cy="457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9115155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363D8A-C68D-4CF9-9D15-3E09BCC09F66}"/>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8524D94C-E537-4FF3-AAF8-A85F05C31A7E}"/>
              </a:ext>
            </a:extLst>
          </p:cNvPr>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0824B1D4-6731-4993-8609-16C1D3327986}"/>
              </a:ext>
            </a:extLst>
          </p:cNvPr>
          <p:cNvSpPr>
            <a:spLocks noGrp="1"/>
          </p:cNvSpPr>
          <p:nvPr>
            <p:ph type="dt" sz="half" idx="10"/>
          </p:nvPr>
        </p:nvSpPr>
        <p:spPr/>
        <p:txBody>
          <a:bodyPr/>
          <a:lstStyle/>
          <a:p>
            <a:fld id="{CB7E03C4-EDC3-4839-AC9F-7EF8C94A921A}" type="datetime1">
              <a:rPr lang="en-US" smtClean="0"/>
              <a:t>11/16/2023</a:t>
            </a:fld>
            <a:endParaRPr lang="en-US"/>
          </a:p>
        </p:txBody>
      </p:sp>
      <p:sp>
        <p:nvSpPr>
          <p:cNvPr id="5" name="Footer Placeholder 4">
            <a:extLst>
              <a:ext uri="{FF2B5EF4-FFF2-40B4-BE49-F238E27FC236}">
                <a16:creationId xmlns:a16="http://schemas.microsoft.com/office/drawing/2014/main" id="{3DFB7BBD-CEEB-4256-84B2-6D907E11880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972A8B7-F430-4F4A-BB63-481F51E58800}"/>
              </a:ext>
            </a:extLst>
          </p:cNvPr>
          <p:cNvSpPr>
            <a:spLocks noGrp="1"/>
          </p:cNvSpPr>
          <p:nvPr>
            <p:ph type="sldNum" sz="quarter" idx="12"/>
          </p:nvPr>
        </p:nvSpPr>
        <p:spPr/>
        <p:txBody>
          <a:bodyPr/>
          <a:lstStyle/>
          <a:p>
            <a:fld id="{DFDF98CC-160E-494C-8C3C-8CDC5FA257DE}" type="slidenum">
              <a:rPr lang="en-US" smtClean="0"/>
              <a:t>‹#›</a:t>
            </a:fld>
            <a:endParaRPr lang="en-US"/>
          </a:p>
        </p:txBody>
      </p:sp>
    </p:spTree>
    <p:extLst>
      <p:ext uri="{BB962C8B-B14F-4D97-AF65-F5344CB8AC3E}">
        <p14:creationId xmlns:p14="http://schemas.microsoft.com/office/powerpoint/2010/main" val="561436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7BAC1C-A332-4BA5-8C9C-FE0396C81619}"/>
              </a:ext>
            </a:extLst>
          </p:cNvPr>
          <p:cNvSpPr>
            <a:spLocks noGrp="1"/>
          </p:cNvSpPr>
          <p:nvPr>
            <p:ph type="title"/>
          </p:nvPr>
        </p:nvSpPr>
        <p:spPr>
          <a:xfrm>
            <a:off x="517870" y="978408"/>
            <a:ext cx="5020056" cy="4870974"/>
          </a:xfrm>
        </p:spPr>
        <p:txBody>
          <a:bodyPr anchor="t">
            <a:normAutofit/>
          </a:bodyPr>
          <a:lstStyle>
            <a:lvl1pPr>
              <a:defRPr sz="5400"/>
            </a:lvl1pPr>
          </a:lstStyle>
          <a:p>
            <a:r>
              <a:rPr lang="en-US"/>
              <a:t>Click to edit Master title style</a:t>
            </a:r>
          </a:p>
        </p:txBody>
      </p:sp>
      <p:sp>
        <p:nvSpPr>
          <p:cNvPr id="3" name="Text Placeholder 2">
            <a:extLst>
              <a:ext uri="{FF2B5EF4-FFF2-40B4-BE49-F238E27FC236}">
                <a16:creationId xmlns:a16="http://schemas.microsoft.com/office/drawing/2014/main" id="{50D8D137-710E-4125-B5E9-F63E7F1C9C9D}"/>
              </a:ext>
            </a:extLst>
          </p:cNvPr>
          <p:cNvSpPr>
            <a:spLocks noGrp="1"/>
          </p:cNvSpPr>
          <p:nvPr>
            <p:ph type="body" idx="1"/>
          </p:nvPr>
        </p:nvSpPr>
        <p:spPr>
          <a:xfrm>
            <a:off x="6662167" y="3566639"/>
            <a:ext cx="5021183" cy="2279979"/>
          </a:xfrm>
        </p:spPr>
        <p:txBody>
          <a:bodyPr anchor="b">
            <a:normAutofit/>
          </a:bodyPr>
          <a:lstStyle>
            <a:lvl1pPr marL="0" indent="0">
              <a:buNone/>
              <a:defRPr sz="2200" i="1">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D5480C5-E9A6-425E-B050-03E444BE92C9}"/>
              </a:ext>
            </a:extLst>
          </p:cNvPr>
          <p:cNvSpPr>
            <a:spLocks noGrp="1"/>
          </p:cNvSpPr>
          <p:nvPr>
            <p:ph type="dt" sz="half" idx="10"/>
          </p:nvPr>
        </p:nvSpPr>
        <p:spPr/>
        <p:txBody>
          <a:bodyPr/>
          <a:lstStyle/>
          <a:p>
            <a:fld id="{D580B7ED-5564-4781-B1C0-FD87B69DA342}" type="datetime1">
              <a:rPr lang="en-US" smtClean="0"/>
              <a:t>11/16/2023</a:t>
            </a:fld>
            <a:endParaRPr lang="en-US"/>
          </a:p>
        </p:txBody>
      </p:sp>
      <p:sp>
        <p:nvSpPr>
          <p:cNvPr id="5" name="Footer Placeholder 4">
            <a:extLst>
              <a:ext uri="{FF2B5EF4-FFF2-40B4-BE49-F238E27FC236}">
                <a16:creationId xmlns:a16="http://schemas.microsoft.com/office/drawing/2014/main" id="{951B4831-6C0B-4E0B-A341-91E4C5D36B7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F011EE6-252D-46DD-94DF-C42657EF2CD9}"/>
              </a:ext>
            </a:extLst>
          </p:cNvPr>
          <p:cNvSpPr>
            <a:spLocks noGrp="1"/>
          </p:cNvSpPr>
          <p:nvPr>
            <p:ph type="sldNum" sz="quarter" idx="12"/>
          </p:nvPr>
        </p:nvSpPr>
        <p:spPr/>
        <p:txBody>
          <a:bodyPr/>
          <a:lstStyle/>
          <a:p>
            <a:fld id="{DFDF98CC-160E-494C-8C3C-8CDC5FA257DE}" type="slidenum">
              <a:rPr lang="en-US" smtClean="0"/>
              <a:t>‹#›</a:t>
            </a:fld>
            <a:endParaRPr lang="en-US"/>
          </a:p>
        </p:txBody>
      </p:sp>
    </p:spTree>
    <p:extLst>
      <p:ext uri="{BB962C8B-B14F-4D97-AF65-F5344CB8AC3E}">
        <p14:creationId xmlns:p14="http://schemas.microsoft.com/office/powerpoint/2010/main" val="7373075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604B06-C54A-4B7B-B6D1-436428EAF8E2}"/>
              </a:ext>
            </a:extLst>
          </p:cNvPr>
          <p:cNvSpPr>
            <a:spLocks noGrp="1"/>
          </p:cNvSpPr>
          <p:nvPr>
            <p:ph type="title"/>
          </p:nvPr>
        </p:nvSpPr>
        <p:spPr>
          <a:xfrm>
            <a:off x="517870" y="978408"/>
            <a:ext cx="5021182" cy="5207699"/>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E5723919-9A2F-4D97-8F31-6E35BD5975B0}"/>
              </a:ext>
            </a:extLst>
          </p:cNvPr>
          <p:cNvSpPr>
            <a:spLocks noGrp="1"/>
          </p:cNvSpPr>
          <p:nvPr>
            <p:ph sz="half" idx="1"/>
          </p:nvPr>
        </p:nvSpPr>
        <p:spPr>
          <a:xfrm>
            <a:off x="6063049" y="969264"/>
            <a:ext cx="5290751" cy="25551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F8DA345-F684-4BAA-A22C-E725B3A6037F}"/>
              </a:ext>
            </a:extLst>
          </p:cNvPr>
          <p:cNvSpPr>
            <a:spLocks noGrp="1"/>
          </p:cNvSpPr>
          <p:nvPr>
            <p:ph sz="half" idx="2"/>
          </p:nvPr>
        </p:nvSpPr>
        <p:spPr>
          <a:xfrm>
            <a:off x="6063049" y="3621849"/>
            <a:ext cx="5290751" cy="25551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6399C52-9753-45D8-9646-CF31BB01577C}"/>
              </a:ext>
            </a:extLst>
          </p:cNvPr>
          <p:cNvSpPr>
            <a:spLocks noGrp="1"/>
          </p:cNvSpPr>
          <p:nvPr>
            <p:ph type="dt" sz="half" idx="10"/>
          </p:nvPr>
        </p:nvSpPr>
        <p:spPr/>
        <p:txBody>
          <a:bodyPr/>
          <a:lstStyle/>
          <a:p>
            <a:fld id="{72083E26-8345-4474-8F92-9898AA0BD080}" type="datetime1">
              <a:rPr lang="en-US" smtClean="0"/>
              <a:t>11/16/2023</a:t>
            </a:fld>
            <a:endParaRPr lang="en-US"/>
          </a:p>
        </p:txBody>
      </p:sp>
      <p:sp>
        <p:nvSpPr>
          <p:cNvPr id="6" name="Footer Placeholder 5">
            <a:extLst>
              <a:ext uri="{FF2B5EF4-FFF2-40B4-BE49-F238E27FC236}">
                <a16:creationId xmlns:a16="http://schemas.microsoft.com/office/drawing/2014/main" id="{C2F95E57-622C-4199-940E-F5462E1AC44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01B7592-00E8-41EF-B749-2A5EA8E460DA}"/>
              </a:ext>
            </a:extLst>
          </p:cNvPr>
          <p:cNvSpPr>
            <a:spLocks noGrp="1"/>
          </p:cNvSpPr>
          <p:nvPr>
            <p:ph type="sldNum" sz="quarter" idx="12"/>
          </p:nvPr>
        </p:nvSpPr>
        <p:spPr/>
        <p:txBody>
          <a:bodyPr/>
          <a:lstStyle/>
          <a:p>
            <a:fld id="{DFDF98CC-160E-494C-8C3C-8CDC5FA257DE}" type="slidenum">
              <a:rPr lang="en-US" smtClean="0"/>
              <a:t>‹#›</a:t>
            </a:fld>
            <a:endParaRPr lang="en-US"/>
          </a:p>
        </p:txBody>
      </p:sp>
    </p:spTree>
    <p:extLst>
      <p:ext uri="{BB962C8B-B14F-4D97-AF65-F5344CB8AC3E}">
        <p14:creationId xmlns:p14="http://schemas.microsoft.com/office/powerpoint/2010/main" val="23544028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BF4AA536-072F-4374-926E-17E038EC7E98}"/>
              </a:ext>
              <a:ext uri="{C183D7F6-B498-43B3-948B-1728B52AA6E4}">
                <adec:decorative xmlns:adec="http://schemas.microsoft.com/office/drawing/2017/decorative" val="1"/>
              </a:ext>
            </a:extLst>
          </p:cNvPr>
          <p:cNvSpPr/>
          <p:nvPr userDrawn="1"/>
        </p:nvSpPr>
        <p:spPr>
          <a:xfrm>
            <a:off x="0" y="0"/>
            <a:ext cx="12188952" cy="6857995"/>
          </a:xfrm>
          <a:prstGeom prst="rect">
            <a:avLst/>
          </a:prstGeom>
          <a:solidFill>
            <a:schemeClr val="bg2">
              <a:lumMod val="90000"/>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0" cap="none" spc="0">
              <a:ln w="0"/>
              <a:solidFill>
                <a:schemeClr val="tx1"/>
              </a:solidFill>
              <a:effectLst>
                <a:outerShdw blurRad="38100" dist="19050" dir="2700000" algn="tl" rotWithShape="0">
                  <a:schemeClr val="dk1">
                    <a:alpha val="40000"/>
                  </a:schemeClr>
                </a:outerShdw>
              </a:effectLst>
            </a:endParaRPr>
          </a:p>
        </p:txBody>
      </p:sp>
      <p:sp>
        <p:nvSpPr>
          <p:cNvPr id="13" name="Rectangle 12">
            <a:extLst>
              <a:ext uri="{FF2B5EF4-FFF2-40B4-BE49-F238E27FC236}">
                <a16:creationId xmlns:a16="http://schemas.microsoft.com/office/drawing/2014/main" id="{A2291277-967B-4176-B40B-9EC360626994}"/>
              </a:ext>
            </a:extLst>
          </p:cNvPr>
          <p:cNvSpPr/>
          <p:nvPr/>
        </p:nvSpPr>
        <p:spPr>
          <a:xfrm>
            <a:off x="517869" y="508090"/>
            <a:ext cx="11155680" cy="14927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0" cap="none" spc="0">
              <a:ln w="0"/>
              <a:solidFill>
                <a:schemeClr val="tx1"/>
              </a:solidFill>
              <a:effectLst>
                <a:outerShdw blurRad="38100" dist="19050" dir="2700000" algn="tl" rotWithShape="0">
                  <a:schemeClr val="dk1">
                    <a:alpha val="40000"/>
                  </a:schemeClr>
                </a:outerShdw>
              </a:effectLst>
            </a:endParaRPr>
          </a:p>
        </p:txBody>
      </p:sp>
      <p:sp>
        <p:nvSpPr>
          <p:cNvPr id="2" name="Title 1">
            <a:extLst>
              <a:ext uri="{FF2B5EF4-FFF2-40B4-BE49-F238E27FC236}">
                <a16:creationId xmlns:a16="http://schemas.microsoft.com/office/drawing/2014/main" id="{FCB11C00-F7CB-4484-807A-D12745CD3CC8}"/>
              </a:ext>
            </a:extLst>
          </p:cNvPr>
          <p:cNvSpPr>
            <a:spLocks noGrp="1"/>
          </p:cNvSpPr>
          <p:nvPr>
            <p:ph type="title"/>
          </p:nvPr>
        </p:nvSpPr>
        <p:spPr>
          <a:xfrm>
            <a:off x="517869" y="978119"/>
            <a:ext cx="11165481" cy="1073056"/>
          </a:xfrm>
        </p:spPr>
        <p:txBody>
          <a:bodyPr/>
          <a:lstStyle/>
          <a:p>
            <a:r>
              <a:rPr lang="en-US"/>
              <a:t>Click to edit Master title style</a:t>
            </a:r>
          </a:p>
        </p:txBody>
      </p:sp>
      <p:sp>
        <p:nvSpPr>
          <p:cNvPr id="3" name="Text Placeholder 2">
            <a:extLst>
              <a:ext uri="{FF2B5EF4-FFF2-40B4-BE49-F238E27FC236}">
                <a16:creationId xmlns:a16="http://schemas.microsoft.com/office/drawing/2014/main" id="{30FAAA6E-E243-48B3-9585-3C1420B3E19F}"/>
              </a:ext>
            </a:extLst>
          </p:cNvPr>
          <p:cNvSpPr>
            <a:spLocks noGrp="1"/>
          </p:cNvSpPr>
          <p:nvPr>
            <p:ph type="body" idx="1"/>
          </p:nvPr>
        </p:nvSpPr>
        <p:spPr>
          <a:xfrm>
            <a:off x="517870" y="2178908"/>
            <a:ext cx="5020056" cy="654908"/>
          </a:xfrm>
        </p:spPr>
        <p:txBody>
          <a:bodyPr anchor="b">
            <a:normAutofit/>
          </a:bodyPr>
          <a:lstStyle>
            <a:lvl1pPr marL="0" indent="0">
              <a:buNone/>
              <a:defRPr sz="2200" b="0" i="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6ED01B8-0F2E-41A4-B21C-334393F6A677}"/>
              </a:ext>
            </a:extLst>
          </p:cNvPr>
          <p:cNvSpPr>
            <a:spLocks noGrp="1"/>
          </p:cNvSpPr>
          <p:nvPr>
            <p:ph sz="half" idx="2"/>
          </p:nvPr>
        </p:nvSpPr>
        <p:spPr>
          <a:xfrm>
            <a:off x="517870" y="2876085"/>
            <a:ext cx="5020056" cy="33228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A89B23F-3E60-415A-9CE7-0928B5CFB2B3}"/>
              </a:ext>
            </a:extLst>
          </p:cNvPr>
          <p:cNvSpPr>
            <a:spLocks noGrp="1"/>
          </p:cNvSpPr>
          <p:nvPr>
            <p:ph type="body" sz="quarter" idx="3"/>
          </p:nvPr>
        </p:nvSpPr>
        <p:spPr>
          <a:xfrm>
            <a:off x="6662168" y="2178908"/>
            <a:ext cx="5021182" cy="654908"/>
          </a:xfrm>
        </p:spPr>
        <p:txBody>
          <a:bodyPr anchor="b">
            <a:normAutofit/>
          </a:bodyPr>
          <a:lstStyle>
            <a:lvl1pPr marL="0" indent="0">
              <a:buNone/>
              <a:defRPr sz="2200" b="0" i="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0223446-0CDC-402B-8D71-D9D29F6DFFCC}"/>
              </a:ext>
            </a:extLst>
          </p:cNvPr>
          <p:cNvSpPr>
            <a:spLocks noGrp="1"/>
          </p:cNvSpPr>
          <p:nvPr>
            <p:ph sz="quarter" idx="4"/>
          </p:nvPr>
        </p:nvSpPr>
        <p:spPr>
          <a:xfrm>
            <a:off x="6662168" y="2876085"/>
            <a:ext cx="5021182" cy="33228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02B77D3-C6EC-4FFD-9E10-24E1AC542019}"/>
              </a:ext>
            </a:extLst>
          </p:cNvPr>
          <p:cNvSpPr>
            <a:spLocks noGrp="1"/>
          </p:cNvSpPr>
          <p:nvPr>
            <p:ph type="dt" sz="half" idx="10"/>
          </p:nvPr>
        </p:nvSpPr>
        <p:spPr>
          <a:xfrm>
            <a:off x="517870" y="6420414"/>
            <a:ext cx="2743200" cy="365125"/>
          </a:xfrm>
        </p:spPr>
        <p:txBody>
          <a:bodyPr/>
          <a:lstStyle/>
          <a:p>
            <a:fld id="{4B107E7F-9243-4B8F-936F-80CAB9141B0F}" type="datetime1">
              <a:rPr lang="en-US" smtClean="0"/>
              <a:t>11/16/2023</a:t>
            </a:fld>
            <a:endParaRPr lang="en-US"/>
          </a:p>
        </p:txBody>
      </p:sp>
      <p:sp>
        <p:nvSpPr>
          <p:cNvPr id="8" name="Footer Placeholder 7">
            <a:extLst>
              <a:ext uri="{FF2B5EF4-FFF2-40B4-BE49-F238E27FC236}">
                <a16:creationId xmlns:a16="http://schemas.microsoft.com/office/drawing/2014/main" id="{209DF31B-BD07-4DC2-95C2-B77E51AAEFF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454CE5A-3A0A-4AAB-81D2-F1C20636E54C}"/>
              </a:ext>
            </a:extLst>
          </p:cNvPr>
          <p:cNvSpPr>
            <a:spLocks noGrp="1"/>
          </p:cNvSpPr>
          <p:nvPr>
            <p:ph type="sldNum" sz="quarter" idx="12"/>
          </p:nvPr>
        </p:nvSpPr>
        <p:spPr/>
        <p:txBody>
          <a:bodyPr/>
          <a:lstStyle/>
          <a:p>
            <a:fld id="{DFDF98CC-160E-494C-8C3C-8CDC5FA257DE}" type="slidenum">
              <a:rPr lang="en-US" smtClean="0"/>
              <a:t>‹#›</a:t>
            </a:fld>
            <a:endParaRPr lang="en-US"/>
          </a:p>
        </p:txBody>
      </p:sp>
    </p:spTree>
    <p:extLst>
      <p:ext uri="{BB962C8B-B14F-4D97-AF65-F5344CB8AC3E}">
        <p14:creationId xmlns:p14="http://schemas.microsoft.com/office/powerpoint/2010/main" val="15312434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8216B8-52AB-412B-BBE7-B6BE698FA29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BF779C3-9D19-467E-A5D2-0920834DA13C}"/>
              </a:ext>
            </a:extLst>
          </p:cNvPr>
          <p:cNvSpPr>
            <a:spLocks noGrp="1"/>
          </p:cNvSpPr>
          <p:nvPr>
            <p:ph type="dt" sz="half" idx="10"/>
          </p:nvPr>
        </p:nvSpPr>
        <p:spPr/>
        <p:txBody>
          <a:bodyPr/>
          <a:lstStyle/>
          <a:p>
            <a:fld id="{D2789BD1-C68F-4718-9CBF-B2BDB2417D47}" type="datetime1">
              <a:rPr lang="en-US" smtClean="0"/>
              <a:t>11/16/2023</a:t>
            </a:fld>
            <a:endParaRPr lang="en-US"/>
          </a:p>
        </p:txBody>
      </p:sp>
      <p:sp>
        <p:nvSpPr>
          <p:cNvPr id="4" name="Footer Placeholder 3">
            <a:extLst>
              <a:ext uri="{FF2B5EF4-FFF2-40B4-BE49-F238E27FC236}">
                <a16:creationId xmlns:a16="http://schemas.microsoft.com/office/drawing/2014/main" id="{8E272BB4-C8D8-4F74-9677-5AC979932A7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96B49B8-779F-4492-ABD9-96F0D042AC41}"/>
              </a:ext>
            </a:extLst>
          </p:cNvPr>
          <p:cNvSpPr>
            <a:spLocks noGrp="1"/>
          </p:cNvSpPr>
          <p:nvPr>
            <p:ph type="sldNum" sz="quarter" idx="12"/>
          </p:nvPr>
        </p:nvSpPr>
        <p:spPr/>
        <p:txBody>
          <a:bodyPr/>
          <a:lstStyle/>
          <a:p>
            <a:fld id="{DFDF98CC-160E-494C-8C3C-8CDC5FA257DE}" type="slidenum">
              <a:rPr lang="en-US" smtClean="0"/>
              <a:t>‹#›</a:t>
            </a:fld>
            <a:endParaRPr lang="en-US"/>
          </a:p>
        </p:txBody>
      </p:sp>
    </p:spTree>
    <p:extLst>
      <p:ext uri="{BB962C8B-B14F-4D97-AF65-F5344CB8AC3E}">
        <p14:creationId xmlns:p14="http://schemas.microsoft.com/office/powerpoint/2010/main" val="16009695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3B976BF-9339-48D6-881A-280D15492E05}"/>
              </a:ext>
            </a:extLst>
          </p:cNvPr>
          <p:cNvSpPr>
            <a:spLocks noGrp="1"/>
          </p:cNvSpPr>
          <p:nvPr>
            <p:ph type="dt" sz="half" idx="10"/>
          </p:nvPr>
        </p:nvSpPr>
        <p:spPr/>
        <p:txBody>
          <a:bodyPr/>
          <a:lstStyle/>
          <a:p>
            <a:fld id="{AAAE7DB6-FCCD-458B-9AF9-EABD02AC3440}" type="datetime1">
              <a:rPr lang="en-US" smtClean="0"/>
              <a:t>11/16/2023</a:t>
            </a:fld>
            <a:endParaRPr lang="en-US"/>
          </a:p>
        </p:txBody>
      </p:sp>
      <p:sp>
        <p:nvSpPr>
          <p:cNvPr id="3" name="Footer Placeholder 2">
            <a:extLst>
              <a:ext uri="{FF2B5EF4-FFF2-40B4-BE49-F238E27FC236}">
                <a16:creationId xmlns:a16="http://schemas.microsoft.com/office/drawing/2014/main" id="{45277605-C9C8-432E-9662-D7D410B151D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22432B6-4A12-46EF-98A7-B5D50BD516F0}"/>
              </a:ext>
            </a:extLst>
          </p:cNvPr>
          <p:cNvSpPr>
            <a:spLocks noGrp="1"/>
          </p:cNvSpPr>
          <p:nvPr>
            <p:ph type="sldNum" sz="quarter" idx="12"/>
          </p:nvPr>
        </p:nvSpPr>
        <p:spPr/>
        <p:txBody>
          <a:bodyPr/>
          <a:lstStyle/>
          <a:p>
            <a:fld id="{DFDF98CC-160E-494C-8C3C-8CDC5FA257DE}" type="slidenum">
              <a:rPr lang="en-US" smtClean="0"/>
              <a:t>‹#›</a:t>
            </a:fld>
            <a:endParaRPr lang="en-US"/>
          </a:p>
        </p:txBody>
      </p:sp>
    </p:spTree>
    <p:extLst>
      <p:ext uri="{BB962C8B-B14F-4D97-AF65-F5344CB8AC3E}">
        <p14:creationId xmlns:p14="http://schemas.microsoft.com/office/powerpoint/2010/main" val="23651715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BF191C-AF68-4230-A7B2-F8F07B486EDC}"/>
              </a:ext>
            </a:extLst>
          </p:cNvPr>
          <p:cNvSpPr>
            <a:spLocks noGrp="1"/>
          </p:cNvSpPr>
          <p:nvPr>
            <p:ph type="title"/>
          </p:nvPr>
        </p:nvSpPr>
        <p:spPr>
          <a:xfrm>
            <a:off x="517870" y="978408"/>
            <a:ext cx="5020948" cy="2270641"/>
          </a:xfrm>
        </p:spPr>
        <p:txBody>
          <a:bodyPr anchor="t">
            <a:noAutofit/>
          </a:bodyPr>
          <a:lstStyle>
            <a:lvl1pPr>
              <a:defRPr sz="4400"/>
            </a:lvl1pPr>
          </a:lstStyle>
          <a:p>
            <a:r>
              <a:rPr lang="en-US"/>
              <a:t>Click to edit Master title style</a:t>
            </a:r>
          </a:p>
        </p:txBody>
      </p:sp>
      <p:sp>
        <p:nvSpPr>
          <p:cNvPr id="3" name="Content Placeholder 2">
            <a:extLst>
              <a:ext uri="{FF2B5EF4-FFF2-40B4-BE49-F238E27FC236}">
                <a16:creationId xmlns:a16="http://schemas.microsoft.com/office/drawing/2014/main" id="{358F9F11-5FCF-4D7E-BA51-38CB84277DC9}"/>
              </a:ext>
            </a:extLst>
          </p:cNvPr>
          <p:cNvSpPr>
            <a:spLocks noGrp="1"/>
          </p:cNvSpPr>
          <p:nvPr>
            <p:ph idx="1"/>
          </p:nvPr>
        </p:nvSpPr>
        <p:spPr>
          <a:xfrm>
            <a:off x="6653182" y="987423"/>
            <a:ext cx="5020948" cy="4873625"/>
          </a:xfrm>
        </p:spPr>
        <p:txBody>
          <a:bodyPr>
            <a:normAutofit/>
          </a:bodyP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73B519B-06C0-41BC-95FB-FB1FE436375E}"/>
              </a:ext>
            </a:extLst>
          </p:cNvPr>
          <p:cNvSpPr>
            <a:spLocks noGrp="1"/>
          </p:cNvSpPr>
          <p:nvPr>
            <p:ph type="body" sz="half" idx="2"/>
          </p:nvPr>
        </p:nvSpPr>
        <p:spPr>
          <a:xfrm>
            <a:off x="517870" y="3361038"/>
            <a:ext cx="5020948" cy="2507949"/>
          </a:xfrm>
        </p:spPr>
        <p:txBody>
          <a:bodyPr>
            <a:normAutofit/>
          </a:bodyPr>
          <a:lstStyle>
            <a:lvl1pPr marL="0" indent="0">
              <a:buNone/>
              <a:defRPr sz="2400" b="0" i="1"/>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BB8B70C-015C-4832-AFF6-D033E022746B}"/>
              </a:ext>
            </a:extLst>
          </p:cNvPr>
          <p:cNvSpPr>
            <a:spLocks noGrp="1"/>
          </p:cNvSpPr>
          <p:nvPr>
            <p:ph type="dt" sz="half" idx="10"/>
          </p:nvPr>
        </p:nvSpPr>
        <p:spPr/>
        <p:txBody>
          <a:bodyPr/>
          <a:lstStyle/>
          <a:p>
            <a:fld id="{37FFE60A-61AC-47A4-8770-4254DE8F465D}" type="datetime1">
              <a:rPr lang="en-US" smtClean="0"/>
              <a:t>11/16/2023</a:t>
            </a:fld>
            <a:endParaRPr lang="en-US"/>
          </a:p>
        </p:txBody>
      </p:sp>
      <p:sp>
        <p:nvSpPr>
          <p:cNvPr id="6" name="Footer Placeholder 5">
            <a:extLst>
              <a:ext uri="{FF2B5EF4-FFF2-40B4-BE49-F238E27FC236}">
                <a16:creationId xmlns:a16="http://schemas.microsoft.com/office/drawing/2014/main" id="{BEF1A6FB-8C14-46D1-90A5-0FF11DE7863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782C585-6FA1-4E94-9C1C-A1DEDE551086}"/>
              </a:ext>
            </a:extLst>
          </p:cNvPr>
          <p:cNvSpPr>
            <a:spLocks noGrp="1"/>
          </p:cNvSpPr>
          <p:nvPr>
            <p:ph type="sldNum" sz="quarter" idx="12"/>
          </p:nvPr>
        </p:nvSpPr>
        <p:spPr/>
        <p:txBody>
          <a:bodyPr/>
          <a:lstStyle/>
          <a:p>
            <a:fld id="{DFDF98CC-160E-494C-8C3C-8CDC5FA257DE}" type="slidenum">
              <a:rPr lang="en-US" smtClean="0"/>
              <a:t>‹#›</a:t>
            </a:fld>
            <a:endParaRPr lang="en-US"/>
          </a:p>
        </p:txBody>
      </p:sp>
    </p:spTree>
    <p:extLst>
      <p:ext uri="{BB962C8B-B14F-4D97-AF65-F5344CB8AC3E}">
        <p14:creationId xmlns:p14="http://schemas.microsoft.com/office/powerpoint/2010/main" val="39387917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198B43-D1CE-43F4-A367-EF1FE9688913}"/>
              </a:ext>
            </a:extLst>
          </p:cNvPr>
          <p:cNvSpPr>
            <a:spLocks noGrp="1"/>
          </p:cNvSpPr>
          <p:nvPr>
            <p:ph type="title"/>
          </p:nvPr>
        </p:nvSpPr>
        <p:spPr>
          <a:xfrm>
            <a:off x="517870" y="978408"/>
            <a:ext cx="5020948" cy="2270641"/>
          </a:xfrm>
        </p:spPr>
        <p:txBody>
          <a:bodyPr anchor="t">
            <a:noAutofit/>
          </a:bodyPr>
          <a:lstStyle>
            <a:lvl1pPr>
              <a:defRPr sz="4400"/>
            </a:lvl1pPr>
          </a:lstStyle>
          <a:p>
            <a:r>
              <a:rPr lang="en-US"/>
              <a:t>Click to edit Master title style</a:t>
            </a:r>
          </a:p>
        </p:txBody>
      </p:sp>
      <p:sp>
        <p:nvSpPr>
          <p:cNvPr id="3" name="Picture Placeholder 2">
            <a:extLst>
              <a:ext uri="{FF2B5EF4-FFF2-40B4-BE49-F238E27FC236}">
                <a16:creationId xmlns:a16="http://schemas.microsoft.com/office/drawing/2014/main" id="{E2B73978-8CDF-4C0E-ABA1-7291A0347362}"/>
              </a:ext>
            </a:extLst>
          </p:cNvPr>
          <p:cNvSpPr>
            <a:spLocks noGrp="1"/>
          </p:cNvSpPr>
          <p:nvPr>
            <p:ph type="pic" idx="1"/>
          </p:nvPr>
        </p:nvSpPr>
        <p:spPr>
          <a:xfrm>
            <a:off x="6662168" y="987425"/>
            <a:ext cx="5027005"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45BECC62-ED45-451E-BEC5-A03C6A554D26}"/>
              </a:ext>
            </a:extLst>
          </p:cNvPr>
          <p:cNvSpPr>
            <a:spLocks noGrp="1"/>
          </p:cNvSpPr>
          <p:nvPr>
            <p:ph type="body" sz="half" idx="2"/>
          </p:nvPr>
        </p:nvSpPr>
        <p:spPr>
          <a:xfrm>
            <a:off x="517870" y="3340442"/>
            <a:ext cx="5020948" cy="2528545"/>
          </a:xfrm>
        </p:spPr>
        <p:txBody>
          <a:bodyPr>
            <a:normAutofit/>
          </a:bodyPr>
          <a:lstStyle>
            <a:lvl1pPr marL="0" indent="0">
              <a:buNone/>
              <a:defRPr sz="2200" b="0" i="1"/>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31A7A86-B983-4315-9312-936B4FCF75FE}"/>
              </a:ext>
            </a:extLst>
          </p:cNvPr>
          <p:cNvSpPr>
            <a:spLocks noGrp="1"/>
          </p:cNvSpPr>
          <p:nvPr>
            <p:ph type="dt" sz="half" idx="10"/>
          </p:nvPr>
        </p:nvSpPr>
        <p:spPr/>
        <p:txBody>
          <a:bodyPr/>
          <a:lstStyle/>
          <a:p>
            <a:fld id="{D658808E-676F-4363-8984-35D4694581E0}" type="datetime1">
              <a:rPr lang="en-US" smtClean="0"/>
              <a:t>11/16/2023</a:t>
            </a:fld>
            <a:endParaRPr lang="en-US"/>
          </a:p>
        </p:txBody>
      </p:sp>
      <p:sp>
        <p:nvSpPr>
          <p:cNvPr id="6" name="Footer Placeholder 5">
            <a:extLst>
              <a:ext uri="{FF2B5EF4-FFF2-40B4-BE49-F238E27FC236}">
                <a16:creationId xmlns:a16="http://schemas.microsoft.com/office/drawing/2014/main" id="{1E2E88C0-25A5-46F9-AB35-EAD50E6B913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A0F9EA8-45AD-478E-8606-9328245BC8A6}"/>
              </a:ext>
            </a:extLst>
          </p:cNvPr>
          <p:cNvSpPr>
            <a:spLocks noGrp="1"/>
          </p:cNvSpPr>
          <p:nvPr>
            <p:ph type="sldNum" sz="quarter" idx="12"/>
          </p:nvPr>
        </p:nvSpPr>
        <p:spPr/>
        <p:txBody>
          <a:bodyPr/>
          <a:lstStyle/>
          <a:p>
            <a:fld id="{DFDF98CC-160E-494C-8C3C-8CDC5FA257DE}" type="slidenum">
              <a:rPr lang="en-US" smtClean="0"/>
              <a:t>‹#›</a:t>
            </a:fld>
            <a:endParaRPr lang="en-US"/>
          </a:p>
        </p:txBody>
      </p:sp>
      <p:cxnSp>
        <p:nvCxnSpPr>
          <p:cNvPr id="9" name="Straight Connector 8">
            <a:extLst>
              <a:ext uri="{FF2B5EF4-FFF2-40B4-BE49-F238E27FC236}">
                <a16:creationId xmlns:a16="http://schemas.microsoft.com/office/drawing/2014/main" id="{E51E4AC6-B446-4768-97EF-CA4B8261433B}"/>
              </a:ext>
            </a:extLst>
          </p:cNvPr>
          <p:cNvCxnSpPr>
            <a:cxnSpLocks/>
          </p:cNvCxnSpPr>
          <p:nvPr/>
        </p:nvCxnSpPr>
        <p:spPr>
          <a:xfrm>
            <a:off x="11689174" y="2172428"/>
            <a:ext cx="0" cy="3354741"/>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260309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3"/>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D61AD20-E240-4E6F-AF91-689F7AEEE33A}"/>
              </a:ext>
            </a:extLst>
          </p:cNvPr>
          <p:cNvSpPr>
            <a:spLocks noGrp="1"/>
          </p:cNvSpPr>
          <p:nvPr>
            <p:ph type="title"/>
          </p:nvPr>
        </p:nvSpPr>
        <p:spPr>
          <a:xfrm>
            <a:off x="517870" y="978408"/>
            <a:ext cx="5021182" cy="4870457"/>
          </a:xfrm>
          <a:prstGeom prst="rect">
            <a:avLst/>
          </a:prstGeom>
        </p:spPr>
        <p:txBody>
          <a:bodyPr vert="horz" lIns="91440" tIns="45720" rIns="91440" bIns="45720" rtlCol="0" anchor="t">
            <a:normAutofit/>
          </a:bodyPr>
          <a:lstStyle/>
          <a:p>
            <a:r>
              <a:rPr lang="en-US" dirty="0"/>
              <a:t>Click to edit Master title style</a:t>
            </a:r>
          </a:p>
        </p:txBody>
      </p:sp>
      <p:sp>
        <p:nvSpPr>
          <p:cNvPr id="3" name="Text Placeholder 2">
            <a:extLst>
              <a:ext uri="{FF2B5EF4-FFF2-40B4-BE49-F238E27FC236}">
                <a16:creationId xmlns:a16="http://schemas.microsoft.com/office/drawing/2014/main" id="{42E78801-35D1-4C19-BC2B-EAC7EE917E73}"/>
              </a:ext>
            </a:extLst>
          </p:cNvPr>
          <p:cNvSpPr>
            <a:spLocks noGrp="1"/>
          </p:cNvSpPr>
          <p:nvPr>
            <p:ph type="body" idx="1"/>
          </p:nvPr>
        </p:nvSpPr>
        <p:spPr>
          <a:xfrm>
            <a:off x="6662168" y="969264"/>
            <a:ext cx="5021182" cy="487045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1282A45-C5B9-4575-8E28-A35767B4D71C}"/>
              </a:ext>
            </a:extLst>
          </p:cNvPr>
          <p:cNvSpPr>
            <a:spLocks noGrp="1"/>
          </p:cNvSpPr>
          <p:nvPr>
            <p:ph type="dt" sz="half" idx="2"/>
          </p:nvPr>
        </p:nvSpPr>
        <p:spPr>
          <a:xfrm>
            <a:off x="517870" y="6420414"/>
            <a:ext cx="2743200" cy="365125"/>
          </a:xfrm>
          <a:prstGeom prst="rect">
            <a:avLst/>
          </a:prstGeom>
        </p:spPr>
        <p:txBody>
          <a:bodyPr vert="horz" lIns="91440" tIns="45720" rIns="91440" bIns="45720" rtlCol="0" anchor="ctr"/>
          <a:lstStyle>
            <a:lvl1pPr algn="l">
              <a:defRPr sz="900">
                <a:solidFill>
                  <a:schemeClr val="tx1"/>
                </a:solidFill>
              </a:defRPr>
            </a:lvl1pPr>
          </a:lstStyle>
          <a:p>
            <a:fld id="{8E653D83-202F-494E-88CE-0B3042FE3C67}" type="datetime1">
              <a:rPr lang="en-US" smtClean="0"/>
              <a:t>11/16/2023</a:t>
            </a:fld>
            <a:endParaRPr lang="en-US"/>
          </a:p>
        </p:txBody>
      </p:sp>
      <p:sp>
        <p:nvSpPr>
          <p:cNvPr id="5" name="Footer Placeholder 4">
            <a:extLst>
              <a:ext uri="{FF2B5EF4-FFF2-40B4-BE49-F238E27FC236}">
                <a16:creationId xmlns:a16="http://schemas.microsoft.com/office/drawing/2014/main" id="{2E9D0933-AA03-4018-8E37-004CFB9F61D6}"/>
              </a:ext>
            </a:extLst>
          </p:cNvPr>
          <p:cNvSpPr>
            <a:spLocks noGrp="1"/>
          </p:cNvSpPr>
          <p:nvPr>
            <p:ph type="ftr" sz="quarter" idx="3"/>
          </p:nvPr>
        </p:nvSpPr>
        <p:spPr>
          <a:xfrm>
            <a:off x="517870" y="97713"/>
            <a:ext cx="4114800" cy="365125"/>
          </a:xfrm>
          <a:prstGeom prst="rect">
            <a:avLst/>
          </a:prstGeom>
        </p:spPr>
        <p:txBody>
          <a:bodyPr vert="horz" lIns="91440" tIns="45720" rIns="91440" bIns="45720" rtlCol="0" anchor="ctr"/>
          <a:lstStyle>
            <a:lvl1pPr algn="l">
              <a:defRPr sz="900">
                <a:solidFill>
                  <a:schemeClr val="tx1"/>
                </a:solidFill>
              </a:defRPr>
            </a:lvl1pPr>
          </a:lstStyle>
          <a:p>
            <a:endParaRPr lang="en-US"/>
          </a:p>
        </p:txBody>
      </p:sp>
      <p:sp>
        <p:nvSpPr>
          <p:cNvPr id="6" name="Slide Number Placeholder 5">
            <a:extLst>
              <a:ext uri="{FF2B5EF4-FFF2-40B4-BE49-F238E27FC236}">
                <a16:creationId xmlns:a16="http://schemas.microsoft.com/office/drawing/2014/main" id="{BCCF282A-DF4A-4A2D-9672-8F0F770A3F1A}"/>
              </a:ext>
            </a:extLst>
          </p:cNvPr>
          <p:cNvSpPr>
            <a:spLocks noGrp="1"/>
          </p:cNvSpPr>
          <p:nvPr>
            <p:ph type="sldNum" sz="quarter" idx="4"/>
          </p:nvPr>
        </p:nvSpPr>
        <p:spPr>
          <a:xfrm>
            <a:off x="11454317" y="6420414"/>
            <a:ext cx="637909" cy="365125"/>
          </a:xfrm>
          <a:prstGeom prst="rect">
            <a:avLst/>
          </a:prstGeom>
        </p:spPr>
        <p:txBody>
          <a:bodyPr vert="horz" lIns="91440" tIns="45720" rIns="91440" bIns="45720" rtlCol="0" anchor="ctr"/>
          <a:lstStyle>
            <a:lvl1pPr algn="r">
              <a:defRPr sz="900">
                <a:solidFill>
                  <a:schemeClr val="tx1"/>
                </a:solidFill>
              </a:defRPr>
            </a:lvl1pPr>
          </a:lstStyle>
          <a:p>
            <a:fld id="{DFDF98CC-160E-494C-8C3C-8CDC5FA257DE}" type="slidenum">
              <a:rPr lang="en-US" smtClean="0"/>
              <a:pPr/>
              <a:t>‹#›</a:t>
            </a:fld>
            <a:endParaRPr lang="en-US"/>
          </a:p>
        </p:txBody>
      </p:sp>
      <p:sp>
        <p:nvSpPr>
          <p:cNvPr id="14" name="Rectangle 13">
            <a:extLst>
              <a:ext uri="{FF2B5EF4-FFF2-40B4-BE49-F238E27FC236}">
                <a16:creationId xmlns:a16="http://schemas.microsoft.com/office/drawing/2014/main" id="{ADE57300-C7FF-4578-99A0-42B0295B123C}"/>
              </a:ext>
            </a:extLst>
          </p:cNvPr>
          <p:cNvSpPr/>
          <p:nvPr/>
        </p:nvSpPr>
        <p:spPr>
          <a:xfrm>
            <a:off x="517870" y="508090"/>
            <a:ext cx="5021183" cy="149279"/>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30360300"/>
      </p:ext>
    </p:extLst>
  </p:cSld>
  <p:clrMap bg1="lt1" tx1="dk1" bg2="lt2" tx2="dk2" accent1="accent1" accent2="accent2" accent3="accent3" accent4="accent4" accent5="accent5" accent6="accent6" hlink="hlink" folHlink="folHlink"/>
  <p:sldLayoutIdLst>
    <p:sldLayoutId id="2147483701" r:id="rId1"/>
    <p:sldLayoutId id="2147483700" r:id="rId2"/>
    <p:sldLayoutId id="2147483699" r:id="rId3"/>
    <p:sldLayoutId id="2147483698" r:id="rId4"/>
    <p:sldLayoutId id="2147483690" r:id="rId5"/>
    <p:sldLayoutId id="2147483691" r:id="rId6"/>
    <p:sldLayoutId id="2147483692" r:id="rId7"/>
    <p:sldLayoutId id="2147483693" r:id="rId8"/>
    <p:sldLayoutId id="2147483694" r:id="rId9"/>
    <p:sldLayoutId id="2147483695" r:id="rId10"/>
    <p:sldLayoutId id="2147483696" r:id="rId11"/>
  </p:sldLayoutIdLst>
  <p:hf hdr="0" ftr="0" dt="0"/>
  <p:txStyles>
    <p:titleStyle>
      <a:lvl1pPr algn="l" defTabSz="914400" rtl="0" eaLnBrk="1" latinLnBrk="0" hangingPunct="1">
        <a:lnSpc>
          <a:spcPct val="100000"/>
        </a:lnSpc>
        <a:spcBef>
          <a:spcPct val="0"/>
        </a:spcBef>
        <a:buNone/>
        <a:defRPr sz="5400" b="1" kern="1200">
          <a:solidFill>
            <a:schemeClr val="tx2"/>
          </a:solidFill>
          <a:latin typeface="+mj-lt"/>
          <a:ea typeface="+mj-ea"/>
          <a:cs typeface="+mj-cs"/>
        </a:defRPr>
      </a:lvl1pPr>
    </p:titleStyle>
    <p:bodyStyle>
      <a:lvl1pPr marL="0" indent="0" algn="l" defTabSz="914400" rtl="0" eaLnBrk="1" latinLnBrk="0" hangingPunct="1">
        <a:lnSpc>
          <a:spcPct val="110000"/>
        </a:lnSpc>
        <a:spcBef>
          <a:spcPts val="1000"/>
        </a:spcBef>
        <a:buFont typeface="Arial" panose="020B0604020202020204" pitchFamily="34" charset="0"/>
        <a:buNone/>
        <a:defRPr sz="2000" kern="1200">
          <a:solidFill>
            <a:schemeClr val="tx1"/>
          </a:solidFill>
          <a:latin typeface="+mn-lt"/>
          <a:ea typeface="+mn-ea"/>
          <a:cs typeface="+mn-cs"/>
        </a:defRPr>
      </a:lvl1pPr>
      <a:lvl2pPr marL="274320" indent="-274320" algn="l" defTabSz="914400" rtl="0" eaLnBrk="1" latinLnBrk="0" hangingPunct="1">
        <a:lnSpc>
          <a:spcPct val="110000"/>
        </a:lnSpc>
        <a:spcBef>
          <a:spcPts val="500"/>
        </a:spcBef>
        <a:buFont typeface="Arial" panose="020B0604020202020204" pitchFamily="34" charset="0"/>
        <a:buChar char="•"/>
        <a:defRPr sz="1800" kern="1200">
          <a:solidFill>
            <a:schemeClr val="tx1"/>
          </a:solidFill>
          <a:latin typeface="+mn-lt"/>
          <a:ea typeface="+mn-ea"/>
          <a:cs typeface="+mn-cs"/>
        </a:defRPr>
      </a:lvl2pPr>
      <a:lvl3pPr marL="274320" indent="0" algn="l" defTabSz="914400" rtl="0" eaLnBrk="1" latinLnBrk="0" hangingPunct="1">
        <a:lnSpc>
          <a:spcPct val="110000"/>
        </a:lnSpc>
        <a:spcBef>
          <a:spcPts val="500"/>
        </a:spcBef>
        <a:buFont typeface="Arial" panose="020B0604020202020204" pitchFamily="34" charset="0"/>
        <a:buNone/>
        <a:defRPr sz="1800" kern="1200">
          <a:solidFill>
            <a:schemeClr val="tx1"/>
          </a:solidFill>
          <a:latin typeface="+mn-lt"/>
          <a:ea typeface="+mn-ea"/>
          <a:cs typeface="+mn-cs"/>
        </a:defRPr>
      </a:lvl3pPr>
      <a:lvl4pPr marL="548640" indent="-274320" algn="l" defTabSz="914400" rtl="0" eaLnBrk="1" latinLnBrk="0" hangingPunct="1">
        <a:lnSpc>
          <a:spcPct val="110000"/>
        </a:lnSpc>
        <a:spcBef>
          <a:spcPts val="500"/>
        </a:spcBef>
        <a:buFont typeface="Arial" panose="020B0604020202020204" pitchFamily="34" charset="0"/>
        <a:buChar char="•"/>
        <a:defRPr sz="1600" kern="1200">
          <a:solidFill>
            <a:schemeClr val="tx1"/>
          </a:solidFill>
          <a:latin typeface="+mn-lt"/>
          <a:ea typeface="+mn-ea"/>
          <a:cs typeface="+mn-cs"/>
        </a:defRPr>
      </a:lvl4pPr>
      <a:lvl5pPr marL="548640" indent="0" algn="l" defTabSz="914400" rtl="0" eaLnBrk="1" latinLnBrk="0" hangingPunct="1">
        <a:lnSpc>
          <a:spcPct val="110000"/>
        </a:lnSpc>
        <a:spcBef>
          <a:spcPts val="500"/>
        </a:spcBef>
        <a:buFont typeface="Arial" panose="020B0604020202020204" pitchFamily="34" charset="0"/>
        <a:buNone/>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0.sv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4.svg"/></Relationships>
</file>

<file path=ppt/slides/_rels/slide4.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useBgFill="1">
        <p:nvSpPr>
          <p:cNvPr id="14" name="Rectangle 13">
            <a:extLst>
              <a:ext uri="{FF2B5EF4-FFF2-40B4-BE49-F238E27FC236}">
                <a16:creationId xmlns:a16="http://schemas.microsoft.com/office/drawing/2014/main" id="{A0FA620F-02E0-4CD7-983C-B99EF39107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A3E9346E-713A-4896-B36E-B1574BD0AA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7870" y="508090"/>
            <a:ext cx="5021183" cy="149279"/>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9558ED5F-B5FF-49D7-82A6-C9FED5AED6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62168" y="6209925"/>
            <a:ext cx="5021183" cy="45719"/>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4715AEF-9050-0201-2931-2877AA77558C}"/>
              </a:ext>
            </a:extLst>
          </p:cNvPr>
          <p:cNvSpPr>
            <a:spLocks noGrp="1"/>
          </p:cNvSpPr>
          <p:nvPr>
            <p:ph type="ctrTitle"/>
          </p:nvPr>
        </p:nvSpPr>
        <p:spPr>
          <a:xfrm>
            <a:off x="517870" y="978408"/>
            <a:ext cx="6923939" cy="1650520"/>
          </a:xfrm>
        </p:spPr>
        <p:txBody>
          <a:bodyPr anchor="t">
            <a:normAutofit/>
          </a:bodyPr>
          <a:lstStyle/>
          <a:p>
            <a:pPr>
              <a:lnSpc>
                <a:spcPct val="90000"/>
              </a:lnSpc>
            </a:pPr>
            <a:r>
              <a:rPr lang="en-US" b="1" dirty="0">
                <a:solidFill>
                  <a:srgbClr val="FFFFFF"/>
                </a:solidFill>
                <a:effectLst/>
                <a:latin typeface="Lato" panose="020F0502020204030203" pitchFamily="34" charset="0"/>
                <a:ea typeface="Calibri" panose="020F0502020204030204" pitchFamily="34" charset="0"/>
                <a:cs typeface="Times New Roman" panose="02020603050405020304" pitchFamily="18" charset="0"/>
              </a:rPr>
              <a:t>Three Post–High School Journeys</a:t>
            </a:r>
            <a:endParaRPr lang="en-US" dirty="0">
              <a:solidFill>
                <a:srgbClr val="FFFFFF"/>
              </a:solidFill>
              <a:latin typeface="Lato" panose="020F0502020204030203" pitchFamily="34" charset="0"/>
            </a:endParaRPr>
          </a:p>
        </p:txBody>
      </p:sp>
      <p:sp>
        <p:nvSpPr>
          <p:cNvPr id="3" name="Slide Number Placeholder 2">
            <a:extLst>
              <a:ext uri="{FF2B5EF4-FFF2-40B4-BE49-F238E27FC236}">
                <a16:creationId xmlns:a16="http://schemas.microsoft.com/office/drawing/2014/main" id="{0EDBEA49-0C61-4522-AF02-E423C7889481}"/>
              </a:ext>
            </a:extLst>
          </p:cNvPr>
          <p:cNvSpPr>
            <a:spLocks noGrp="1"/>
          </p:cNvSpPr>
          <p:nvPr>
            <p:ph type="sldNum" sz="quarter" idx="12"/>
          </p:nvPr>
        </p:nvSpPr>
        <p:spPr/>
        <p:txBody>
          <a:bodyPr/>
          <a:lstStyle/>
          <a:p>
            <a:fld id="{DFDF98CC-160E-494C-8C3C-8CDC5FA257DE}" type="slidenum">
              <a:rPr lang="en-US" smtClean="0"/>
              <a:t>1</a:t>
            </a:fld>
            <a:endParaRPr lang="en-US"/>
          </a:p>
        </p:txBody>
      </p:sp>
    </p:spTree>
    <p:extLst>
      <p:ext uri="{BB962C8B-B14F-4D97-AF65-F5344CB8AC3E}">
        <p14:creationId xmlns:p14="http://schemas.microsoft.com/office/powerpoint/2010/main" val="20823318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714945-0E04-B5F3-2C47-35FC4E5097F6}"/>
              </a:ext>
            </a:extLst>
          </p:cNvPr>
          <p:cNvSpPr>
            <a:spLocks noGrp="1"/>
          </p:cNvSpPr>
          <p:nvPr>
            <p:ph type="title"/>
          </p:nvPr>
        </p:nvSpPr>
        <p:spPr>
          <a:xfrm>
            <a:off x="517525" y="977900"/>
            <a:ext cx="5021263" cy="2731215"/>
          </a:xfrm>
        </p:spPr>
        <p:txBody>
          <a:bodyPr>
            <a:normAutofit/>
          </a:bodyPr>
          <a:lstStyle/>
          <a:p>
            <a:r>
              <a:rPr lang="en-US" dirty="0"/>
              <a:t>What is Financial Literacy?</a:t>
            </a:r>
          </a:p>
        </p:txBody>
      </p:sp>
      <p:sp>
        <p:nvSpPr>
          <p:cNvPr id="5" name="Content Placeholder 4">
            <a:extLst>
              <a:ext uri="{FF2B5EF4-FFF2-40B4-BE49-F238E27FC236}">
                <a16:creationId xmlns:a16="http://schemas.microsoft.com/office/drawing/2014/main" id="{28615B10-EEFF-47CD-8A60-6B000C33A7C1}"/>
              </a:ext>
            </a:extLst>
          </p:cNvPr>
          <p:cNvSpPr>
            <a:spLocks noGrp="1"/>
          </p:cNvSpPr>
          <p:nvPr>
            <p:ph idx="1"/>
          </p:nvPr>
        </p:nvSpPr>
        <p:spPr>
          <a:xfrm>
            <a:off x="5538788" y="647700"/>
            <a:ext cx="6361112" cy="5886450"/>
          </a:xfrm>
        </p:spPr>
        <p:txBody>
          <a:bodyPr>
            <a:noAutofit/>
          </a:bodyPr>
          <a:lstStyle/>
          <a:p>
            <a:pPr marL="0" marR="0">
              <a:lnSpc>
                <a:spcPct val="95000"/>
              </a:lnSpc>
              <a:spcBef>
                <a:spcPts val="0"/>
              </a:spcBef>
              <a:spcAft>
                <a:spcPts val="600"/>
              </a:spcAft>
            </a:pPr>
            <a:r>
              <a:rPr lang="en-US" dirty="0">
                <a:effectLst/>
                <a:ea typeface="Calibri" panose="020F0502020204030204" pitchFamily="34" charset="0"/>
                <a:cs typeface="Times New Roman" panose="02020603050405020304" pitchFamily="18" charset="0"/>
              </a:rPr>
              <a:t>Financial literacy is the ability to understand certain financial concepts and make use of a variety of financial skills, such as:</a:t>
            </a:r>
          </a:p>
          <a:p>
            <a:pPr marR="0" lvl="1">
              <a:lnSpc>
                <a:spcPct val="95000"/>
              </a:lnSpc>
              <a:spcBef>
                <a:spcPts val="0"/>
              </a:spcBef>
              <a:spcAft>
                <a:spcPts val="600"/>
              </a:spcAft>
            </a:pPr>
            <a:r>
              <a:rPr lang="en-US" sz="1600" dirty="0"/>
              <a:t>How to earn money through employment or your own business opportunities.</a:t>
            </a:r>
          </a:p>
          <a:p>
            <a:pPr marL="285750" marR="0" indent="-285750">
              <a:lnSpc>
                <a:spcPct val="95000"/>
              </a:lnSpc>
              <a:spcBef>
                <a:spcPts val="0"/>
              </a:spcBef>
              <a:spcAft>
                <a:spcPts val="600"/>
              </a:spcAft>
              <a:buFont typeface="Arial" panose="020B0604020202020204" pitchFamily="34" charset="0"/>
              <a:buChar char="•"/>
            </a:pPr>
            <a:r>
              <a:rPr lang="en-US" sz="1600" dirty="0">
                <a:effectLst/>
                <a:ea typeface="Calibri" panose="020F0502020204030204" pitchFamily="34" charset="0"/>
                <a:cs typeface="Times New Roman" panose="02020603050405020304" pitchFamily="18" charset="0"/>
              </a:rPr>
              <a:t>Understanding paychecks and taxes</a:t>
            </a:r>
          </a:p>
          <a:p>
            <a:pPr marL="285750" marR="0" indent="-285750">
              <a:lnSpc>
                <a:spcPct val="95000"/>
              </a:lnSpc>
              <a:spcBef>
                <a:spcPts val="0"/>
              </a:spcBef>
              <a:spcAft>
                <a:spcPts val="600"/>
              </a:spcAft>
              <a:buFont typeface="Arial" panose="020B0604020202020204" pitchFamily="34" charset="0"/>
              <a:buChar char="•"/>
            </a:pPr>
            <a:r>
              <a:rPr lang="en-US" sz="1600" dirty="0">
                <a:effectLst/>
                <a:ea typeface="Calibri" panose="020F0502020204030204" pitchFamily="34" charset="0"/>
                <a:cs typeface="Times New Roman" panose="02020603050405020304" pitchFamily="18" charset="0"/>
              </a:rPr>
              <a:t>How to create a budget and stick to it</a:t>
            </a:r>
          </a:p>
          <a:p>
            <a:pPr marL="285750" marR="0" indent="-285750">
              <a:lnSpc>
                <a:spcPct val="95000"/>
              </a:lnSpc>
              <a:spcBef>
                <a:spcPts val="0"/>
              </a:spcBef>
              <a:spcAft>
                <a:spcPts val="600"/>
              </a:spcAft>
              <a:buFont typeface="Arial" panose="020B0604020202020204" pitchFamily="34" charset="0"/>
              <a:buChar char="•"/>
            </a:pPr>
            <a:r>
              <a:rPr lang="en-US" sz="1600" dirty="0">
                <a:effectLst/>
                <a:ea typeface="Calibri" panose="020F0502020204030204" pitchFamily="34" charset="0"/>
                <a:cs typeface="Times New Roman" panose="02020603050405020304" pitchFamily="18" charset="0"/>
              </a:rPr>
              <a:t>How to shop intelligently to get the best price and features</a:t>
            </a:r>
          </a:p>
          <a:p>
            <a:pPr marL="285750" marR="0" indent="-285750">
              <a:lnSpc>
                <a:spcPct val="95000"/>
              </a:lnSpc>
              <a:spcBef>
                <a:spcPts val="0"/>
              </a:spcBef>
              <a:spcAft>
                <a:spcPts val="600"/>
              </a:spcAft>
              <a:buFont typeface="Arial" panose="020B0604020202020204" pitchFamily="34" charset="0"/>
              <a:buChar char="•"/>
            </a:pPr>
            <a:r>
              <a:rPr lang="en-US" sz="1600" dirty="0">
                <a:effectLst/>
                <a:ea typeface="Calibri" panose="020F0502020204030204" pitchFamily="34" charset="0"/>
                <a:cs typeface="Times New Roman" panose="02020603050405020304" pitchFamily="18" charset="0"/>
              </a:rPr>
              <a:t>The importance of saving money for future needs</a:t>
            </a:r>
          </a:p>
          <a:p>
            <a:pPr marL="285750" marR="0" indent="-285750">
              <a:lnSpc>
                <a:spcPct val="95000"/>
              </a:lnSpc>
              <a:spcBef>
                <a:spcPts val="0"/>
              </a:spcBef>
              <a:spcAft>
                <a:spcPts val="600"/>
              </a:spcAft>
              <a:buFont typeface="Arial" panose="020B0604020202020204" pitchFamily="34" charset="0"/>
              <a:buChar char="•"/>
            </a:pPr>
            <a:r>
              <a:rPr lang="en-US" sz="1600" dirty="0">
                <a:effectLst/>
                <a:ea typeface="Calibri" panose="020F0502020204030204" pitchFamily="34" charset="0"/>
                <a:cs typeface="Times New Roman" panose="02020603050405020304" pitchFamily="18" charset="0"/>
              </a:rPr>
              <a:t>Opening and using bank accounts</a:t>
            </a:r>
          </a:p>
          <a:p>
            <a:pPr marL="285750" marR="0" indent="-285750">
              <a:lnSpc>
                <a:spcPct val="95000"/>
              </a:lnSpc>
              <a:spcBef>
                <a:spcPts val="0"/>
              </a:spcBef>
              <a:spcAft>
                <a:spcPts val="600"/>
              </a:spcAft>
              <a:buFont typeface="Arial" panose="020B0604020202020204" pitchFamily="34" charset="0"/>
              <a:buChar char="•"/>
            </a:pPr>
            <a:r>
              <a:rPr lang="en-US" sz="1600" dirty="0">
                <a:effectLst/>
                <a:ea typeface="Calibri" panose="020F0502020204030204" pitchFamily="34" charset="0"/>
                <a:cs typeface="Times New Roman" panose="02020603050405020304" pitchFamily="18" charset="0"/>
              </a:rPr>
              <a:t>What interest is</a:t>
            </a:r>
          </a:p>
          <a:p>
            <a:pPr marL="285750" marR="0" indent="-285750">
              <a:lnSpc>
                <a:spcPct val="95000"/>
              </a:lnSpc>
              <a:spcBef>
                <a:spcPts val="0"/>
              </a:spcBef>
              <a:spcAft>
                <a:spcPts val="600"/>
              </a:spcAft>
              <a:buFont typeface="Arial" panose="020B0604020202020204" pitchFamily="34" charset="0"/>
              <a:buChar char="•"/>
            </a:pPr>
            <a:r>
              <a:rPr lang="en-US" sz="1600" dirty="0">
                <a:effectLst/>
                <a:ea typeface="Calibri" panose="020F0502020204030204" pitchFamily="34" charset="0"/>
                <a:cs typeface="Times New Roman" panose="02020603050405020304" pitchFamily="18" charset="0"/>
              </a:rPr>
              <a:t>How to invest money so your savings can help you earn even more money</a:t>
            </a:r>
          </a:p>
          <a:p>
            <a:pPr marL="285750" marR="0" indent="-285750">
              <a:lnSpc>
                <a:spcPct val="95000"/>
              </a:lnSpc>
              <a:spcBef>
                <a:spcPts val="0"/>
              </a:spcBef>
              <a:spcAft>
                <a:spcPts val="600"/>
              </a:spcAft>
              <a:buFont typeface="Arial" panose="020B0604020202020204" pitchFamily="34" charset="0"/>
              <a:buChar char="•"/>
            </a:pPr>
            <a:r>
              <a:rPr lang="en-US" sz="1600" dirty="0">
                <a:effectLst/>
                <a:ea typeface="Calibri" panose="020F0502020204030204" pitchFamily="34" charset="0"/>
                <a:cs typeface="Times New Roman" panose="02020603050405020304" pitchFamily="18" charset="0"/>
              </a:rPr>
              <a:t>What debt is, and the difference between good and bad debt</a:t>
            </a:r>
          </a:p>
          <a:p>
            <a:pPr marL="285750" marR="0" indent="-285750">
              <a:lnSpc>
                <a:spcPct val="95000"/>
              </a:lnSpc>
              <a:spcBef>
                <a:spcPts val="0"/>
              </a:spcBef>
              <a:spcAft>
                <a:spcPts val="600"/>
              </a:spcAft>
              <a:buFont typeface="Arial" panose="020B0604020202020204" pitchFamily="34" charset="0"/>
              <a:buChar char="•"/>
            </a:pPr>
            <a:r>
              <a:rPr lang="en-US" sz="1600" dirty="0">
                <a:effectLst/>
                <a:ea typeface="Calibri" panose="020F0502020204030204" pitchFamily="34" charset="0"/>
                <a:cs typeface="Times New Roman" panose="02020603050405020304" pitchFamily="18" charset="0"/>
              </a:rPr>
              <a:t>How credit works and how to use credit responsibly</a:t>
            </a:r>
          </a:p>
          <a:p>
            <a:pPr marL="285750" marR="0" indent="-285750">
              <a:lnSpc>
                <a:spcPct val="95000"/>
              </a:lnSpc>
              <a:spcBef>
                <a:spcPts val="0"/>
              </a:spcBef>
              <a:spcAft>
                <a:spcPts val="600"/>
              </a:spcAft>
              <a:buFont typeface="Arial" panose="020B0604020202020204" pitchFamily="34" charset="0"/>
              <a:buChar char="•"/>
            </a:pPr>
            <a:r>
              <a:rPr lang="en-US" sz="1600" dirty="0">
                <a:effectLst/>
                <a:ea typeface="Calibri" panose="020F0502020204030204" pitchFamily="34" charset="0"/>
                <a:cs typeface="Times New Roman" panose="02020603050405020304" pitchFamily="18" charset="0"/>
              </a:rPr>
              <a:t>How to finance your education after high school, including obtaining financial aid if needed</a:t>
            </a:r>
          </a:p>
          <a:p>
            <a:pPr marL="285750" marR="0" indent="-285750">
              <a:lnSpc>
                <a:spcPct val="95000"/>
              </a:lnSpc>
              <a:spcBef>
                <a:spcPts val="0"/>
              </a:spcBef>
              <a:spcAft>
                <a:spcPts val="600"/>
              </a:spcAft>
              <a:buFont typeface="Arial" panose="020B0604020202020204" pitchFamily="34" charset="0"/>
              <a:buChar char="•"/>
            </a:pPr>
            <a:r>
              <a:rPr lang="en-US" sz="1600" dirty="0">
                <a:effectLst/>
                <a:ea typeface="Calibri" panose="020F0502020204030204" pitchFamily="34" charset="0"/>
                <a:cs typeface="Times New Roman" panose="02020603050405020304" pitchFamily="18" charset="0"/>
              </a:rPr>
              <a:t>How to protect your money from identity theft or other types of fraud</a:t>
            </a:r>
          </a:p>
          <a:p>
            <a:pPr marL="285750" marR="0" indent="-285750">
              <a:lnSpc>
                <a:spcPct val="95000"/>
              </a:lnSpc>
              <a:spcBef>
                <a:spcPts val="0"/>
              </a:spcBef>
              <a:spcAft>
                <a:spcPts val="600"/>
              </a:spcAft>
              <a:buFont typeface="Arial" panose="020B0604020202020204" pitchFamily="34" charset="0"/>
              <a:buChar char="•"/>
            </a:pPr>
            <a:r>
              <a:rPr lang="en-US" sz="1600" dirty="0">
                <a:effectLst/>
                <a:ea typeface="Calibri" panose="020F0502020204030204" pitchFamily="34" charset="0"/>
                <a:cs typeface="Times New Roman" panose="02020603050405020304" pitchFamily="18" charset="0"/>
              </a:rPr>
              <a:t>Planning for retirement </a:t>
            </a:r>
          </a:p>
        </p:txBody>
      </p:sp>
      <p:sp>
        <p:nvSpPr>
          <p:cNvPr id="4" name="Slide Number Placeholder 3">
            <a:extLst>
              <a:ext uri="{FF2B5EF4-FFF2-40B4-BE49-F238E27FC236}">
                <a16:creationId xmlns:a16="http://schemas.microsoft.com/office/drawing/2014/main" id="{35150C40-3276-4CB8-9D50-2CC3AA121B85}"/>
              </a:ext>
            </a:extLst>
          </p:cNvPr>
          <p:cNvSpPr>
            <a:spLocks noGrp="1"/>
          </p:cNvSpPr>
          <p:nvPr>
            <p:ph type="sldNum" sz="quarter" idx="12"/>
          </p:nvPr>
        </p:nvSpPr>
        <p:spPr>
          <a:xfrm>
            <a:off x="11454317" y="6420414"/>
            <a:ext cx="637909" cy="365125"/>
          </a:xfrm>
        </p:spPr>
        <p:txBody>
          <a:bodyPr/>
          <a:lstStyle/>
          <a:p>
            <a:fld id="{DFDF98CC-160E-494C-8C3C-8CDC5FA257DE}" type="slidenum">
              <a:rPr lang="en-US" smtClean="0"/>
              <a:pPr/>
              <a:t>10</a:t>
            </a:fld>
            <a:endParaRPr lang="en-US"/>
          </a:p>
        </p:txBody>
      </p:sp>
    </p:spTree>
    <p:extLst>
      <p:ext uri="{BB962C8B-B14F-4D97-AF65-F5344CB8AC3E}">
        <p14:creationId xmlns:p14="http://schemas.microsoft.com/office/powerpoint/2010/main" val="31446039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DE5E43-80CB-5DCF-18BC-14F6109971E3}"/>
              </a:ext>
            </a:extLst>
          </p:cNvPr>
          <p:cNvSpPr>
            <a:spLocks noGrp="1"/>
          </p:cNvSpPr>
          <p:nvPr>
            <p:ph type="title"/>
          </p:nvPr>
        </p:nvSpPr>
        <p:spPr>
          <a:xfrm>
            <a:off x="517870" y="978408"/>
            <a:ext cx="3423065" cy="2030263"/>
          </a:xfrm>
        </p:spPr>
        <p:txBody>
          <a:bodyPr/>
          <a:lstStyle/>
          <a:p>
            <a:r>
              <a:rPr lang="en-US" dirty="0">
                <a:latin typeface="Lato"/>
                <a:ea typeface="Lato"/>
                <a:cs typeface="Lato"/>
              </a:rPr>
              <a:t>50/30/20 Method</a:t>
            </a:r>
            <a:endParaRPr lang="en-US" dirty="0">
              <a:latin typeface="Lato" panose="020F0502020204030203" pitchFamily="34" charset="0"/>
            </a:endParaRPr>
          </a:p>
        </p:txBody>
      </p:sp>
      <p:sp>
        <p:nvSpPr>
          <p:cNvPr id="3" name="Content Placeholder 2">
            <a:extLst>
              <a:ext uri="{FF2B5EF4-FFF2-40B4-BE49-F238E27FC236}">
                <a16:creationId xmlns:a16="http://schemas.microsoft.com/office/drawing/2014/main" id="{25FC0F32-E577-342B-0DF6-95473E998BFB}"/>
              </a:ext>
            </a:extLst>
          </p:cNvPr>
          <p:cNvSpPr>
            <a:spLocks noGrp="1"/>
          </p:cNvSpPr>
          <p:nvPr>
            <p:ph idx="1"/>
          </p:nvPr>
        </p:nvSpPr>
        <p:spPr>
          <a:xfrm>
            <a:off x="5890438" y="526409"/>
            <a:ext cx="6165052" cy="2902591"/>
          </a:xfrm>
        </p:spPr>
        <p:txBody>
          <a:bodyPr>
            <a:noAutofit/>
          </a:bodyPr>
          <a:lstStyle/>
          <a:p>
            <a:pPr marL="342900" indent="-342900">
              <a:buFont typeface="Wingdings" panose="05000000000000000000" pitchFamily="2" charset="2"/>
              <a:buChar char="q"/>
            </a:pPr>
            <a:r>
              <a:rPr lang="en-US" sz="2400" dirty="0">
                <a:latin typeface="Lato" panose="020F0502020204030203" pitchFamily="34" charset="0"/>
              </a:rPr>
              <a:t>Basic rule to follow: </a:t>
            </a:r>
            <a:r>
              <a:rPr lang="en-US" sz="2400" dirty="0">
                <a:effectLst/>
                <a:latin typeface="Lato" panose="020F0502020204030203" pitchFamily="34" charset="0"/>
                <a:ea typeface="Calibri" panose="020F0502020204030204" pitchFamily="34" charset="0"/>
                <a:cs typeface="Calibri" panose="020F0502020204030204" pitchFamily="34" charset="0"/>
              </a:rPr>
              <a:t>50/30/20 </a:t>
            </a:r>
            <a:endParaRPr lang="en-US" sz="2400" dirty="0">
              <a:latin typeface="Lato" panose="020F0502020204030203" pitchFamily="34" charset="0"/>
            </a:endParaRPr>
          </a:p>
          <a:p>
            <a:pPr marL="342900" indent="-342900">
              <a:buFont typeface="Wingdings" panose="05000000000000000000" pitchFamily="2" charset="2"/>
              <a:buChar char="q"/>
            </a:pPr>
            <a:r>
              <a:rPr lang="en-US" sz="2400" dirty="0">
                <a:latin typeface="Lato" panose="020F0502020204030203" pitchFamily="34" charset="0"/>
              </a:rPr>
              <a:t>What does this mean? </a:t>
            </a:r>
          </a:p>
          <a:p>
            <a:pPr marL="617220" lvl="1" indent="-342900">
              <a:buFont typeface="Wingdings" panose="05000000000000000000" pitchFamily="2" charset="2"/>
              <a:buChar char="Ø"/>
            </a:pPr>
            <a:r>
              <a:rPr lang="en-US" sz="2400" dirty="0">
                <a:latin typeface="Lato" panose="020F0502020204030203" pitchFamily="34" charset="0"/>
              </a:rPr>
              <a:t>50% Necessities </a:t>
            </a:r>
          </a:p>
          <a:p>
            <a:pPr marL="617220" lvl="1" indent="-342900">
              <a:buFont typeface="Wingdings" panose="05000000000000000000" pitchFamily="2" charset="2"/>
              <a:buChar char="Ø"/>
            </a:pPr>
            <a:r>
              <a:rPr lang="en-US" sz="2400" dirty="0">
                <a:latin typeface="Lato" panose="020F0502020204030203" pitchFamily="34" charset="0"/>
              </a:rPr>
              <a:t>30% Wants</a:t>
            </a:r>
          </a:p>
          <a:p>
            <a:pPr marL="617220" lvl="1" indent="-342900">
              <a:buFont typeface="Wingdings" panose="05000000000000000000" pitchFamily="2" charset="2"/>
              <a:buChar char="Ø"/>
            </a:pPr>
            <a:r>
              <a:rPr lang="en-US" sz="2400" dirty="0">
                <a:latin typeface="Lato" panose="020F0502020204030203" pitchFamily="34" charset="0"/>
              </a:rPr>
              <a:t>20% Savings/Debt</a:t>
            </a:r>
          </a:p>
        </p:txBody>
      </p:sp>
      <p:pic>
        <p:nvPicPr>
          <p:cNvPr id="5" name="Graphic 4">
            <a:extLst>
              <a:ext uri="{FF2B5EF4-FFF2-40B4-BE49-F238E27FC236}">
                <a16:creationId xmlns:a16="http://schemas.microsoft.com/office/drawing/2014/main" id="{53970C64-3093-CD31-4E34-BB0A7E0F7156}"/>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86619" y="3008671"/>
            <a:ext cx="3215180" cy="3215180"/>
          </a:xfrm>
          <a:prstGeom prst="rect">
            <a:avLst/>
          </a:prstGeom>
        </p:spPr>
      </p:pic>
      <p:sp>
        <p:nvSpPr>
          <p:cNvPr id="4" name="Slide Number Placeholder 3">
            <a:extLst>
              <a:ext uri="{FF2B5EF4-FFF2-40B4-BE49-F238E27FC236}">
                <a16:creationId xmlns:a16="http://schemas.microsoft.com/office/drawing/2014/main" id="{90082BC1-49CE-4AD3-8485-ECB11C3FA26E}"/>
              </a:ext>
            </a:extLst>
          </p:cNvPr>
          <p:cNvSpPr>
            <a:spLocks noGrp="1"/>
          </p:cNvSpPr>
          <p:nvPr>
            <p:ph type="sldNum" sz="quarter" idx="12"/>
          </p:nvPr>
        </p:nvSpPr>
        <p:spPr/>
        <p:txBody>
          <a:bodyPr/>
          <a:lstStyle/>
          <a:p>
            <a:fld id="{DFDF98CC-160E-494C-8C3C-8CDC5FA257DE}" type="slidenum">
              <a:rPr lang="en-US" smtClean="0"/>
              <a:t>11</a:t>
            </a:fld>
            <a:endParaRPr lang="en-US"/>
          </a:p>
        </p:txBody>
      </p:sp>
    </p:spTree>
    <p:extLst>
      <p:ext uri="{BB962C8B-B14F-4D97-AF65-F5344CB8AC3E}">
        <p14:creationId xmlns:p14="http://schemas.microsoft.com/office/powerpoint/2010/main" val="11023359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0FC5D5-A006-2542-628B-0DA7E5852D40}"/>
              </a:ext>
            </a:extLst>
          </p:cNvPr>
          <p:cNvSpPr>
            <a:spLocks noGrp="1"/>
          </p:cNvSpPr>
          <p:nvPr>
            <p:ph type="title"/>
          </p:nvPr>
        </p:nvSpPr>
        <p:spPr>
          <a:xfrm>
            <a:off x="411545" y="914612"/>
            <a:ext cx="5244976" cy="2735771"/>
          </a:xfrm>
        </p:spPr>
        <p:txBody>
          <a:bodyPr/>
          <a:lstStyle/>
          <a:p>
            <a:r>
              <a:rPr lang="en-US" dirty="0">
                <a:latin typeface="Lato" panose="020F0502020204030203" pitchFamily="34" charset="0"/>
              </a:rPr>
              <a:t>Real-life budget example – </a:t>
            </a:r>
            <a:r>
              <a:rPr lang="en-US" i="1" dirty="0">
                <a:latin typeface="Lato" panose="020F0502020204030203" pitchFamily="34" charset="0"/>
              </a:rPr>
              <a:t>Sheldon</a:t>
            </a:r>
          </a:p>
        </p:txBody>
      </p:sp>
      <p:sp>
        <p:nvSpPr>
          <p:cNvPr id="3" name="Content Placeholder 2">
            <a:extLst>
              <a:ext uri="{FF2B5EF4-FFF2-40B4-BE49-F238E27FC236}">
                <a16:creationId xmlns:a16="http://schemas.microsoft.com/office/drawing/2014/main" id="{2DE6DE8F-E7B4-5001-3973-D9E0493AE51C}"/>
              </a:ext>
            </a:extLst>
          </p:cNvPr>
          <p:cNvSpPr>
            <a:spLocks noGrp="1"/>
          </p:cNvSpPr>
          <p:nvPr>
            <p:ph idx="1"/>
          </p:nvPr>
        </p:nvSpPr>
        <p:spPr>
          <a:xfrm>
            <a:off x="6096000" y="615955"/>
            <a:ext cx="5578130" cy="3543921"/>
          </a:xfrm>
        </p:spPr>
        <p:txBody>
          <a:bodyPr>
            <a:normAutofit/>
          </a:bodyPr>
          <a:lstStyle/>
          <a:p>
            <a:pPr marL="457200" marR="0" indent="-457200">
              <a:lnSpc>
                <a:spcPct val="107000"/>
              </a:lnSpc>
              <a:spcBef>
                <a:spcPts val="0"/>
              </a:spcBef>
              <a:spcAft>
                <a:spcPts val="800"/>
              </a:spcAft>
              <a:buFont typeface="Wingdings" panose="05000000000000000000" pitchFamily="2" charset="2"/>
              <a:buChar char="q"/>
            </a:pPr>
            <a:r>
              <a:rPr lang="en-US" sz="2800" dirty="0">
                <a:effectLst/>
                <a:latin typeface="Lato" panose="020F0502020204030203" pitchFamily="34" charset="0"/>
                <a:ea typeface="Calibri" panose="020F0502020204030204" pitchFamily="34" charset="0"/>
                <a:cs typeface="Calibri" panose="020F0502020204030204" pitchFamily="34" charset="0"/>
              </a:rPr>
              <a:t>Sheldon earns an average of $2,000 a month in profit from his streetwear brand. </a:t>
            </a:r>
          </a:p>
          <a:p>
            <a:pPr marL="457200" marR="0" indent="-457200">
              <a:lnSpc>
                <a:spcPct val="107000"/>
              </a:lnSpc>
              <a:spcBef>
                <a:spcPts val="0"/>
              </a:spcBef>
              <a:spcAft>
                <a:spcPts val="800"/>
              </a:spcAft>
              <a:buFont typeface="Wingdings" panose="05000000000000000000" pitchFamily="2" charset="2"/>
              <a:buChar char="q"/>
            </a:pPr>
            <a:r>
              <a:rPr lang="en-US" sz="2800" dirty="0">
                <a:effectLst/>
                <a:latin typeface="Lato" panose="020F0502020204030203" pitchFamily="34" charset="0"/>
                <a:ea typeface="Calibri" panose="020F0502020204030204" pitchFamily="34" charset="0"/>
                <a:cs typeface="Calibri" panose="020F0502020204030204" pitchFamily="34" charset="0"/>
              </a:rPr>
              <a:t>Based on the 50/30/20 method, how much should he spend on his needs, wants, and savings/debt payments?</a:t>
            </a:r>
            <a:endParaRPr lang="en-US" sz="2800" dirty="0">
              <a:effectLst/>
              <a:latin typeface="Lato" panose="020F0502020204030203" pitchFamily="34" charset="0"/>
              <a:ea typeface="Calibri" panose="020F050202020403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2F0BBDEA-6CF5-4775-B075-4BBC3F6527FD}"/>
              </a:ext>
            </a:extLst>
          </p:cNvPr>
          <p:cNvSpPr>
            <a:spLocks noGrp="1"/>
          </p:cNvSpPr>
          <p:nvPr>
            <p:ph type="sldNum" sz="quarter" idx="12"/>
          </p:nvPr>
        </p:nvSpPr>
        <p:spPr/>
        <p:txBody>
          <a:bodyPr/>
          <a:lstStyle/>
          <a:p>
            <a:fld id="{DFDF98CC-160E-494C-8C3C-8CDC5FA257DE}" type="slidenum">
              <a:rPr lang="en-US" smtClean="0"/>
              <a:t>12</a:t>
            </a:fld>
            <a:endParaRPr lang="en-US"/>
          </a:p>
        </p:txBody>
      </p:sp>
      <p:grpSp>
        <p:nvGrpSpPr>
          <p:cNvPr id="34" name="Group 33">
            <a:extLst>
              <a:ext uri="{FF2B5EF4-FFF2-40B4-BE49-F238E27FC236}">
                <a16:creationId xmlns:a16="http://schemas.microsoft.com/office/drawing/2014/main" id="{B0F8C1EA-6DAC-48E7-91BC-48E40DBA6C71}"/>
              </a:ext>
              <a:ext uri="{C183D7F6-B498-43B3-948B-1728B52AA6E4}">
                <adec:decorative xmlns:adec="http://schemas.microsoft.com/office/drawing/2017/decorative" val="1"/>
              </a:ext>
            </a:extLst>
          </p:cNvPr>
          <p:cNvGrpSpPr>
            <a:grpSpLocks noChangeAspect="1"/>
          </p:cNvGrpSpPr>
          <p:nvPr/>
        </p:nvGrpSpPr>
        <p:grpSpPr>
          <a:xfrm>
            <a:off x="1035341" y="3650383"/>
            <a:ext cx="2751364" cy="2424246"/>
            <a:chOff x="12745560" y="6148541"/>
            <a:chExt cx="2751364" cy="2424246"/>
          </a:xfrm>
        </p:grpSpPr>
        <p:sp>
          <p:nvSpPr>
            <p:cNvPr id="21" name="Graphic 19" descr="Calculator with solid fill">
              <a:extLst>
                <a:ext uri="{FF2B5EF4-FFF2-40B4-BE49-F238E27FC236}">
                  <a16:creationId xmlns:a16="http://schemas.microsoft.com/office/drawing/2014/main" id="{7195891C-4885-4990-806C-F356989EDE2D}"/>
                </a:ext>
              </a:extLst>
            </p:cNvPr>
            <p:cNvSpPr>
              <a:spLocks noChangeAspect="1"/>
            </p:cNvSpPr>
            <p:nvPr/>
          </p:nvSpPr>
          <p:spPr>
            <a:xfrm>
              <a:off x="12745560" y="6148541"/>
              <a:ext cx="1646220" cy="2351743"/>
            </a:xfrm>
            <a:custGeom>
              <a:avLst/>
              <a:gdLst>
                <a:gd name="connsiteX0" fmla="*/ 1352252 w 1646220"/>
                <a:gd name="connsiteY0" fmla="*/ 764317 h 2351743"/>
                <a:gd name="connsiteX1" fmla="*/ 293968 w 1646220"/>
                <a:gd name="connsiteY1" fmla="*/ 764317 h 2351743"/>
                <a:gd name="connsiteX2" fmla="*/ 293968 w 1646220"/>
                <a:gd name="connsiteY2" fmla="*/ 293968 h 2351743"/>
                <a:gd name="connsiteX3" fmla="*/ 1352252 w 1646220"/>
                <a:gd name="connsiteY3" fmla="*/ 293968 h 2351743"/>
                <a:gd name="connsiteX4" fmla="*/ 1352252 w 1646220"/>
                <a:gd name="connsiteY4" fmla="*/ 764317 h 2351743"/>
                <a:gd name="connsiteX5" fmla="*/ 1352252 w 1646220"/>
                <a:gd name="connsiteY5" fmla="*/ 1175872 h 2351743"/>
                <a:gd name="connsiteX6" fmla="*/ 1175872 w 1646220"/>
                <a:gd name="connsiteY6" fmla="*/ 1175872 h 2351743"/>
                <a:gd name="connsiteX7" fmla="*/ 1175872 w 1646220"/>
                <a:gd name="connsiteY7" fmla="*/ 999491 h 2351743"/>
                <a:gd name="connsiteX8" fmla="*/ 1352252 w 1646220"/>
                <a:gd name="connsiteY8" fmla="*/ 999491 h 2351743"/>
                <a:gd name="connsiteX9" fmla="*/ 1352252 w 1646220"/>
                <a:gd name="connsiteY9" fmla="*/ 1175872 h 2351743"/>
                <a:gd name="connsiteX10" fmla="*/ 1352252 w 1646220"/>
                <a:gd name="connsiteY10" fmla="*/ 1469840 h 2351743"/>
                <a:gd name="connsiteX11" fmla="*/ 1175872 w 1646220"/>
                <a:gd name="connsiteY11" fmla="*/ 1469840 h 2351743"/>
                <a:gd name="connsiteX12" fmla="*/ 1175872 w 1646220"/>
                <a:gd name="connsiteY12" fmla="*/ 1293459 h 2351743"/>
                <a:gd name="connsiteX13" fmla="*/ 1352252 w 1646220"/>
                <a:gd name="connsiteY13" fmla="*/ 1293459 h 2351743"/>
                <a:gd name="connsiteX14" fmla="*/ 1352252 w 1646220"/>
                <a:gd name="connsiteY14" fmla="*/ 1469840 h 2351743"/>
                <a:gd name="connsiteX15" fmla="*/ 1352252 w 1646220"/>
                <a:gd name="connsiteY15" fmla="*/ 1763808 h 2351743"/>
                <a:gd name="connsiteX16" fmla="*/ 1175872 w 1646220"/>
                <a:gd name="connsiteY16" fmla="*/ 1763808 h 2351743"/>
                <a:gd name="connsiteX17" fmla="*/ 1175872 w 1646220"/>
                <a:gd name="connsiteY17" fmla="*/ 1587427 h 2351743"/>
                <a:gd name="connsiteX18" fmla="*/ 1352252 w 1646220"/>
                <a:gd name="connsiteY18" fmla="*/ 1587427 h 2351743"/>
                <a:gd name="connsiteX19" fmla="*/ 1352252 w 1646220"/>
                <a:gd name="connsiteY19" fmla="*/ 1763808 h 2351743"/>
                <a:gd name="connsiteX20" fmla="*/ 1352252 w 1646220"/>
                <a:gd name="connsiteY20" fmla="*/ 2057775 h 2351743"/>
                <a:gd name="connsiteX21" fmla="*/ 1175872 w 1646220"/>
                <a:gd name="connsiteY21" fmla="*/ 2057775 h 2351743"/>
                <a:gd name="connsiteX22" fmla="*/ 1175872 w 1646220"/>
                <a:gd name="connsiteY22" fmla="*/ 1881395 h 2351743"/>
                <a:gd name="connsiteX23" fmla="*/ 1352252 w 1646220"/>
                <a:gd name="connsiteY23" fmla="*/ 1881395 h 2351743"/>
                <a:gd name="connsiteX24" fmla="*/ 1352252 w 1646220"/>
                <a:gd name="connsiteY24" fmla="*/ 2057775 h 2351743"/>
                <a:gd name="connsiteX25" fmla="*/ 1058285 w 1646220"/>
                <a:gd name="connsiteY25" fmla="*/ 1175872 h 2351743"/>
                <a:gd name="connsiteX26" fmla="*/ 881904 w 1646220"/>
                <a:gd name="connsiteY26" fmla="*/ 1175872 h 2351743"/>
                <a:gd name="connsiteX27" fmla="*/ 881904 w 1646220"/>
                <a:gd name="connsiteY27" fmla="*/ 999491 h 2351743"/>
                <a:gd name="connsiteX28" fmla="*/ 1058285 w 1646220"/>
                <a:gd name="connsiteY28" fmla="*/ 999491 h 2351743"/>
                <a:gd name="connsiteX29" fmla="*/ 1058285 w 1646220"/>
                <a:gd name="connsiteY29" fmla="*/ 1175872 h 2351743"/>
                <a:gd name="connsiteX30" fmla="*/ 1058285 w 1646220"/>
                <a:gd name="connsiteY30" fmla="*/ 1469840 h 2351743"/>
                <a:gd name="connsiteX31" fmla="*/ 881904 w 1646220"/>
                <a:gd name="connsiteY31" fmla="*/ 1469840 h 2351743"/>
                <a:gd name="connsiteX32" fmla="*/ 881904 w 1646220"/>
                <a:gd name="connsiteY32" fmla="*/ 1293459 h 2351743"/>
                <a:gd name="connsiteX33" fmla="*/ 1058285 w 1646220"/>
                <a:gd name="connsiteY33" fmla="*/ 1293459 h 2351743"/>
                <a:gd name="connsiteX34" fmla="*/ 1058285 w 1646220"/>
                <a:gd name="connsiteY34" fmla="*/ 1469840 h 2351743"/>
                <a:gd name="connsiteX35" fmla="*/ 1058285 w 1646220"/>
                <a:gd name="connsiteY35" fmla="*/ 1763808 h 2351743"/>
                <a:gd name="connsiteX36" fmla="*/ 881904 w 1646220"/>
                <a:gd name="connsiteY36" fmla="*/ 1763808 h 2351743"/>
                <a:gd name="connsiteX37" fmla="*/ 881904 w 1646220"/>
                <a:gd name="connsiteY37" fmla="*/ 1587427 h 2351743"/>
                <a:gd name="connsiteX38" fmla="*/ 1058285 w 1646220"/>
                <a:gd name="connsiteY38" fmla="*/ 1587427 h 2351743"/>
                <a:gd name="connsiteX39" fmla="*/ 1058285 w 1646220"/>
                <a:gd name="connsiteY39" fmla="*/ 1763808 h 2351743"/>
                <a:gd name="connsiteX40" fmla="*/ 1058285 w 1646220"/>
                <a:gd name="connsiteY40" fmla="*/ 2057775 h 2351743"/>
                <a:gd name="connsiteX41" fmla="*/ 881904 w 1646220"/>
                <a:gd name="connsiteY41" fmla="*/ 2057775 h 2351743"/>
                <a:gd name="connsiteX42" fmla="*/ 881904 w 1646220"/>
                <a:gd name="connsiteY42" fmla="*/ 1881395 h 2351743"/>
                <a:gd name="connsiteX43" fmla="*/ 1058285 w 1646220"/>
                <a:gd name="connsiteY43" fmla="*/ 1881395 h 2351743"/>
                <a:gd name="connsiteX44" fmla="*/ 1058285 w 1646220"/>
                <a:gd name="connsiteY44" fmla="*/ 2057775 h 2351743"/>
                <a:gd name="connsiteX45" fmla="*/ 764317 w 1646220"/>
                <a:gd name="connsiteY45" fmla="*/ 1175872 h 2351743"/>
                <a:gd name="connsiteX46" fmla="*/ 587936 w 1646220"/>
                <a:gd name="connsiteY46" fmla="*/ 1175872 h 2351743"/>
                <a:gd name="connsiteX47" fmla="*/ 587936 w 1646220"/>
                <a:gd name="connsiteY47" fmla="*/ 999491 h 2351743"/>
                <a:gd name="connsiteX48" fmla="*/ 764317 w 1646220"/>
                <a:gd name="connsiteY48" fmla="*/ 999491 h 2351743"/>
                <a:gd name="connsiteX49" fmla="*/ 764317 w 1646220"/>
                <a:gd name="connsiteY49" fmla="*/ 1175872 h 2351743"/>
                <a:gd name="connsiteX50" fmla="*/ 764317 w 1646220"/>
                <a:gd name="connsiteY50" fmla="*/ 1469840 h 2351743"/>
                <a:gd name="connsiteX51" fmla="*/ 587936 w 1646220"/>
                <a:gd name="connsiteY51" fmla="*/ 1469840 h 2351743"/>
                <a:gd name="connsiteX52" fmla="*/ 587936 w 1646220"/>
                <a:gd name="connsiteY52" fmla="*/ 1293459 h 2351743"/>
                <a:gd name="connsiteX53" fmla="*/ 764317 w 1646220"/>
                <a:gd name="connsiteY53" fmla="*/ 1293459 h 2351743"/>
                <a:gd name="connsiteX54" fmla="*/ 764317 w 1646220"/>
                <a:gd name="connsiteY54" fmla="*/ 1469840 h 2351743"/>
                <a:gd name="connsiteX55" fmla="*/ 764317 w 1646220"/>
                <a:gd name="connsiteY55" fmla="*/ 1763808 h 2351743"/>
                <a:gd name="connsiteX56" fmla="*/ 587936 w 1646220"/>
                <a:gd name="connsiteY56" fmla="*/ 1763808 h 2351743"/>
                <a:gd name="connsiteX57" fmla="*/ 587936 w 1646220"/>
                <a:gd name="connsiteY57" fmla="*/ 1587427 h 2351743"/>
                <a:gd name="connsiteX58" fmla="*/ 764317 w 1646220"/>
                <a:gd name="connsiteY58" fmla="*/ 1587427 h 2351743"/>
                <a:gd name="connsiteX59" fmla="*/ 764317 w 1646220"/>
                <a:gd name="connsiteY59" fmla="*/ 1763808 h 2351743"/>
                <a:gd name="connsiteX60" fmla="*/ 764317 w 1646220"/>
                <a:gd name="connsiteY60" fmla="*/ 2057775 h 2351743"/>
                <a:gd name="connsiteX61" fmla="*/ 293968 w 1646220"/>
                <a:gd name="connsiteY61" fmla="*/ 2057775 h 2351743"/>
                <a:gd name="connsiteX62" fmla="*/ 293968 w 1646220"/>
                <a:gd name="connsiteY62" fmla="*/ 1881395 h 2351743"/>
                <a:gd name="connsiteX63" fmla="*/ 764317 w 1646220"/>
                <a:gd name="connsiteY63" fmla="*/ 1881395 h 2351743"/>
                <a:gd name="connsiteX64" fmla="*/ 764317 w 1646220"/>
                <a:gd name="connsiteY64" fmla="*/ 2057775 h 2351743"/>
                <a:gd name="connsiteX65" fmla="*/ 293968 w 1646220"/>
                <a:gd name="connsiteY65" fmla="*/ 1587427 h 2351743"/>
                <a:gd name="connsiteX66" fmla="*/ 470349 w 1646220"/>
                <a:gd name="connsiteY66" fmla="*/ 1587427 h 2351743"/>
                <a:gd name="connsiteX67" fmla="*/ 470349 w 1646220"/>
                <a:gd name="connsiteY67" fmla="*/ 1763808 h 2351743"/>
                <a:gd name="connsiteX68" fmla="*/ 293968 w 1646220"/>
                <a:gd name="connsiteY68" fmla="*/ 1763808 h 2351743"/>
                <a:gd name="connsiteX69" fmla="*/ 293968 w 1646220"/>
                <a:gd name="connsiteY69" fmla="*/ 1587427 h 2351743"/>
                <a:gd name="connsiteX70" fmla="*/ 293968 w 1646220"/>
                <a:gd name="connsiteY70" fmla="*/ 1293459 h 2351743"/>
                <a:gd name="connsiteX71" fmla="*/ 470349 w 1646220"/>
                <a:gd name="connsiteY71" fmla="*/ 1293459 h 2351743"/>
                <a:gd name="connsiteX72" fmla="*/ 470349 w 1646220"/>
                <a:gd name="connsiteY72" fmla="*/ 1469840 h 2351743"/>
                <a:gd name="connsiteX73" fmla="*/ 293968 w 1646220"/>
                <a:gd name="connsiteY73" fmla="*/ 1469840 h 2351743"/>
                <a:gd name="connsiteX74" fmla="*/ 293968 w 1646220"/>
                <a:gd name="connsiteY74" fmla="*/ 1293459 h 2351743"/>
                <a:gd name="connsiteX75" fmla="*/ 293968 w 1646220"/>
                <a:gd name="connsiteY75" fmla="*/ 999491 h 2351743"/>
                <a:gd name="connsiteX76" fmla="*/ 470349 w 1646220"/>
                <a:gd name="connsiteY76" fmla="*/ 999491 h 2351743"/>
                <a:gd name="connsiteX77" fmla="*/ 470349 w 1646220"/>
                <a:gd name="connsiteY77" fmla="*/ 1175872 h 2351743"/>
                <a:gd name="connsiteX78" fmla="*/ 293968 w 1646220"/>
                <a:gd name="connsiteY78" fmla="*/ 1175872 h 2351743"/>
                <a:gd name="connsiteX79" fmla="*/ 293968 w 1646220"/>
                <a:gd name="connsiteY79" fmla="*/ 999491 h 2351743"/>
                <a:gd name="connsiteX80" fmla="*/ 1528633 w 1646220"/>
                <a:gd name="connsiteY80" fmla="*/ 0 h 2351743"/>
                <a:gd name="connsiteX81" fmla="*/ 117587 w 1646220"/>
                <a:gd name="connsiteY81" fmla="*/ 0 h 2351743"/>
                <a:gd name="connsiteX82" fmla="*/ 0 w 1646220"/>
                <a:gd name="connsiteY82" fmla="*/ 117587 h 2351743"/>
                <a:gd name="connsiteX83" fmla="*/ 0 w 1646220"/>
                <a:gd name="connsiteY83" fmla="*/ 2234156 h 2351743"/>
                <a:gd name="connsiteX84" fmla="*/ 117587 w 1646220"/>
                <a:gd name="connsiteY84" fmla="*/ 2351743 h 2351743"/>
                <a:gd name="connsiteX85" fmla="*/ 1528633 w 1646220"/>
                <a:gd name="connsiteY85" fmla="*/ 2351743 h 2351743"/>
                <a:gd name="connsiteX86" fmla="*/ 1646220 w 1646220"/>
                <a:gd name="connsiteY86" fmla="*/ 2234156 h 2351743"/>
                <a:gd name="connsiteX87" fmla="*/ 1646220 w 1646220"/>
                <a:gd name="connsiteY87" fmla="*/ 117587 h 2351743"/>
                <a:gd name="connsiteX88" fmla="*/ 1528633 w 1646220"/>
                <a:gd name="connsiteY88" fmla="*/ 0 h 23517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Lst>
              <a:rect l="l" t="t" r="r" b="b"/>
              <a:pathLst>
                <a:path w="1646220" h="2351743">
                  <a:moveTo>
                    <a:pt x="1352252" y="764317"/>
                  </a:moveTo>
                  <a:lnTo>
                    <a:pt x="293968" y="764317"/>
                  </a:lnTo>
                  <a:lnTo>
                    <a:pt x="293968" y="293968"/>
                  </a:lnTo>
                  <a:lnTo>
                    <a:pt x="1352252" y="293968"/>
                  </a:lnTo>
                  <a:lnTo>
                    <a:pt x="1352252" y="764317"/>
                  </a:lnTo>
                  <a:close/>
                  <a:moveTo>
                    <a:pt x="1352252" y="1175872"/>
                  </a:moveTo>
                  <a:lnTo>
                    <a:pt x="1175872" y="1175872"/>
                  </a:lnTo>
                  <a:lnTo>
                    <a:pt x="1175872" y="999491"/>
                  </a:lnTo>
                  <a:lnTo>
                    <a:pt x="1352252" y="999491"/>
                  </a:lnTo>
                  <a:lnTo>
                    <a:pt x="1352252" y="1175872"/>
                  </a:lnTo>
                  <a:close/>
                  <a:moveTo>
                    <a:pt x="1352252" y="1469840"/>
                  </a:moveTo>
                  <a:lnTo>
                    <a:pt x="1175872" y="1469840"/>
                  </a:lnTo>
                  <a:lnTo>
                    <a:pt x="1175872" y="1293459"/>
                  </a:lnTo>
                  <a:lnTo>
                    <a:pt x="1352252" y="1293459"/>
                  </a:lnTo>
                  <a:lnTo>
                    <a:pt x="1352252" y="1469840"/>
                  </a:lnTo>
                  <a:close/>
                  <a:moveTo>
                    <a:pt x="1352252" y="1763808"/>
                  </a:moveTo>
                  <a:lnTo>
                    <a:pt x="1175872" y="1763808"/>
                  </a:lnTo>
                  <a:lnTo>
                    <a:pt x="1175872" y="1587427"/>
                  </a:lnTo>
                  <a:lnTo>
                    <a:pt x="1352252" y="1587427"/>
                  </a:lnTo>
                  <a:lnTo>
                    <a:pt x="1352252" y="1763808"/>
                  </a:lnTo>
                  <a:close/>
                  <a:moveTo>
                    <a:pt x="1352252" y="2057775"/>
                  </a:moveTo>
                  <a:lnTo>
                    <a:pt x="1175872" y="2057775"/>
                  </a:lnTo>
                  <a:lnTo>
                    <a:pt x="1175872" y="1881395"/>
                  </a:lnTo>
                  <a:lnTo>
                    <a:pt x="1352252" y="1881395"/>
                  </a:lnTo>
                  <a:lnTo>
                    <a:pt x="1352252" y="2057775"/>
                  </a:lnTo>
                  <a:close/>
                  <a:moveTo>
                    <a:pt x="1058285" y="1175872"/>
                  </a:moveTo>
                  <a:lnTo>
                    <a:pt x="881904" y="1175872"/>
                  </a:lnTo>
                  <a:lnTo>
                    <a:pt x="881904" y="999491"/>
                  </a:lnTo>
                  <a:lnTo>
                    <a:pt x="1058285" y="999491"/>
                  </a:lnTo>
                  <a:lnTo>
                    <a:pt x="1058285" y="1175872"/>
                  </a:lnTo>
                  <a:close/>
                  <a:moveTo>
                    <a:pt x="1058285" y="1469840"/>
                  </a:moveTo>
                  <a:lnTo>
                    <a:pt x="881904" y="1469840"/>
                  </a:lnTo>
                  <a:lnTo>
                    <a:pt x="881904" y="1293459"/>
                  </a:lnTo>
                  <a:lnTo>
                    <a:pt x="1058285" y="1293459"/>
                  </a:lnTo>
                  <a:lnTo>
                    <a:pt x="1058285" y="1469840"/>
                  </a:lnTo>
                  <a:close/>
                  <a:moveTo>
                    <a:pt x="1058285" y="1763808"/>
                  </a:moveTo>
                  <a:lnTo>
                    <a:pt x="881904" y="1763808"/>
                  </a:lnTo>
                  <a:lnTo>
                    <a:pt x="881904" y="1587427"/>
                  </a:lnTo>
                  <a:lnTo>
                    <a:pt x="1058285" y="1587427"/>
                  </a:lnTo>
                  <a:lnTo>
                    <a:pt x="1058285" y="1763808"/>
                  </a:lnTo>
                  <a:close/>
                  <a:moveTo>
                    <a:pt x="1058285" y="2057775"/>
                  </a:moveTo>
                  <a:lnTo>
                    <a:pt x="881904" y="2057775"/>
                  </a:lnTo>
                  <a:lnTo>
                    <a:pt x="881904" y="1881395"/>
                  </a:lnTo>
                  <a:lnTo>
                    <a:pt x="1058285" y="1881395"/>
                  </a:lnTo>
                  <a:lnTo>
                    <a:pt x="1058285" y="2057775"/>
                  </a:lnTo>
                  <a:close/>
                  <a:moveTo>
                    <a:pt x="764317" y="1175872"/>
                  </a:moveTo>
                  <a:lnTo>
                    <a:pt x="587936" y="1175872"/>
                  </a:lnTo>
                  <a:lnTo>
                    <a:pt x="587936" y="999491"/>
                  </a:lnTo>
                  <a:lnTo>
                    <a:pt x="764317" y="999491"/>
                  </a:lnTo>
                  <a:lnTo>
                    <a:pt x="764317" y="1175872"/>
                  </a:lnTo>
                  <a:close/>
                  <a:moveTo>
                    <a:pt x="764317" y="1469840"/>
                  </a:moveTo>
                  <a:lnTo>
                    <a:pt x="587936" y="1469840"/>
                  </a:lnTo>
                  <a:lnTo>
                    <a:pt x="587936" y="1293459"/>
                  </a:lnTo>
                  <a:lnTo>
                    <a:pt x="764317" y="1293459"/>
                  </a:lnTo>
                  <a:lnTo>
                    <a:pt x="764317" y="1469840"/>
                  </a:lnTo>
                  <a:close/>
                  <a:moveTo>
                    <a:pt x="764317" y="1763808"/>
                  </a:moveTo>
                  <a:lnTo>
                    <a:pt x="587936" y="1763808"/>
                  </a:lnTo>
                  <a:lnTo>
                    <a:pt x="587936" y="1587427"/>
                  </a:lnTo>
                  <a:lnTo>
                    <a:pt x="764317" y="1587427"/>
                  </a:lnTo>
                  <a:lnTo>
                    <a:pt x="764317" y="1763808"/>
                  </a:lnTo>
                  <a:close/>
                  <a:moveTo>
                    <a:pt x="764317" y="2057775"/>
                  </a:moveTo>
                  <a:lnTo>
                    <a:pt x="293968" y="2057775"/>
                  </a:lnTo>
                  <a:lnTo>
                    <a:pt x="293968" y="1881395"/>
                  </a:lnTo>
                  <a:lnTo>
                    <a:pt x="764317" y="1881395"/>
                  </a:lnTo>
                  <a:lnTo>
                    <a:pt x="764317" y="2057775"/>
                  </a:lnTo>
                  <a:close/>
                  <a:moveTo>
                    <a:pt x="293968" y="1587427"/>
                  </a:moveTo>
                  <a:lnTo>
                    <a:pt x="470349" y="1587427"/>
                  </a:lnTo>
                  <a:lnTo>
                    <a:pt x="470349" y="1763808"/>
                  </a:lnTo>
                  <a:lnTo>
                    <a:pt x="293968" y="1763808"/>
                  </a:lnTo>
                  <a:lnTo>
                    <a:pt x="293968" y="1587427"/>
                  </a:lnTo>
                  <a:close/>
                  <a:moveTo>
                    <a:pt x="293968" y="1293459"/>
                  </a:moveTo>
                  <a:lnTo>
                    <a:pt x="470349" y="1293459"/>
                  </a:lnTo>
                  <a:lnTo>
                    <a:pt x="470349" y="1469840"/>
                  </a:lnTo>
                  <a:lnTo>
                    <a:pt x="293968" y="1469840"/>
                  </a:lnTo>
                  <a:lnTo>
                    <a:pt x="293968" y="1293459"/>
                  </a:lnTo>
                  <a:close/>
                  <a:moveTo>
                    <a:pt x="293968" y="999491"/>
                  </a:moveTo>
                  <a:lnTo>
                    <a:pt x="470349" y="999491"/>
                  </a:lnTo>
                  <a:lnTo>
                    <a:pt x="470349" y="1175872"/>
                  </a:lnTo>
                  <a:lnTo>
                    <a:pt x="293968" y="1175872"/>
                  </a:lnTo>
                  <a:lnTo>
                    <a:pt x="293968" y="999491"/>
                  </a:lnTo>
                  <a:close/>
                  <a:moveTo>
                    <a:pt x="1528633" y="0"/>
                  </a:moveTo>
                  <a:lnTo>
                    <a:pt x="117587" y="0"/>
                  </a:lnTo>
                  <a:cubicBezTo>
                    <a:pt x="52914" y="0"/>
                    <a:pt x="0" y="52914"/>
                    <a:pt x="0" y="117587"/>
                  </a:cubicBezTo>
                  <a:lnTo>
                    <a:pt x="0" y="2234156"/>
                  </a:lnTo>
                  <a:cubicBezTo>
                    <a:pt x="0" y="2298829"/>
                    <a:pt x="52914" y="2351743"/>
                    <a:pt x="117587" y="2351743"/>
                  </a:cubicBezTo>
                  <a:lnTo>
                    <a:pt x="1528633" y="2351743"/>
                  </a:lnTo>
                  <a:cubicBezTo>
                    <a:pt x="1593306" y="2351743"/>
                    <a:pt x="1646220" y="2298829"/>
                    <a:pt x="1646220" y="2234156"/>
                  </a:cubicBezTo>
                  <a:lnTo>
                    <a:pt x="1646220" y="117587"/>
                  </a:lnTo>
                  <a:cubicBezTo>
                    <a:pt x="1646220" y="52914"/>
                    <a:pt x="1593306" y="0"/>
                    <a:pt x="1528633" y="0"/>
                  </a:cubicBezTo>
                  <a:close/>
                </a:path>
              </a:pathLst>
            </a:custGeom>
            <a:solidFill>
              <a:schemeClr val="tx2"/>
            </a:solidFill>
            <a:ln w="29369" cap="flat">
              <a:noFill/>
              <a:prstDash val="solid"/>
              <a:miter/>
            </a:ln>
          </p:spPr>
          <p:txBody>
            <a:bodyPr rtlCol="0" anchor="ctr"/>
            <a:lstStyle/>
            <a:p>
              <a:endParaRPr lang="en-US"/>
            </a:p>
          </p:txBody>
        </p:sp>
        <p:sp>
          <p:nvSpPr>
            <p:cNvPr id="19" name="Graphic 17" descr="Coins with solid fill">
              <a:extLst>
                <a:ext uri="{FF2B5EF4-FFF2-40B4-BE49-F238E27FC236}">
                  <a16:creationId xmlns:a16="http://schemas.microsoft.com/office/drawing/2014/main" id="{27F18A91-6EA6-44DA-8E20-997D2F2860A6}"/>
                </a:ext>
              </a:extLst>
            </p:cNvPr>
            <p:cNvSpPr>
              <a:spLocks noChangeAspect="1"/>
            </p:cNvSpPr>
            <p:nvPr/>
          </p:nvSpPr>
          <p:spPr>
            <a:xfrm>
              <a:off x="14284989" y="7342019"/>
              <a:ext cx="1211935" cy="1230768"/>
            </a:xfrm>
            <a:custGeom>
              <a:avLst/>
              <a:gdLst>
                <a:gd name="connsiteX0" fmla="*/ 2157317 w 2320438"/>
                <a:gd name="connsiteY0" fmla="*/ 1657350 h 1988820"/>
                <a:gd name="connsiteX1" fmla="*/ 2046827 w 2320438"/>
                <a:gd name="connsiteY1" fmla="*/ 1751267 h 1988820"/>
                <a:gd name="connsiteX2" fmla="*/ 2046827 w 2320438"/>
                <a:gd name="connsiteY2" fmla="*/ 1651826 h 1988820"/>
                <a:gd name="connsiteX3" fmla="*/ 2157317 w 2320438"/>
                <a:gd name="connsiteY3" fmla="*/ 1607629 h 1988820"/>
                <a:gd name="connsiteX4" fmla="*/ 2157317 w 2320438"/>
                <a:gd name="connsiteY4" fmla="*/ 1657350 h 1988820"/>
                <a:gd name="connsiteX5" fmla="*/ 1936337 w 2320438"/>
                <a:gd name="connsiteY5" fmla="*/ 1475042 h 1988820"/>
                <a:gd name="connsiteX6" fmla="*/ 1936337 w 2320438"/>
                <a:gd name="connsiteY6" fmla="*/ 1375601 h 1988820"/>
                <a:gd name="connsiteX7" fmla="*/ 2046827 w 2320438"/>
                <a:gd name="connsiteY7" fmla="*/ 1331405 h 1988820"/>
                <a:gd name="connsiteX8" fmla="*/ 2046827 w 2320438"/>
                <a:gd name="connsiteY8" fmla="*/ 1381125 h 1988820"/>
                <a:gd name="connsiteX9" fmla="*/ 1936337 w 2320438"/>
                <a:gd name="connsiteY9" fmla="*/ 1475042 h 1988820"/>
                <a:gd name="connsiteX10" fmla="*/ 1936337 w 2320438"/>
                <a:gd name="connsiteY10" fmla="*/ 1784414 h 1988820"/>
                <a:gd name="connsiteX11" fmla="*/ 1825847 w 2320438"/>
                <a:gd name="connsiteY11" fmla="*/ 1803749 h 1988820"/>
                <a:gd name="connsiteX12" fmla="*/ 1825847 w 2320438"/>
                <a:gd name="connsiteY12" fmla="*/ 1696022 h 1988820"/>
                <a:gd name="connsiteX13" fmla="*/ 1936337 w 2320438"/>
                <a:gd name="connsiteY13" fmla="*/ 1679448 h 1988820"/>
                <a:gd name="connsiteX14" fmla="*/ 1936337 w 2320438"/>
                <a:gd name="connsiteY14" fmla="*/ 1784414 h 1988820"/>
                <a:gd name="connsiteX15" fmla="*/ 1715357 w 2320438"/>
                <a:gd name="connsiteY15" fmla="*/ 1419797 h 1988820"/>
                <a:gd name="connsiteX16" fmla="*/ 1825847 w 2320438"/>
                <a:gd name="connsiteY16" fmla="*/ 1403223 h 1988820"/>
                <a:gd name="connsiteX17" fmla="*/ 1825847 w 2320438"/>
                <a:gd name="connsiteY17" fmla="*/ 1508189 h 1988820"/>
                <a:gd name="connsiteX18" fmla="*/ 1715357 w 2320438"/>
                <a:gd name="connsiteY18" fmla="*/ 1527524 h 1988820"/>
                <a:gd name="connsiteX19" fmla="*/ 1715357 w 2320438"/>
                <a:gd name="connsiteY19" fmla="*/ 1419797 h 1988820"/>
                <a:gd name="connsiteX20" fmla="*/ 1715357 w 2320438"/>
                <a:gd name="connsiteY20" fmla="*/ 1817561 h 1988820"/>
                <a:gd name="connsiteX21" fmla="*/ 1604867 w 2320438"/>
                <a:gd name="connsiteY21" fmla="*/ 1823085 h 1988820"/>
                <a:gd name="connsiteX22" fmla="*/ 1604867 w 2320438"/>
                <a:gd name="connsiteY22" fmla="*/ 1712595 h 1988820"/>
                <a:gd name="connsiteX23" fmla="*/ 1715357 w 2320438"/>
                <a:gd name="connsiteY23" fmla="*/ 1707071 h 1988820"/>
                <a:gd name="connsiteX24" fmla="*/ 1715357 w 2320438"/>
                <a:gd name="connsiteY24" fmla="*/ 1817561 h 1988820"/>
                <a:gd name="connsiteX25" fmla="*/ 1494377 w 2320438"/>
                <a:gd name="connsiteY25" fmla="*/ 1546860 h 1988820"/>
                <a:gd name="connsiteX26" fmla="*/ 1494377 w 2320438"/>
                <a:gd name="connsiteY26" fmla="*/ 1436370 h 1988820"/>
                <a:gd name="connsiteX27" fmla="*/ 1604867 w 2320438"/>
                <a:gd name="connsiteY27" fmla="*/ 1430846 h 1988820"/>
                <a:gd name="connsiteX28" fmla="*/ 1604867 w 2320438"/>
                <a:gd name="connsiteY28" fmla="*/ 1541336 h 1988820"/>
                <a:gd name="connsiteX29" fmla="*/ 1494377 w 2320438"/>
                <a:gd name="connsiteY29" fmla="*/ 1546860 h 1988820"/>
                <a:gd name="connsiteX30" fmla="*/ 1494377 w 2320438"/>
                <a:gd name="connsiteY30" fmla="*/ 1823085 h 1988820"/>
                <a:gd name="connsiteX31" fmla="*/ 1383887 w 2320438"/>
                <a:gd name="connsiteY31" fmla="*/ 1817561 h 1988820"/>
                <a:gd name="connsiteX32" fmla="*/ 1383887 w 2320438"/>
                <a:gd name="connsiteY32" fmla="*/ 1712595 h 1988820"/>
                <a:gd name="connsiteX33" fmla="*/ 1439132 w 2320438"/>
                <a:gd name="connsiteY33" fmla="*/ 1712595 h 1988820"/>
                <a:gd name="connsiteX34" fmla="*/ 1494377 w 2320438"/>
                <a:gd name="connsiteY34" fmla="*/ 1712595 h 1988820"/>
                <a:gd name="connsiteX35" fmla="*/ 1494377 w 2320438"/>
                <a:gd name="connsiteY35" fmla="*/ 1823085 h 1988820"/>
                <a:gd name="connsiteX36" fmla="*/ 1273397 w 2320438"/>
                <a:gd name="connsiteY36" fmla="*/ 1430846 h 1988820"/>
                <a:gd name="connsiteX37" fmla="*/ 1383887 w 2320438"/>
                <a:gd name="connsiteY37" fmla="*/ 1436370 h 1988820"/>
                <a:gd name="connsiteX38" fmla="*/ 1383887 w 2320438"/>
                <a:gd name="connsiteY38" fmla="*/ 1546860 h 1988820"/>
                <a:gd name="connsiteX39" fmla="*/ 1273397 w 2320438"/>
                <a:gd name="connsiteY39" fmla="*/ 1541336 h 1988820"/>
                <a:gd name="connsiteX40" fmla="*/ 1273397 w 2320438"/>
                <a:gd name="connsiteY40" fmla="*/ 1430846 h 1988820"/>
                <a:gd name="connsiteX41" fmla="*/ 1273397 w 2320438"/>
                <a:gd name="connsiteY41" fmla="*/ 1803749 h 1988820"/>
                <a:gd name="connsiteX42" fmla="*/ 1162907 w 2320438"/>
                <a:gd name="connsiteY42" fmla="*/ 1784414 h 1988820"/>
                <a:gd name="connsiteX43" fmla="*/ 1162907 w 2320438"/>
                <a:gd name="connsiteY43" fmla="*/ 1696022 h 1988820"/>
                <a:gd name="connsiteX44" fmla="*/ 1273397 w 2320438"/>
                <a:gd name="connsiteY44" fmla="*/ 1707071 h 1988820"/>
                <a:gd name="connsiteX45" fmla="*/ 1273397 w 2320438"/>
                <a:gd name="connsiteY45" fmla="*/ 1803749 h 1988820"/>
                <a:gd name="connsiteX46" fmla="*/ 1052417 w 2320438"/>
                <a:gd name="connsiteY46" fmla="*/ 1508189 h 1988820"/>
                <a:gd name="connsiteX47" fmla="*/ 1052417 w 2320438"/>
                <a:gd name="connsiteY47" fmla="*/ 1400461 h 1988820"/>
                <a:gd name="connsiteX48" fmla="*/ 1162907 w 2320438"/>
                <a:gd name="connsiteY48" fmla="*/ 1417034 h 1988820"/>
                <a:gd name="connsiteX49" fmla="*/ 1162907 w 2320438"/>
                <a:gd name="connsiteY49" fmla="*/ 1527524 h 1988820"/>
                <a:gd name="connsiteX50" fmla="*/ 1052417 w 2320438"/>
                <a:gd name="connsiteY50" fmla="*/ 1508189 h 1988820"/>
                <a:gd name="connsiteX51" fmla="*/ 1052417 w 2320438"/>
                <a:gd name="connsiteY51" fmla="*/ 1751267 h 1988820"/>
                <a:gd name="connsiteX52" fmla="*/ 941927 w 2320438"/>
                <a:gd name="connsiteY52" fmla="*/ 1657350 h 1988820"/>
                <a:gd name="connsiteX53" fmla="*/ 941927 w 2320438"/>
                <a:gd name="connsiteY53" fmla="*/ 1651826 h 1988820"/>
                <a:gd name="connsiteX54" fmla="*/ 944689 w 2320438"/>
                <a:gd name="connsiteY54" fmla="*/ 1651826 h 1988820"/>
                <a:gd name="connsiteX55" fmla="*/ 966788 w 2320438"/>
                <a:gd name="connsiteY55" fmla="*/ 1657350 h 1988820"/>
                <a:gd name="connsiteX56" fmla="*/ 1052417 w 2320438"/>
                <a:gd name="connsiteY56" fmla="*/ 1676686 h 1988820"/>
                <a:gd name="connsiteX57" fmla="*/ 1052417 w 2320438"/>
                <a:gd name="connsiteY57" fmla="*/ 1751267 h 1988820"/>
                <a:gd name="connsiteX58" fmla="*/ 610457 w 2320438"/>
                <a:gd name="connsiteY58" fmla="*/ 1375601 h 1988820"/>
                <a:gd name="connsiteX59" fmla="*/ 665702 w 2320438"/>
                <a:gd name="connsiteY59" fmla="*/ 1378363 h 1988820"/>
                <a:gd name="connsiteX60" fmla="*/ 665702 w 2320438"/>
                <a:gd name="connsiteY60" fmla="*/ 1381125 h 1988820"/>
                <a:gd name="connsiteX61" fmla="*/ 693325 w 2320438"/>
                <a:gd name="connsiteY61" fmla="*/ 1488853 h 1988820"/>
                <a:gd name="connsiteX62" fmla="*/ 610457 w 2320438"/>
                <a:gd name="connsiteY62" fmla="*/ 1483328 h 1988820"/>
                <a:gd name="connsiteX63" fmla="*/ 610457 w 2320438"/>
                <a:gd name="connsiteY63" fmla="*/ 1375601 h 1988820"/>
                <a:gd name="connsiteX64" fmla="*/ 499967 w 2320438"/>
                <a:gd name="connsiteY64" fmla="*/ 1044131 h 1988820"/>
                <a:gd name="connsiteX65" fmla="*/ 610457 w 2320438"/>
                <a:gd name="connsiteY65" fmla="*/ 1060704 h 1988820"/>
                <a:gd name="connsiteX66" fmla="*/ 610457 w 2320438"/>
                <a:gd name="connsiteY66" fmla="*/ 1171194 h 1988820"/>
                <a:gd name="connsiteX67" fmla="*/ 499967 w 2320438"/>
                <a:gd name="connsiteY67" fmla="*/ 1151858 h 1988820"/>
                <a:gd name="connsiteX68" fmla="*/ 499967 w 2320438"/>
                <a:gd name="connsiteY68" fmla="*/ 1044131 h 1988820"/>
                <a:gd name="connsiteX69" fmla="*/ 499967 w 2320438"/>
                <a:gd name="connsiteY69" fmla="*/ 1472279 h 1988820"/>
                <a:gd name="connsiteX70" fmla="*/ 389477 w 2320438"/>
                <a:gd name="connsiteY70" fmla="*/ 1452944 h 1988820"/>
                <a:gd name="connsiteX71" fmla="*/ 389477 w 2320438"/>
                <a:gd name="connsiteY71" fmla="*/ 1345216 h 1988820"/>
                <a:gd name="connsiteX72" fmla="*/ 499967 w 2320438"/>
                <a:gd name="connsiteY72" fmla="*/ 1361789 h 1988820"/>
                <a:gd name="connsiteX73" fmla="*/ 499967 w 2320438"/>
                <a:gd name="connsiteY73" fmla="*/ 1472279 h 1988820"/>
                <a:gd name="connsiteX74" fmla="*/ 278987 w 2320438"/>
                <a:gd name="connsiteY74" fmla="*/ 1022033 h 1988820"/>
                <a:gd name="connsiteX75" fmla="*/ 278987 w 2320438"/>
                <a:gd name="connsiteY75" fmla="*/ 972312 h 1988820"/>
                <a:gd name="connsiteX76" fmla="*/ 389477 w 2320438"/>
                <a:gd name="connsiteY76" fmla="*/ 1013746 h 1988820"/>
                <a:gd name="connsiteX77" fmla="*/ 389477 w 2320438"/>
                <a:gd name="connsiteY77" fmla="*/ 1115949 h 1988820"/>
                <a:gd name="connsiteX78" fmla="*/ 278987 w 2320438"/>
                <a:gd name="connsiteY78" fmla="*/ 1022033 h 1988820"/>
                <a:gd name="connsiteX79" fmla="*/ 278987 w 2320438"/>
                <a:gd name="connsiteY79" fmla="*/ 1419797 h 1988820"/>
                <a:gd name="connsiteX80" fmla="*/ 168497 w 2320438"/>
                <a:gd name="connsiteY80" fmla="*/ 1325880 h 1988820"/>
                <a:gd name="connsiteX81" fmla="*/ 168497 w 2320438"/>
                <a:gd name="connsiteY81" fmla="*/ 1276160 h 1988820"/>
                <a:gd name="connsiteX82" fmla="*/ 278987 w 2320438"/>
                <a:gd name="connsiteY82" fmla="*/ 1317593 h 1988820"/>
                <a:gd name="connsiteX83" fmla="*/ 278987 w 2320438"/>
                <a:gd name="connsiteY83" fmla="*/ 1419797 h 1988820"/>
                <a:gd name="connsiteX84" fmla="*/ 168497 w 2320438"/>
                <a:gd name="connsiteY84" fmla="*/ 557975 h 1988820"/>
                <a:gd name="connsiteX85" fmla="*/ 278987 w 2320438"/>
                <a:gd name="connsiteY85" fmla="*/ 599408 h 1988820"/>
                <a:gd name="connsiteX86" fmla="*/ 278987 w 2320438"/>
                <a:gd name="connsiteY86" fmla="*/ 701612 h 1988820"/>
                <a:gd name="connsiteX87" fmla="*/ 168497 w 2320438"/>
                <a:gd name="connsiteY87" fmla="*/ 607695 h 1988820"/>
                <a:gd name="connsiteX88" fmla="*/ 168497 w 2320438"/>
                <a:gd name="connsiteY88" fmla="*/ 557975 h 1988820"/>
                <a:gd name="connsiteX89" fmla="*/ 499967 w 2320438"/>
                <a:gd name="connsiteY89" fmla="*/ 646367 h 1988820"/>
                <a:gd name="connsiteX90" fmla="*/ 499967 w 2320438"/>
                <a:gd name="connsiteY90" fmla="*/ 756857 h 1988820"/>
                <a:gd name="connsiteX91" fmla="*/ 389477 w 2320438"/>
                <a:gd name="connsiteY91" fmla="*/ 737521 h 1988820"/>
                <a:gd name="connsiteX92" fmla="*/ 389477 w 2320438"/>
                <a:gd name="connsiteY92" fmla="*/ 629793 h 1988820"/>
                <a:gd name="connsiteX93" fmla="*/ 499967 w 2320438"/>
                <a:gd name="connsiteY93" fmla="*/ 646367 h 1988820"/>
                <a:gd name="connsiteX94" fmla="*/ 776192 w 2320438"/>
                <a:gd name="connsiteY94" fmla="*/ 165735 h 1988820"/>
                <a:gd name="connsiteX95" fmla="*/ 1383887 w 2320438"/>
                <a:gd name="connsiteY95" fmla="*/ 331470 h 1988820"/>
                <a:gd name="connsiteX96" fmla="*/ 776192 w 2320438"/>
                <a:gd name="connsiteY96" fmla="*/ 497205 h 1988820"/>
                <a:gd name="connsiteX97" fmla="*/ 168497 w 2320438"/>
                <a:gd name="connsiteY97" fmla="*/ 331470 h 1988820"/>
                <a:gd name="connsiteX98" fmla="*/ 776192 w 2320438"/>
                <a:gd name="connsiteY98" fmla="*/ 165735 h 1988820"/>
                <a:gd name="connsiteX99" fmla="*/ 941927 w 2320438"/>
                <a:gd name="connsiteY99" fmla="*/ 1475042 h 1988820"/>
                <a:gd name="connsiteX100" fmla="*/ 831437 w 2320438"/>
                <a:gd name="connsiteY100" fmla="*/ 1381125 h 1988820"/>
                <a:gd name="connsiteX101" fmla="*/ 831437 w 2320438"/>
                <a:gd name="connsiteY101" fmla="*/ 1331405 h 1988820"/>
                <a:gd name="connsiteX102" fmla="*/ 941927 w 2320438"/>
                <a:gd name="connsiteY102" fmla="*/ 1372838 h 1988820"/>
                <a:gd name="connsiteX103" fmla="*/ 941927 w 2320438"/>
                <a:gd name="connsiteY103" fmla="*/ 1475042 h 1988820"/>
                <a:gd name="connsiteX104" fmla="*/ 1273397 w 2320438"/>
                <a:gd name="connsiteY104" fmla="*/ 701612 h 1988820"/>
                <a:gd name="connsiteX105" fmla="*/ 1273397 w 2320438"/>
                <a:gd name="connsiteY105" fmla="*/ 602171 h 1988820"/>
                <a:gd name="connsiteX106" fmla="*/ 1383887 w 2320438"/>
                <a:gd name="connsiteY106" fmla="*/ 557975 h 1988820"/>
                <a:gd name="connsiteX107" fmla="*/ 1383887 w 2320438"/>
                <a:gd name="connsiteY107" fmla="*/ 607695 h 1988820"/>
                <a:gd name="connsiteX108" fmla="*/ 1273397 w 2320438"/>
                <a:gd name="connsiteY108" fmla="*/ 701612 h 1988820"/>
                <a:gd name="connsiteX109" fmla="*/ 1052417 w 2320438"/>
                <a:gd name="connsiteY109" fmla="*/ 754094 h 1988820"/>
                <a:gd name="connsiteX110" fmla="*/ 1052417 w 2320438"/>
                <a:gd name="connsiteY110" fmla="*/ 646367 h 1988820"/>
                <a:gd name="connsiteX111" fmla="*/ 1162907 w 2320438"/>
                <a:gd name="connsiteY111" fmla="*/ 629793 h 1988820"/>
                <a:gd name="connsiteX112" fmla="*/ 1162907 w 2320438"/>
                <a:gd name="connsiteY112" fmla="*/ 734758 h 1988820"/>
                <a:gd name="connsiteX113" fmla="*/ 1052417 w 2320438"/>
                <a:gd name="connsiteY113" fmla="*/ 754094 h 1988820"/>
                <a:gd name="connsiteX114" fmla="*/ 831437 w 2320438"/>
                <a:gd name="connsiteY114" fmla="*/ 773430 h 1988820"/>
                <a:gd name="connsiteX115" fmla="*/ 831437 w 2320438"/>
                <a:gd name="connsiteY115" fmla="*/ 662940 h 1988820"/>
                <a:gd name="connsiteX116" fmla="*/ 941927 w 2320438"/>
                <a:gd name="connsiteY116" fmla="*/ 657416 h 1988820"/>
                <a:gd name="connsiteX117" fmla="*/ 941927 w 2320438"/>
                <a:gd name="connsiteY117" fmla="*/ 767906 h 1988820"/>
                <a:gd name="connsiteX118" fmla="*/ 831437 w 2320438"/>
                <a:gd name="connsiteY118" fmla="*/ 773430 h 1988820"/>
                <a:gd name="connsiteX119" fmla="*/ 610457 w 2320438"/>
                <a:gd name="connsiteY119" fmla="*/ 767906 h 1988820"/>
                <a:gd name="connsiteX120" fmla="*/ 610457 w 2320438"/>
                <a:gd name="connsiteY120" fmla="*/ 657416 h 1988820"/>
                <a:gd name="connsiteX121" fmla="*/ 720947 w 2320438"/>
                <a:gd name="connsiteY121" fmla="*/ 662940 h 1988820"/>
                <a:gd name="connsiteX122" fmla="*/ 720947 w 2320438"/>
                <a:gd name="connsiteY122" fmla="*/ 773430 h 1988820"/>
                <a:gd name="connsiteX123" fmla="*/ 610457 w 2320438"/>
                <a:gd name="connsiteY123" fmla="*/ 767906 h 1988820"/>
                <a:gd name="connsiteX124" fmla="*/ 2046827 w 2320438"/>
                <a:gd name="connsiteY124" fmla="*/ 1104900 h 1988820"/>
                <a:gd name="connsiteX125" fmla="*/ 1439132 w 2320438"/>
                <a:gd name="connsiteY125" fmla="*/ 1270635 h 1988820"/>
                <a:gd name="connsiteX126" fmla="*/ 831437 w 2320438"/>
                <a:gd name="connsiteY126" fmla="*/ 1104900 h 1988820"/>
                <a:gd name="connsiteX127" fmla="*/ 1439132 w 2320438"/>
                <a:gd name="connsiteY127" fmla="*/ 939165 h 1988820"/>
                <a:gd name="connsiteX128" fmla="*/ 2046827 w 2320438"/>
                <a:gd name="connsiteY128" fmla="*/ 1104900 h 1988820"/>
                <a:gd name="connsiteX129" fmla="*/ 2212562 w 2320438"/>
                <a:gd name="connsiteY129" fmla="*/ 1187768 h 1988820"/>
                <a:gd name="connsiteX130" fmla="*/ 2212562 w 2320438"/>
                <a:gd name="connsiteY130" fmla="*/ 1104900 h 1988820"/>
                <a:gd name="connsiteX131" fmla="*/ 1911477 w 2320438"/>
                <a:gd name="connsiteY131" fmla="*/ 828675 h 1988820"/>
                <a:gd name="connsiteX132" fmla="*/ 1654588 w 2320438"/>
                <a:gd name="connsiteY132" fmla="*/ 784479 h 1988820"/>
                <a:gd name="connsiteX133" fmla="*/ 1657350 w 2320438"/>
                <a:gd name="connsiteY133" fmla="*/ 745808 h 1988820"/>
                <a:gd name="connsiteX134" fmla="*/ 1546860 w 2320438"/>
                <a:gd name="connsiteY134" fmla="*/ 552450 h 1988820"/>
                <a:gd name="connsiteX135" fmla="*/ 1546860 w 2320438"/>
                <a:gd name="connsiteY135" fmla="*/ 331470 h 1988820"/>
                <a:gd name="connsiteX136" fmla="*/ 1245775 w 2320438"/>
                <a:gd name="connsiteY136" fmla="*/ 55245 h 1988820"/>
                <a:gd name="connsiteX137" fmla="*/ 773430 w 2320438"/>
                <a:gd name="connsiteY137" fmla="*/ 0 h 1988820"/>
                <a:gd name="connsiteX138" fmla="*/ 0 w 2320438"/>
                <a:gd name="connsiteY138" fmla="*/ 331470 h 1988820"/>
                <a:gd name="connsiteX139" fmla="*/ 0 w 2320438"/>
                <a:gd name="connsiteY139" fmla="*/ 607695 h 1988820"/>
                <a:gd name="connsiteX140" fmla="*/ 110490 w 2320438"/>
                <a:gd name="connsiteY140" fmla="*/ 801053 h 1988820"/>
                <a:gd name="connsiteX141" fmla="*/ 110490 w 2320438"/>
                <a:gd name="connsiteY141" fmla="*/ 853535 h 1988820"/>
                <a:gd name="connsiteX142" fmla="*/ 0 w 2320438"/>
                <a:gd name="connsiteY142" fmla="*/ 1049655 h 1988820"/>
                <a:gd name="connsiteX143" fmla="*/ 0 w 2320438"/>
                <a:gd name="connsiteY143" fmla="*/ 1325880 h 1988820"/>
                <a:gd name="connsiteX144" fmla="*/ 301085 w 2320438"/>
                <a:gd name="connsiteY144" fmla="*/ 1602105 h 1988820"/>
                <a:gd name="connsiteX145" fmla="*/ 773430 w 2320438"/>
                <a:gd name="connsiteY145" fmla="*/ 1657350 h 1988820"/>
                <a:gd name="connsiteX146" fmla="*/ 1074515 w 2320438"/>
                <a:gd name="connsiteY146" fmla="*/ 1933575 h 1988820"/>
                <a:gd name="connsiteX147" fmla="*/ 1546860 w 2320438"/>
                <a:gd name="connsiteY147" fmla="*/ 1988820 h 1988820"/>
                <a:gd name="connsiteX148" fmla="*/ 2320290 w 2320438"/>
                <a:gd name="connsiteY148" fmla="*/ 1657350 h 1988820"/>
                <a:gd name="connsiteX149" fmla="*/ 2320290 w 2320438"/>
                <a:gd name="connsiteY149" fmla="*/ 1381125 h 1988820"/>
                <a:gd name="connsiteX150" fmla="*/ 2212562 w 2320438"/>
                <a:gd name="connsiteY150" fmla="*/ 1187768 h 19888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Lst>
              <a:rect l="l" t="t" r="r" b="b"/>
              <a:pathLst>
                <a:path w="2320438" h="1988820">
                  <a:moveTo>
                    <a:pt x="2157317" y="1657350"/>
                  </a:moveTo>
                  <a:cubicBezTo>
                    <a:pt x="2157317" y="1693259"/>
                    <a:pt x="2115884" y="1726406"/>
                    <a:pt x="2046827" y="1751267"/>
                  </a:cubicBezTo>
                  <a:lnTo>
                    <a:pt x="2046827" y="1651826"/>
                  </a:lnTo>
                  <a:cubicBezTo>
                    <a:pt x="2085499" y="1640777"/>
                    <a:pt x="2124170" y="1624203"/>
                    <a:pt x="2157317" y="1607629"/>
                  </a:cubicBezTo>
                  <a:lnTo>
                    <a:pt x="2157317" y="1657350"/>
                  </a:lnTo>
                  <a:close/>
                  <a:moveTo>
                    <a:pt x="1936337" y="1475042"/>
                  </a:moveTo>
                  <a:lnTo>
                    <a:pt x="1936337" y="1375601"/>
                  </a:lnTo>
                  <a:cubicBezTo>
                    <a:pt x="1975009" y="1364552"/>
                    <a:pt x="2013680" y="1347978"/>
                    <a:pt x="2046827" y="1331405"/>
                  </a:cubicBezTo>
                  <a:lnTo>
                    <a:pt x="2046827" y="1381125"/>
                  </a:lnTo>
                  <a:cubicBezTo>
                    <a:pt x="2046827" y="1417034"/>
                    <a:pt x="2005394" y="1450181"/>
                    <a:pt x="1936337" y="1475042"/>
                  </a:cubicBezTo>
                  <a:close/>
                  <a:moveTo>
                    <a:pt x="1936337" y="1784414"/>
                  </a:moveTo>
                  <a:cubicBezTo>
                    <a:pt x="1903190" y="1792700"/>
                    <a:pt x="1864519" y="1798225"/>
                    <a:pt x="1825847" y="1803749"/>
                  </a:cubicBezTo>
                  <a:lnTo>
                    <a:pt x="1825847" y="1696022"/>
                  </a:lnTo>
                  <a:cubicBezTo>
                    <a:pt x="1861757" y="1690497"/>
                    <a:pt x="1900428" y="1684973"/>
                    <a:pt x="1936337" y="1679448"/>
                  </a:cubicBezTo>
                  <a:lnTo>
                    <a:pt x="1936337" y="1784414"/>
                  </a:lnTo>
                  <a:close/>
                  <a:moveTo>
                    <a:pt x="1715357" y="1419797"/>
                  </a:moveTo>
                  <a:cubicBezTo>
                    <a:pt x="1751267" y="1414272"/>
                    <a:pt x="1789938" y="1408748"/>
                    <a:pt x="1825847" y="1403223"/>
                  </a:cubicBezTo>
                  <a:lnTo>
                    <a:pt x="1825847" y="1508189"/>
                  </a:lnTo>
                  <a:cubicBezTo>
                    <a:pt x="1792700" y="1516475"/>
                    <a:pt x="1754029" y="1522000"/>
                    <a:pt x="1715357" y="1527524"/>
                  </a:cubicBezTo>
                  <a:lnTo>
                    <a:pt x="1715357" y="1419797"/>
                  </a:lnTo>
                  <a:close/>
                  <a:moveTo>
                    <a:pt x="1715357" y="1817561"/>
                  </a:moveTo>
                  <a:cubicBezTo>
                    <a:pt x="1679448" y="1820323"/>
                    <a:pt x="1643539" y="1823085"/>
                    <a:pt x="1604867" y="1823085"/>
                  </a:cubicBezTo>
                  <a:lnTo>
                    <a:pt x="1604867" y="1712595"/>
                  </a:lnTo>
                  <a:cubicBezTo>
                    <a:pt x="1638014" y="1712595"/>
                    <a:pt x="1676686" y="1709833"/>
                    <a:pt x="1715357" y="1707071"/>
                  </a:cubicBezTo>
                  <a:lnTo>
                    <a:pt x="1715357" y="1817561"/>
                  </a:lnTo>
                  <a:close/>
                  <a:moveTo>
                    <a:pt x="1494377" y="1546860"/>
                  </a:moveTo>
                  <a:lnTo>
                    <a:pt x="1494377" y="1436370"/>
                  </a:lnTo>
                  <a:cubicBezTo>
                    <a:pt x="1527524" y="1436370"/>
                    <a:pt x="1566196" y="1433608"/>
                    <a:pt x="1604867" y="1430846"/>
                  </a:cubicBezTo>
                  <a:lnTo>
                    <a:pt x="1604867" y="1541336"/>
                  </a:lnTo>
                  <a:cubicBezTo>
                    <a:pt x="1568958" y="1544098"/>
                    <a:pt x="1533049" y="1544098"/>
                    <a:pt x="1494377" y="1546860"/>
                  </a:cubicBezTo>
                  <a:close/>
                  <a:moveTo>
                    <a:pt x="1494377" y="1823085"/>
                  </a:moveTo>
                  <a:cubicBezTo>
                    <a:pt x="1455706" y="1823085"/>
                    <a:pt x="1419797" y="1820323"/>
                    <a:pt x="1383887" y="1817561"/>
                  </a:cubicBezTo>
                  <a:lnTo>
                    <a:pt x="1383887" y="1712595"/>
                  </a:lnTo>
                  <a:cubicBezTo>
                    <a:pt x="1403223" y="1712595"/>
                    <a:pt x="1419797" y="1712595"/>
                    <a:pt x="1439132" y="1712595"/>
                  </a:cubicBezTo>
                  <a:cubicBezTo>
                    <a:pt x="1455706" y="1712595"/>
                    <a:pt x="1475042" y="1712595"/>
                    <a:pt x="1494377" y="1712595"/>
                  </a:cubicBezTo>
                  <a:lnTo>
                    <a:pt x="1494377" y="1823085"/>
                  </a:lnTo>
                  <a:close/>
                  <a:moveTo>
                    <a:pt x="1273397" y="1430846"/>
                  </a:moveTo>
                  <a:cubicBezTo>
                    <a:pt x="1309307" y="1433608"/>
                    <a:pt x="1345216" y="1436370"/>
                    <a:pt x="1383887" y="1436370"/>
                  </a:cubicBezTo>
                  <a:lnTo>
                    <a:pt x="1383887" y="1546860"/>
                  </a:lnTo>
                  <a:cubicBezTo>
                    <a:pt x="1345216" y="1546860"/>
                    <a:pt x="1309307" y="1544098"/>
                    <a:pt x="1273397" y="1541336"/>
                  </a:cubicBezTo>
                  <a:lnTo>
                    <a:pt x="1273397" y="1430846"/>
                  </a:lnTo>
                  <a:close/>
                  <a:moveTo>
                    <a:pt x="1273397" y="1803749"/>
                  </a:moveTo>
                  <a:cubicBezTo>
                    <a:pt x="1234726" y="1798225"/>
                    <a:pt x="1196054" y="1792700"/>
                    <a:pt x="1162907" y="1784414"/>
                  </a:cubicBezTo>
                  <a:lnTo>
                    <a:pt x="1162907" y="1696022"/>
                  </a:lnTo>
                  <a:cubicBezTo>
                    <a:pt x="1198817" y="1701546"/>
                    <a:pt x="1234726" y="1704308"/>
                    <a:pt x="1273397" y="1707071"/>
                  </a:cubicBezTo>
                  <a:lnTo>
                    <a:pt x="1273397" y="1803749"/>
                  </a:lnTo>
                  <a:close/>
                  <a:moveTo>
                    <a:pt x="1052417" y="1508189"/>
                  </a:moveTo>
                  <a:lnTo>
                    <a:pt x="1052417" y="1400461"/>
                  </a:lnTo>
                  <a:cubicBezTo>
                    <a:pt x="1088327" y="1405985"/>
                    <a:pt x="1124236" y="1414272"/>
                    <a:pt x="1162907" y="1417034"/>
                  </a:cubicBezTo>
                  <a:lnTo>
                    <a:pt x="1162907" y="1527524"/>
                  </a:lnTo>
                  <a:cubicBezTo>
                    <a:pt x="1124236" y="1522000"/>
                    <a:pt x="1085564" y="1516475"/>
                    <a:pt x="1052417" y="1508189"/>
                  </a:cubicBezTo>
                  <a:close/>
                  <a:moveTo>
                    <a:pt x="1052417" y="1751267"/>
                  </a:moveTo>
                  <a:cubicBezTo>
                    <a:pt x="983361" y="1723644"/>
                    <a:pt x="941927" y="1690497"/>
                    <a:pt x="941927" y="1657350"/>
                  </a:cubicBezTo>
                  <a:lnTo>
                    <a:pt x="941927" y="1651826"/>
                  </a:lnTo>
                  <a:cubicBezTo>
                    <a:pt x="941927" y="1651826"/>
                    <a:pt x="941927" y="1651826"/>
                    <a:pt x="944689" y="1651826"/>
                  </a:cubicBezTo>
                  <a:cubicBezTo>
                    <a:pt x="952976" y="1654588"/>
                    <a:pt x="958501" y="1657350"/>
                    <a:pt x="966788" y="1657350"/>
                  </a:cubicBezTo>
                  <a:cubicBezTo>
                    <a:pt x="994410" y="1665637"/>
                    <a:pt x="1022033" y="1671161"/>
                    <a:pt x="1052417" y="1676686"/>
                  </a:cubicBezTo>
                  <a:lnTo>
                    <a:pt x="1052417" y="1751267"/>
                  </a:lnTo>
                  <a:close/>
                  <a:moveTo>
                    <a:pt x="610457" y="1375601"/>
                  </a:moveTo>
                  <a:cubicBezTo>
                    <a:pt x="629793" y="1375601"/>
                    <a:pt x="646367" y="1378363"/>
                    <a:pt x="665702" y="1378363"/>
                  </a:cubicBezTo>
                  <a:lnTo>
                    <a:pt x="665702" y="1381125"/>
                  </a:lnTo>
                  <a:cubicBezTo>
                    <a:pt x="665702" y="1419797"/>
                    <a:pt x="673989" y="1458468"/>
                    <a:pt x="693325" y="1488853"/>
                  </a:cubicBezTo>
                  <a:cubicBezTo>
                    <a:pt x="665702" y="1488853"/>
                    <a:pt x="638080" y="1486091"/>
                    <a:pt x="610457" y="1483328"/>
                  </a:cubicBezTo>
                  <a:lnTo>
                    <a:pt x="610457" y="1375601"/>
                  </a:lnTo>
                  <a:close/>
                  <a:moveTo>
                    <a:pt x="499967" y="1044131"/>
                  </a:moveTo>
                  <a:cubicBezTo>
                    <a:pt x="535877" y="1049655"/>
                    <a:pt x="571786" y="1057942"/>
                    <a:pt x="610457" y="1060704"/>
                  </a:cubicBezTo>
                  <a:lnTo>
                    <a:pt x="610457" y="1171194"/>
                  </a:lnTo>
                  <a:cubicBezTo>
                    <a:pt x="571786" y="1165670"/>
                    <a:pt x="533114" y="1160145"/>
                    <a:pt x="499967" y="1151858"/>
                  </a:cubicBezTo>
                  <a:lnTo>
                    <a:pt x="499967" y="1044131"/>
                  </a:lnTo>
                  <a:close/>
                  <a:moveTo>
                    <a:pt x="499967" y="1472279"/>
                  </a:moveTo>
                  <a:cubicBezTo>
                    <a:pt x="461296" y="1466755"/>
                    <a:pt x="422624" y="1461230"/>
                    <a:pt x="389477" y="1452944"/>
                  </a:cubicBezTo>
                  <a:lnTo>
                    <a:pt x="389477" y="1345216"/>
                  </a:lnTo>
                  <a:cubicBezTo>
                    <a:pt x="425386" y="1350740"/>
                    <a:pt x="461296" y="1359027"/>
                    <a:pt x="499967" y="1361789"/>
                  </a:cubicBezTo>
                  <a:lnTo>
                    <a:pt x="499967" y="1472279"/>
                  </a:lnTo>
                  <a:close/>
                  <a:moveTo>
                    <a:pt x="278987" y="1022033"/>
                  </a:moveTo>
                  <a:lnTo>
                    <a:pt x="278987" y="972312"/>
                  </a:lnTo>
                  <a:cubicBezTo>
                    <a:pt x="312134" y="988886"/>
                    <a:pt x="348044" y="1002697"/>
                    <a:pt x="389477" y="1013746"/>
                  </a:cubicBezTo>
                  <a:lnTo>
                    <a:pt x="389477" y="1115949"/>
                  </a:lnTo>
                  <a:cubicBezTo>
                    <a:pt x="320421" y="1091089"/>
                    <a:pt x="278987" y="1057942"/>
                    <a:pt x="278987" y="1022033"/>
                  </a:cubicBezTo>
                  <a:close/>
                  <a:moveTo>
                    <a:pt x="278987" y="1419797"/>
                  </a:moveTo>
                  <a:cubicBezTo>
                    <a:pt x="209931" y="1392174"/>
                    <a:pt x="168497" y="1359027"/>
                    <a:pt x="168497" y="1325880"/>
                  </a:cubicBezTo>
                  <a:lnTo>
                    <a:pt x="168497" y="1276160"/>
                  </a:lnTo>
                  <a:cubicBezTo>
                    <a:pt x="201644" y="1292733"/>
                    <a:pt x="237554" y="1306544"/>
                    <a:pt x="278987" y="1317593"/>
                  </a:cubicBezTo>
                  <a:lnTo>
                    <a:pt x="278987" y="1419797"/>
                  </a:lnTo>
                  <a:close/>
                  <a:moveTo>
                    <a:pt x="168497" y="557975"/>
                  </a:moveTo>
                  <a:cubicBezTo>
                    <a:pt x="201644" y="574548"/>
                    <a:pt x="237554" y="588359"/>
                    <a:pt x="278987" y="599408"/>
                  </a:cubicBezTo>
                  <a:lnTo>
                    <a:pt x="278987" y="701612"/>
                  </a:lnTo>
                  <a:cubicBezTo>
                    <a:pt x="209931" y="673989"/>
                    <a:pt x="168497" y="640842"/>
                    <a:pt x="168497" y="607695"/>
                  </a:cubicBezTo>
                  <a:lnTo>
                    <a:pt x="168497" y="557975"/>
                  </a:lnTo>
                  <a:close/>
                  <a:moveTo>
                    <a:pt x="499967" y="646367"/>
                  </a:moveTo>
                  <a:lnTo>
                    <a:pt x="499967" y="756857"/>
                  </a:lnTo>
                  <a:cubicBezTo>
                    <a:pt x="461296" y="751332"/>
                    <a:pt x="422624" y="745808"/>
                    <a:pt x="389477" y="737521"/>
                  </a:cubicBezTo>
                  <a:lnTo>
                    <a:pt x="389477" y="629793"/>
                  </a:lnTo>
                  <a:cubicBezTo>
                    <a:pt x="425386" y="635318"/>
                    <a:pt x="461296" y="640842"/>
                    <a:pt x="499967" y="646367"/>
                  </a:cubicBezTo>
                  <a:close/>
                  <a:moveTo>
                    <a:pt x="776192" y="165735"/>
                  </a:moveTo>
                  <a:cubicBezTo>
                    <a:pt x="1113187" y="165735"/>
                    <a:pt x="1383887" y="240316"/>
                    <a:pt x="1383887" y="331470"/>
                  </a:cubicBezTo>
                  <a:cubicBezTo>
                    <a:pt x="1383887" y="422624"/>
                    <a:pt x="1113187" y="497205"/>
                    <a:pt x="776192" y="497205"/>
                  </a:cubicBezTo>
                  <a:cubicBezTo>
                    <a:pt x="439198" y="497205"/>
                    <a:pt x="168497" y="422624"/>
                    <a:pt x="168497" y="331470"/>
                  </a:cubicBezTo>
                  <a:cubicBezTo>
                    <a:pt x="168497" y="240316"/>
                    <a:pt x="439198" y="165735"/>
                    <a:pt x="776192" y="165735"/>
                  </a:cubicBezTo>
                  <a:close/>
                  <a:moveTo>
                    <a:pt x="941927" y="1475042"/>
                  </a:moveTo>
                  <a:cubicBezTo>
                    <a:pt x="872871" y="1447419"/>
                    <a:pt x="831437" y="1414272"/>
                    <a:pt x="831437" y="1381125"/>
                  </a:cubicBezTo>
                  <a:lnTo>
                    <a:pt x="831437" y="1331405"/>
                  </a:lnTo>
                  <a:cubicBezTo>
                    <a:pt x="864584" y="1347978"/>
                    <a:pt x="900494" y="1361789"/>
                    <a:pt x="941927" y="1372838"/>
                  </a:cubicBezTo>
                  <a:lnTo>
                    <a:pt x="941927" y="1475042"/>
                  </a:lnTo>
                  <a:close/>
                  <a:moveTo>
                    <a:pt x="1273397" y="701612"/>
                  </a:moveTo>
                  <a:lnTo>
                    <a:pt x="1273397" y="602171"/>
                  </a:lnTo>
                  <a:cubicBezTo>
                    <a:pt x="1312069" y="591122"/>
                    <a:pt x="1350740" y="574548"/>
                    <a:pt x="1383887" y="557975"/>
                  </a:cubicBezTo>
                  <a:lnTo>
                    <a:pt x="1383887" y="607695"/>
                  </a:lnTo>
                  <a:cubicBezTo>
                    <a:pt x="1383887" y="643604"/>
                    <a:pt x="1342454" y="676751"/>
                    <a:pt x="1273397" y="701612"/>
                  </a:cubicBezTo>
                  <a:close/>
                  <a:moveTo>
                    <a:pt x="1052417" y="754094"/>
                  </a:moveTo>
                  <a:lnTo>
                    <a:pt x="1052417" y="646367"/>
                  </a:lnTo>
                  <a:cubicBezTo>
                    <a:pt x="1088327" y="640842"/>
                    <a:pt x="1126998" y="635318"/>
                    <a:pt x="1162907" y="629793"/>
                  </a:cubicBezTo>
                  <a:lnTo>
                    <a:pt x="1162907" y="734758"/>
                  </a:lnTo>
                  <a:cubicBezTo>
                    <a:pt x="1129760" y="743045"/>
                    <a:pt x="1091089" y="748570"/>
                    <a:pt x="1052417" y="754094"/>
                  </a:cubicBezTo>
                  <a:close/>
                  <a:moveTo>
                    <a:pt x="831437" y="773430"/>
                  </a:moveTo>
                  <a:lnTo>
                    <a:pt x="831437" y="662940"/>
                  </a:lnTo>
                  <a:cubicBezTo>
                    <a:pt x="864584" y="662940"/>
                    <a:pt x="903256" y="660178"/>
                    <a:pt x="941927" y="657416"/>
                  </a:cubicBezTo>
                  <a:lnTo>
                    <a:pt x="941927" y="767906"/>
                  </a:lnTo>
                  <a:cubicBezTo>
                    <a:pt x="906018" y="770668"/>
                    <a:pt x="870109" y="770668"/>
                    <a:pt x="831437" y="773430"/>
                  </a:cubicBezTo>
                  <a:close/>
                  <a:moveTo>
                    <a:pt x="610457" y="767906"/>
                  </a:moveTo>
                  <a:lnTo>
                    <a:pt x="610457" y="657416"/>
                  </a:lnTo>
                  <a:cubicBezTo>
                    <a:pt x="646367" y="660178"/>
                    <a:pt x="682276" y="662940"/>
                    <a:pt x="720947" y="662940"/>
                  </a:cubicBezTo>
                  <a:lnTo>
                    <a:pt x="720947" y="773430"/>
                  </a:lnTo>
                  <a:cubicBezTo>
                    <a:pt x="682276" y="770668"/>
                    <a:pt x="646367" y="770668"/>
                    <a:pt x="610457" y="767906"/>
                  </a:cubicBezTo>
                  <a:close/>
                  <a:moveTo>
                    <a:pt x="2046827" y="1104900"/>
                  </a:moveTo>
                  <a:cubicBezTo>
                    <a:pt x="2046827" y="1196054"/>
                    <a:pt x="1776127" y="1270635"/>
                    <a:pt x="1439132" y="1270635"/>
                  </a:cubicBezTo>
                  <a:cubicBezTo>
                    <a:pt x="1102138" y="1270635"/>
                    <a:pt x="831437" y="1196054"/>
                    <a:pt x="831437" y="1104900"/>
                  </a:cubicBezTo>
                  <a:cubicBezTo>
                    <a:pt x="831437" y="1013746"/>
                    <a:pt x="1102138" y="939165"/>
                    <a:pt x="1439132" y="939165"/>
                  </a:cubicBezTo>
                  <a:cubicBezTo>
                    <a:pt x="1776127" y="939165"/>
                    <a:pt x="2046827" y="1013746"/>
                    <a:pt x="2046827" y="1104900"/>
                  </a:cubicBezTo>
                  <a:close/>
                  <a:moveTo>
                    <a:pt x="2212562" y="1187768"/>
                  </a:moveTo>
                  <a:lnTo>
                    <a:pt x="2212562" y="1104900"/>
                  </a:lnTo>
                  <a:cubicBezTo>
                    <a:pt x="2212562" y="975074"/>
                    <a:pt x="2110359" y="881158"/>
                    <a:pt x="1911477" y="828675"/>
                  </a:cubicBezTo>
                  <a:cubicBezTo>
                    <a:pt x="1836896" y="809339"/>
                    <a:pt x="1751267" y="792766"/>
                    <a:pt x="1654588" y="784479"/>
                  </a:cubicBezTo>
                  <a:cubicBezTo>
                    <a:pt x="1657350" y="773430"/>
                    <a:pt x="1657350" y="759619"/>
                    <a:pt x="1657350" y="745808"/>
                  </a:cubicBezTo>
                  <a:cubicBezTo>
                    <a:pt x="1657350" y="668465"/>
                    <a:pt x="1621441" y="602171"/>
                    <a:pt x="1546860" y="552450"/>
                  </a:cubicBezTo>
                  <a:lnTo>
                    <a:pt x="1546860" y="331470"/>
                  </a:lnTo>
                  <a:cubicBezTo>
                    <a:pt x="1546860" y="201644"/>
                    <a:pt x="1444657" y="107728"/>
                    <a:pt x="1245775" y="55245"/>
                  </a:cubicBezTo>
                  <a:cubicBezTo>
                    <a:pt x="1115949" y="19336"/>
                    <a:pt x="950214" y="0"/>
                    <a:pt x="773430" y="0"/>
                  </a:cubicBezTo>
                  <a:cubicBezTo>
                    <a:pt x="541401" y="0"/>
                    <a:pt x="0" y="33147"/>
                    <a:pt x="0" y="331470"/>
                  </a:cubicBezTo>
                  <a:lnTo>
                    <a:pt x="0" y="607695"/>
                  </a:lnTo>
                  <a:cubicBezTo>
                    <a:pt x="0" y="685038"/>
                    <a:pt x="35909" y="751332"/>
                    <a:pt x="110490" y="801053"/>
                  </a:cubicBezTo>
                  <a:lnTo>
                    <a:pt x="110490" y="853535"/>
                  </a:lnTo>
                  <a:cubicBezTo>
                    <a:pt x="44196" y="900493"/>
                    <a:pt x="0" y="964025"/>
                    <a:pt x="0" y="1049655"/>
                  </a:cubicBezTo>
                  <a:lnTo>
                    <a:pt x="0" y="1325880"/>
                  </a:lnTo>
                  <a:cubicBezTo>
                    <a:pt x="0" y="1455706"/>
                    <a:pt x="102203" y="1549622"/>
                    <a:pt x="301085" y="1602105"/>
                  </a:cubicBezTo>
                  <a:cubicBezTo>
                    <a:pt x="430911" y="1638014"/>
                    <a:pt x="596646" y="1657350"/>
                    <a:pt x="773430" y="1657350"/>
                  </a:cubicBezTo>
                  <a:cubicBezTo>
                    <a:pt x="773430" y="1787176"/>
                    <a:pt x="875633" y="1881092"/>
                    <a:pt x="1074515" y="1933575"/>
                  </a:cubicBezTo>
                  <a:cubicBezTo>
                    <a:pt x="1204341" y="1969484"/>
                    <a:pt x="1370076" y="1988820"/>
                    <a:pt x="1546860" y="1988820"/>
                  </a:cubicBezTo>
                  <a:cubicBezTo>
                    <a:pt x="1778889" y="1988820"/>
                    <a:pt x="2320290" y="1955673"/>
                    <a:pt x="2320290" y="1657350"/>
                  </a:cubicBezTo>
                  <a:lnTo>
                    <a:pt x="2320290" y="1381125"/>
                  </a:lnTo>
                  <a:cubicBezTo>
                    <a:pt x="2323052" y="1303782"/>
                    <a:pt x="2287143" y="1237488"/>
                    <a:pt x="2212562" y="1187768"/>
                  </a:cubicBezTo>
                  <a:close/>
                </a:path>
              </a:pathLst>
            </a:custGeom>
            <a:solidFill>
              <a:schemeClr val="tx2"/>
            </a:solidFill>
            <a:ln w="27583" cap="flat">
              <a:noFill/>
              <a:prstDash val="solid"/>
              <a:miter/>
            </a:ln>
          </p:spPr>
          <p:txBody>
            <a:bodyPr rtlCol="0" anchor="ctr"/>
            <a:lstStyle/>
            <a:p>
              <a:endParaRPr lang="en-US"/>
            </a:p>
          </p:txBody>
        </p:sp>
      </p:grpSp>
    </p:spTree>
    <p:extLst>
      <p:ext uri="{BB962C8B-B14F-4D97-AF65-F5344CB8AC3E}">
        <p14:creationId xmlns:p14="http://schemas.microsoft.com/office/powerpoint/2010/main" val="14465781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0FC5D5-A006-2542-628B-0DA7E5852D40}"/>
              </a:ext>
            </a:extLst>
          </p:cNvPr>
          <p:cNvSpPr>
            <a:spLocks noGrp="1"/>
          </p:cNvSpPr>
          <p:nvPr>
            <p:ph type="title"/>
          </p:nvPr>
        </p:nvSpPr>
        <p:spPr>
          <a:xfrm>
            <a:off x="411545" y="914613"/>
            <a:ext cx="5244976" cy="2663268"/>
          </a:xfrm>
        </p:spPr>
        <p:txBody>
          <a:bodyPr/>
          <a:lstStyle/>
          <a:p>
            <a:r>
              <a:rPr lang="en-US" dirty="0">
                <a:latin typeface="Lato" panose="020F0502020204030203" pitchFamily="34" charset="0"/>
              </a:rPr>
              <a:t>Real-life budget example – </a:t>
            </a:r>
            <a:r>
              <a:rPr lang="en-US" i="1" dirty="0">
                <a:latin typeface="Lato" panose="020F0502020204030203" pitchFamily="34" charset="0"/>
              </a:rPr>
              <a:t>Sabrina</a:t>
            </a:r>
          </a:p>
        </p:txBody>
      </p:sp>
      <p:sp>
        <p:nvSpPr>
          <p:cNvPr id="3" name="Content Placeholder 2">
            <a:extLst>
              <a:ext uri="{FF2B5EF4-FFF2-40B4-BE49-F238E27FC236}">
                <a16:creationId xmlns:a16="http://schemas.microsoft.com/office/drawing/2014/main" id="{2DE6DE8F-E7B4-5001-3973-D9E0493AE51C}"/>
              </a:ext>
            </a:extLst>
          </p:cNvPr>
          <p:cNvSpPr>
            <a:spLocks noGrp="1"/>
          </p:cNvSpPr>
          <p:nvPr>
            <p:ph idx="1"/>
          </p:nvPr>
        </p:nvSpPr>
        <p:spPr>
          <a:xfrm>
            <a:off x="6096000" y="615955"/>
            <a:ext cx="5578130" cy="5921032"/>
          </a:xfrm>
        </p:spPr>
        <p:txBody>
          <a:bodyPr>
            <a:normAutofit/>
          </a:bodyPr>
          <a:lstStyle/>
          <a:p>
            <a:pPr marL="457200" marR="0" indent="-457200">
              <a:lnSpc>
                <a:spcPct val="107000"/>
              </a:lnSpc>
              <a:spcBef>
                <a:spcPts val="0"/>
              </a:spcBef>
              <a:spcAft>
                <a:spcPts val="800"/>
              </a:spcAft>
              <a:buFont typeface="Wingdings" panose="05000000000000000000" pitchFamily="2" charset="2"/>
              <a:buChar char="q"/>
            </a:pPr>
            <a:r>
              <a:rPr lang="en-US" sz="2400" dirty="0">
                <a:effectLst/>
                <a:latin typeface="Lato" panose="020F0502020204030203" pitchFamily="34" charset="0"/>
                <a:ea typeface="Calibri" panose="020F0502020204030204" pitchFamily="34" charset="0"/>
                <a:cs typeface="Calibri" panose="020F0502020204030204" pitchFamily="34" charset="0"/>
              </a:rPr>
              <a:t>Sabrina brings home $1,500 a month working part-time at the local deli. </a:t>
            </a:r>
          </a:p>
          <a:p>
            <a:pPr marL="457200" marR="0" indent="-457200">
              <a:lnSpc>
                <a:spcPct val="107000"/>
              </a:lnSpc>
              <a:spcBef>
                <a:spcPts val="0"/>
              </a:spcBef>
              <a:spcAft>
                <a:spcPts val="800"/>
              </a:spcAft>
              <a:buFont typeface="Wingdings" panose="05000000000000000000" pitchFamily="2" charset="2"/>
              <a:buChar char="q"/>
            </a:pPr>
            <a:r>
              <a:rPr lang="en-US" sz="2400" dirty="0">
                <a:effectLst/>
                <a:latin typeface="Lato" panose="020F0502020204030203" pitchFamily="34" charset="0"/>
                <a:ea typeface="Calibri" panose="020F0502020204030204" pitchFamily="34" charset="0"/>
                <a:cs typeface="Calibri" panose="020F0502020204030204" pitchFamily="34" charset="0"/>
              </a:rPr>
              <a:t>She shares an apartment with her sister in which her share of the rent, utilities, groceries, and other expenses is $900. </a:t>
            </a:r>
          </a:p>
          <a:p>
            <a:pPr marL="457200" marR="0" indent="-457200">
              <a:lnSpc>
                <a:spcPct val="107000"/>
              </a:lnSpc>
              <a:spcBef>
                <a:spcPts val="0"/>
              </a:spcBef>
              <a:spcAft>
                <a:spcPts val="800"/>
              </a:spcAft>
              <a:buFont typeface="Wingdings" panose="05000000000000000000" pitchFamily="2" charset="2"/>
              <a:buChar char="q"/>
            </a:pPr>
            <a:r>
              <a:rPr lang="en-US" sz="2400" dirty="0">
                <a:effectLst/>
                <a:latin typeface="Lato" panose="020F0502020204030203" pitchFamily="34" charset="0"/>
                <a:ea typeface="Calibri" panose="020F0502020204030204" pitchFamily="34" charset="0"/>
                <a:cs typeface="Calibri" panose="020F0502020204030204" pitchFamily="34" charset="0"/>
              </a:rPr>
              <a:t>Additionally, she spends about $600 a month on facials, nails, yoga classes, and streaming services. </a:t>
            </a:r>
          </a:p>
          <a:p>
            <a:pPr marL="457200" marR="0" indent="-457200">
              <a:lnSpc>
                <a:spcPct val="107000"/>
              </a:lnSpc>
              <a:spcBef>
                <a:spcPts val="0"/>
              </a:spcBef>
              <a:spcAft>
                <a:spcPts val="800"/>
              </a:spcAft>
              <a:buFont typeface="Wingdings" panose="05000000000000000000" pitchFamily="2" charset="2"/>
              <a:buChar char="q"/>
            </a:pPr>
            <a:r>
              <a:rPr lang="en-US" sz="2400" dirty="0">
                <a:effectLst/>
                <a:latin typeface="Lato" panose="020F0502020204030203" pitchFamily="34" charset="0"/>
                <a:ea typeface="Calibri" panose="020F0502020204030204" pitchFamily="34" charset="0"/>
                <a:cs typeface="Calibri" panose="020F0502020204030204" pitchFamily="34" charset="0"/>
              </a:rPr>
              <a:t>Is she living on 50/30/20 budget? If not, what is her budget breakdown? Would you recommend these spending habits? Any suggestions??</a:t>
            </a:r>
            <a:endParaRPr lang="en-US" sz="2400" dirty="0">
              <a:effectLst/>
              <a:latin typeface="Lato" panose="020F0502020204030203" pitchFamily="34" charset="0"/>
              <a:ea typeface="Calibri" panose="020F050202020403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5CEB1C8C-5D3F-42DD-A8D7-CB02764966F5}"/>
              </a:ext>
            </a:extLst>
          </p:cNvPr>
          <p:cNvSpPr>
            <a:spLocks noGrp="1"/>
          </p:cNvSpPr>
          <p:nvPr>
            <p:ph type="sldNum" sz="quarter" idx="12"/>
          </p:nvPr>
        </p:nvSpPr>
        <p:spPr/>
        <p:txBody>
          <a:bodyPr/>
          <a:lstStyle/>
          <a:p>
            <a:fld id="{DFDF98CC-160E-494C-8C3C-8CDC5FA257DE}" type="slidenum">
              <a:rPr lang="en-US" smtClean="0"/>
              <a:t>13</a:t>
            </a:fld>
            <a:endParaRPr lang="en-US"/>
          </a:p>
        </p:txBody>
      </p:sp>
      <p:grpSp>
        <p:nvGrpSpPr>
          <p:cNvPr id="5" name="Group 4">
            <a:extLst>
              <a:ext uri="{FF2B5EF4-FFF2-40B4-BE49-F238E27FC236}">
                <a16:creationId xmlns:a16="http://schemas.microsoft.com/office/drawing/2014/main" id="{C32B0DE9-8E85-4DE8-8333-3088CBC38AF0}"/>
              </a:ext>
              <a:ext uri="{C183D7F6-B498-43B3-948B-1728B52AA6E4}">
                <adec:decorative xmlns:adec="http://schemas.microsoft.com/office/drawing/2017/decorative" val="1"/>
              </a:ext>
            </a:extLst>
          </p:cNvPr>
          <p:cNvGrpSpPr>
            <a:grpSpLocks noChangeAspect="1"/>
          </p:cNvGrpSpPr>
          <p:nvPr/>
        </p:nvGrpSpPr>
        <p:grpSpPr>
          <a:xfrm>
            <a:off x="1035341" y="3650383"/>
            <a:ext cx="2751364" cy="2424246"/>
            <a:chOff x="12745560" y="6148541"/>
            <a:chExt cx="2751364" cy="2424246"/>
          </a:xfrm>
        </p:grpSpPr>
        <p:sp>
          <p:nvSpPr>
            <p:cNvPr id="6" name="Graphic 19" descr="Calculator with solid fill">
              <a:extLst>
                <a:ext uri="{FF2B5EF4-FFF2-40B4-BE49-F238E27FC236}">
                  <a16:creationId xmlns:a16="http://schemas.microsoft.com/office/drawing/2014/main" id="{B6F287F2-14D0-41CA-96FD-900992DB69BB}"/>
                </a:ext>
              </a:extLst>
            </p:cNvPr>
            <p:cNvSpPr>
              <a:spLocks noChangeAspect="1"/>
            </p:cNvSpPr>
            <p:nvPr/>
          </p:nvSpPr>
          <p:spPr>
            <a:xfrm>
              <a:off x="12745560" y="6148541"/>
              <a:ext cx="1646220" cy="2351743"/>
            </a:xfrm>
            <a:custGeom>
              <a:avLst/>
              <a:gdLst>
                <a:gd name="connsiteX0" fmla="*/ 1352252 w 1646220"/>
                <a:gd name="connsiteY0" fmla="*/ 764317 h 2351743"/>
                <a:gd name="connsiteX1" fmla="*/ 293968 w 1646220"/>
                <a:gd name="connsiteY1" fmla="*/ 764317 h 2351743"/>
                <a:gd name="connsiteX2" fmla="*/ 293968 w 1646220"/>
                <a:gd name="connsiteY2" fmla="*/ 293968 h 2351743"/>
                <a:gd name="connsiteX3" fmla="*/ 1352252 w 1646220"/>
                <a:gd name="connsiteY3" fmla="*/ 293968 h 2351743"/>
                <a:gd name="connsiteX4" fmla="*/ 1352252 w 1646220"/>
                <a:gd name="connsiteY4" fmla="*/ 764317 h 2351743"/>
                <a:gd name="connsiteX5" fmla="*/ 1352252 w 1646220"/>
                <a:gd name="connsiteY5" fmla="*/ 1175872 h 2351743"/>
                <a:gd name="connsiteX6" fmla="*/ 1175872 w 1646220"/>
                <a:gd name="connsiteY6" fmla="*/ 1175872 h 2351743"/>
                <a:gd name="connsiteX7" fmla="*/ 1175872 w 1646220"/>
                <a:gd name="connsiteY7" fmla="*/ 999491 h 2351743"/>
                <a:gd name="connsiteX8" fmla="*/ 1352252 w 1646220"/>
                <a:gd name="connsiteY8" fmla="*/ 999491 h 2351743"/>
                <a:gd name="connsiteX9" fmla="*/ 1352252 w 1646220"/>
                <a:gd name="connsiteY9" fmla="*/ 1175872 h 2351743"/>
                <a:gd name="connsiteX10" fmla="*/ 1352252 w 1646220"/>
                <a:gd name="connsiteY10" fmla="*/ 1469840 h 2351743"/>
                <a:gd name="connsiteX11" fmla="*/ 1175872 w 1646220"/>
                <a:gd name="connsiteY11" fmla="*/ 1469840 h 2351743"/>
                <a:gd name="connsiteX12" fmla="*/ 1175872 w 1646220"/>
                <a:gd name="connsiteY12" fmla="*/ 1293459 h 2351743"/>
                <a:gd name="connsiteX13" fmla="*/ 1352252 w 1646220"/>
                <a:gd name="connsiteY13" fmla="*/ 1293459 h 2351743"/>
                <a:gd name="connsiteX14" fmla="*/ 1352252 w 1646220"/>
                <a:gd name="connsiteY14" fmla="*/ 1469840 h 2351743"/>
                <a:gd name="connsiteX15" fmla="*/ 1352252 w 1646220"/>
                <a:gd name="connsiteY15" fmla="*/ 1763808 h 2351743"/>
                <a:gd name="connsiteX16" fmla="*/ 1175872 w 1646220"/>
                <a:gd name="connsiteY16" fmla="*/ 1763808 h 2351743"/>
                <a:gd name="connsiteX17" fmla="*/ 1175872 w 1646220"/>
                <a:gd name="connsiteY17" fmla="*/ 1587427 h 2351743"/>
                <a:gd name="connsiteX18" fmla="*/ 1352252 w 1646220"/>
                <a:gd name="connsiteY18" fmla="*/ 1587427 h 2351743"/>
                <a:gd name="connsiteX19" fmla="*/ 1352252 w 1646220"/>
                <a:gd name="connsiteY19" fmla="*/ 1763808 h 2351743"/>
                <a:gd name="connsiteX20" fmla="*/ 1352252 w 1646220"/>
                <a:gd name="connsiteY20" fmla="*/ 2057775 h 2351743"/>
                <a:gd name="connsiteX21" fmla="*/ 1175872 w 1646220"/>
                <a:gd name="connsiteY21" fmla="*/ 2057775 h 2351743"/>
                <a:gd name="connsiteX22" fmla="*/ 1175872 w 1646220"/>
                <a:gd name="connsiteY22" fmla="*/ 1881395 h 2351743"/>
                <a:gd name="connsiteX23" fmla="*/ 1352252 w 1646220"/>
                <a:gd name="connsiteY23" fmla="*/ 1881395 h 2351743"/>
                <a:gd name="connsiteX24" fmla="*/ 1352252 w 1646220"/>
                <a:gd name="connsiteY24" fmla="*/ 2057775 h 2351743"/>
                <a:gd name="connsiteX25" fmla="*/ 1058285 w 1646220"/>
                <a:gd name="connsiteY25" fmla="*/ 1175872 h 2351743"/>
                <a:gd name="connsiteX26" fmla="*/ 881904 w 1646220"/>
                <a:gd name="connsiteY26" fmla="*/ 1175872 h 2351743"/>
                <a:gd name="connsiteX27" fmla="*/ 881904 w 1646220"/>
                <a:gd name="connsiteY27" fmla="*/ 999491 h 2351743"/>
                <a:gd name="connsiteX28" fmla="*/ 1058285 w 1646220"/>
                <a:gd name="connsiteY28" fmla="*/ 999491 h 2351743"/>
                <a:gd name="connsiteX29" fmla="*/ 1058285 w 1646220"/>
                <a:gd name="connsiteY29" fmla="*/ 1175872 h 2351743"/>
                <a:gd name="connsiteX30" fmla="*/ 1058285 w 1646220"/>
                <a:gd name="connsiteY30" fmla="*/ 1469840 h 2351743"/>
                <a:gd name="connsiteX31" fmla="*/ 881904 w 1646220"/>
                <a:gd name="connsiteY31" fmla="*/ 1469840 h 2351743"/>
                <a:gd name="connsiteX32" fmla="*/ 881904 w 1646220"/>
                <a:gd name="connsiteY32" fmla="*/ 1293459 h 2351743"/>
                <a:gd name="connsiteX33" fmla="*/ 1058285 w 1646220"/>
                <a:gd name="connsiteY33" fmla="*/ 1293459 h 2351743"/>
                <a:gd name="connsiteX34" fmla="*/ 1058285 w 1646220"/>
                <a:gd name="connsiteY34" fmla="*/ 1469840 h 2351743"/>
                <a:gd name="connsiteX35" fmla="*/ 1058285 w 1646220"/>
                <a:gd name="connsiteY35" fmla="*/ 1763808 h 2351743"/>
                <a:gd name="connsiteX36" fmla="*/ 881904 w 1646220"/>
                <a:gd name="connsiteY36" fmla="*/ 1763808 h 2351743"/>
                <a:gd name="connsiteX37" fmla="*/ 881904 w 1646220"/>
                <a:gd name="connsiteY37" fmla="*/ 1587427 h 2351743"/>
                <a:gd name="connsiteX38" fmla="*/ 1058285 w 1646220"/>
                <a:gd name="connsiteY38" fmla="*/ 1587427 h 2351743"/>
                <a:gd name="connsiteX39" fmla="*/ 1058285 w 1646220"/>
                <a:gd name="connsiteY39" fmla="*/ 1763808 h 2351743"/>
                <a:gd name="connsiteX40" fmla="*/ 1058285 w 1646220"/>
                <a:gd name="connsiteY40" fmla="*/ 2057775 h 2351743"/>
                <a:gd name="connsiteX41" fmla="*/ 881904 w 1646220"/>
                <a:gd name="connsiteY41" fmla="*/ 2057775 h 2351743"/>
                <a:gd name="connsiteX42" fmla="*/ 881904 w 1646220"/>
                <a:gd name="connsiteY42" fmla="*/ 1881395 h 2351743"/>
                <a:gd name="connsiteX43" fmla="*/ 1058285 w 1646220"/>
                <a:gd name="connsiteY43" fmla="*/ 1881395 h 2351743"/>
                <a:gd name="connsiteX44" fmla="*/ 1058285 w 1646220"/>
                <a:gd name="connsiteY44" fmla="*/ 2057775 h 2351743"/>
                <a:gd name="connsiteX45" fmla="*/ 764317 w 1646220"/>
                <a:gd name="connsiteY45" fmla="*/ 1175872 h 2351743"/>
                <a:gd name="connsiteX46" fmla="*/ 587936 w 1646220"/>
                <a:gd name="connsiteY46" fmla="*/ 1175872 h 2351743"/>
                <a:gd name="connsiteX47" fmla="*/ 587936 w 1646220"/>
                <a:gd name="connsiteY47" fmla="*/ 999491 h 2351743"/>
                <a:gd name="connsiteX48" fmla="*/ 764317 w 1646220"/>
                <a:gd name="connsiteY48" fmla="*/ 999491 h 2351743"/>
                <a:gd name="connsiteX49" fmla="*/ 764317 w 1646220"/>
                <a:gd name="connsiteY49" fmla="*/ 1175872 h 2351743"/>
                <a:gd name="connsiteX50" fmla="*/ 764317 w 1646220"/>
                <a:gd name="connsiteY50" fmla="*/ 1469840 h 2351743"/>
                <a:gd name="connsiteX51" fmla="*/ 587936 w 1646220"/>
                <a:gd name="connsiteY51" fmla="*/ 1469840 h 2351743"/>
                <a:gd name="connsiteX52" fmla="*/ 587936 w 1646220"/>
                <a:gd name="connsiteY52" fmla="*/ 1293459 h 2351743"/>
                <a:gd name="connsiteX53" fmla="*/ 764317 w 1646220"/>
                <a:gd name="connsiteY53" fmla="*/ 1293459 h 2351743"/>
                <a:gd name="connsiteX54" fmla="*/ 764317 w 1646220"/>
                <a:gd name="connsiteY54" fmla="*/ 1469840 h 2351743"/>
                <a:gd name="connsiteX55" fmla="*/ 764317 w 1646220"/>
                <a:gd name="connsiteY55" fmla="*/ 1763808 h 2351743"/>
                <a:gd name="connsiteX56" fmla="*/ 587936 w 1646220"/>
                <a:gd name="connsiteY56" fmla="*/ 1763808 h 2351743"/>
                <a:gd name="connsiteX57" fmla="*/ 587936 w 1646220"/>
                <a:gd name="connsiteY57" fmla="*/ 1587427 h 2351743"/>
                <a:gd name="connsiteX58" fmla="*/ 764317 w 1646220"/>
                <a:gd name="connsiteY58" fmla="*/ 1587427 h 2351743"/>
                <a:gd name="connsiteX59" fmla="*/ 764317 w 1646220"/>
                <a:gd name="connsiteY59" fmla="*/ 1763808 h 2351743"/>
                <a:gd name="connsiteX60" fmla="*/ 764317 w 1646220"/>
                <a:gd name="connsiteY60" fmla="*/ 2057775 h 2351743"/>
                <a:gd name="connsiteX61" fmla="*/ 293968 w 1646220"/>
                <a:gd name="connsiteY61" fmla="*/ 2057775 h 2351743"/>
                <a:gd name="connsiteX62" fmla="*/ 293968 w 1646220"/>
                <a:gd name="connsiteY62" fmla="*/ 1881395 h 2351743"/>
                <a:gd name="connsiteX63" fmla="*/ 764317 w 1646220"/>
                <a:gd name="connsiteY63" fmla="*/ 1881395 h 2351743"/>
                <a:gd name="connsiteX64" fmla="*/ 764317 w 1646220"/>
                <a:gd name="connsiteY64" fmla="*/ 2057775 h 2351743"/>
                <a:gd name="connsiteX65" fmla="*/ 293968 w 1646220"/>
                <a:gd name="connsiteY65" fmla="*/ 1587427 h 2351743"/>
                <a:gd name="connsiteX66" fmla="*/ 470349 w 1646220"/>
                <a:gd name="connsiteY66" fmla="*/ 1587427 h 2351743"/>
                <a:gd name="connsiteX67" fmla="*/ 470349 w 1646220"/>
                <a:gd name="connsiteY67" fmla="*/ 1763808 h 2351743"/>
                <a:gd name="connsiteX68" fmla="*/ 293968 w 1646220"/>
                <a:gd name="connsiteY68" fmla="*/ 1763808 h 2351743"/>
                <a:gd name="connsiteX69" fmla="*/ 293968 w 1646220"/>
                <a:gd name="connsiteY69" fmla="*/ 1587427 h 2351743"/>
                <a:gd name="connsiteX70" fmla="*/ 293968 w 1646220"/>
                <a:gd name="connsiteY70" fmla="*/ 1293459 h 2351743"/>
                <a:gd name="connsiteX71" fmla="*/ 470349 w 1646220"/>
                <a:gd name="connsiteY71" fmla="*/ 1293459 h 2351743"/>
                <a:gd name="connsiteX72" fmla="*/ 470349 w 1646220"/>
                <a:gd name="connsiteY72" fmla="*/ 1469840 h 2351743"/>
                <a:gd name="connsiteX73" fmla="*/ 293968 w 1646220"/>
                <a:gd name="connsiteY73" fmla="*/ 1469840 h 2351743"/>
                <a:gd name="connsiteX74" fmla="*/ 293968 w 1646220"/>
                <a:gd name="connsiteY74" fmla="*/ 1293459 h 2351743"/>
                <a:gd name="connsiteX75" fmla="*/ 293968 w 1646220"/>
                <a:gd name="connsiteY75" fmla="*/ 999491 h 2351743"/>
                <a:gd name="connsiteX76" fmla="*/ 470349 w 1646220"/>
                <a:gd name="connsiteY76" fmla="*/ 999491 h 2351743"/>
                <a:gd name="connsiteX77" fmla="*/ 470349 w 1646220"/>
                <a:gd name="connsiteY77" fmla="*/ 1175872 h 2351743"/>
                <a:gd name="connsiteX78" fmla="*/ 293968 w 1646220"/>
                <a:gd name="connsiteY78" fmla="*/ 1175872 h 2351743"/>
                <a:gd name="connsiteX79" fmla="*/ 293968 w 1646220"/>
                <a:gd name="connsiteY79" fmla="*/ 999491 h 2351743"/>
                <a:gd name="connsiteX80" fmla="*/ 1528633 w 1646220"/>
                <a:gd name="connsiteY80" fmla="*/ 0 h 2351743"/>
                <a:gd name="connsiteX81" fmla="*/ 117587 w 1646220"/>
                <a:gd name="connsiteY81" fmla="*/ 0 h 2351743"/>
                <a:gd name="connsiteX82" fmla="*/ 0 w 1646220"/>
                <a:gd name="connsiteY82" fmla="*/ 117587 h 2351743"/>
                <a:gd name="connsiteX83" fmla="*/ 0 w 1646220"/>
                <a:gd name="connsiteY83" fmla="*/ 2234156 h 2351743"/>
                <a:gd name="connsiteX84" fmla="*/ 117587 w 1646220"/>
                <a:gd name="connsiteY84" fmla="*/ 2351743 h 2351743"/>
                <a:gd name="connsiteX85" fmla="*/ 1528633 w 1646220"/>
                <a:gd name="connsiteY85" fmla="*/ 2351743 h 2351743"/>
                <a:gd name="connsiteX86" fmla="*/ 1646220 w 1646220"/>
                <a:gd name="connsiteY86" fmla="*/ 2234156 h 2351743"/>
                <a:gd name="connsiteX87" fmla="*/ 1646220 w 1646220"/>
                <a:gd name="connsiteY87" fmla="*/ 117587 h 2351743"/>
                <a:gd name="connsiteX88" fmla="*/ 1528633 w 1646220"/>
                <a:gd name="connsiteY88" fmla="*/ 0 h 23517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Lst>
              <a:rect l="l" t="t" r="r" b="b"/>
              <a:pathLst>
                <a:path w="1646220" h="2351743">
                  <a:moveTo>
                    <a:pt x="1352252" y="764317"/>
                  </a:moveTo>
                  <a:lnTo>
                    <a:pt x="293968" y="764317"/>
                  </a:lnTo>
                  <a:lnTo>
                    <a:pt x="293968" y="293968"/>
                  </a:lnTo>
                  <a:lnTo>
                    <a:pt x="1352252" y="293968"/>
                  </a:lnTo>
                  <a:lnTo>
                    <a:pt x="1352252" y="764317"/>
                  </a:lnTo>
                  <a:close/>
                  <a:moveTo>
                    <a:pt x="1352252" y="1175872"/>
                  </a:moveTo>
                  <a:lnTo>
                    <a:pt x="1175872" y="1175872"/>
                  </a:lnTo>
                  <a:lnTo>
                    <a:pt x="1175872" y="999491"/>
                  </a:lnTo>
                  <a:lnTo>
                    <a:pt x="1352252" y="999491"/>
                  </a:lnTo>
                  <a:lnTo>
                    <a:pt x="1352252" y="1175872"/>
                  </a:lnTo>
                  <a:close/>
                  <a:moveTo>
                    <a:pt x="1352252" y="1469840"/>
                  </a:moveTo>
                  <a:lnTo>
                    <a:pt x="1175872" y="1469840"/>
                  </a:lnTo>
                  <a:lnTo>
                    <a:pt x="1175872" y="1293459"/>
                  </a:lnTo>
                  <a:lnTo>
                    <a:pt x="1352252" y="1293459"/>
                  </a:lnTo>
                  <a:lnTo>
                    <a:pt x="1352252" y="1469840"/>
                  </a:lnTo>
                  <a:close/>
                  <a:moveTo>
                    <a:pt x="1352252" y="1763808"/>
                  </a:moveTo>
                  <a:lnTo>
                    <a:pt x="1175872" y="1763808"/>
                  </a:lnTo>
                  <a:lnTo>
                    <a:pt x="1175872" y="1587427"/>
                  </a:lnTo>
                  <a:lnTo>
                    <a:pt x="1352252" y="1587427"/>
                  </a:lnTo>
                  <a:lnTo>
                    <a:pt x="1352252" y="1763808"/>
                  </a:lnTo>
                  <a:close/>
                  <a:moveTo>
                    <a:pt x="1352252" y="2057775"/>
                  </a:moveTo>
                  <a:lnTo>
                    <a:pt x="1175872" y="2057775"/>
                  </a:lnTo>
                  <a:lnTo>
                    <a:pt x="1175872" y="1881395"/>
                  </a:lnTo>
                  <a:lnTo>
                    <a:pt x="1352252" y="1881395"/>
                  </a:lnTo>
                  <a:lnTo>
                    <a:pt x="1352252" y="2057775"/>
                  </a:lnTo>
                  <a:close/>
                  <a:moveTo>
                    <a:pt x="1058285" y="1175872"/>
                  </a:moveTo>
                  <a:lnTo>
                    <a:pt x="881904" y="1175872"/>
                  </a:lnTo>
                  <a:lnTo>
                    <a:pt x="881904" y="999491"/>
                  </a:lnTo>
                  <a:lnTo>
                    <a:pt x="1058285" y="999491"/>
                  </a:lnTo>
                  <a:lnTo>
                    <a:pt x="1058285" y="1175872"/>
                  </a:lnTo>
                  <a:close/>
                  <a:moveTo>
                    <a:pt x="1058285" y="1469840"/>
                  </a:moveTo>
                  <a:lnTo>
                    <a:pt x="881904" y="1469840"/>
                  </a:lnTo>
                  <a:lnTo>
                    <a:pt x="881904" y="1293459"/>
                  </a:lnTo>
                  <a:lnTo>
                    <a:pt x="1058285" y="1293459"/>
                  </a:lnTo>
                  <a:lnTo>
                    <a:pt x="1058285" y="1469840"/>
                  </a:lnTo>
                  <a:close/>
                  <a:moveTo>
                    <a:pt x="1058285" y="1763808"/>
                  </a:moveTo>
                  <a:lnTo>
                    <a:pt x="881904" y="1763808"/>
                  </a:lnTo>
                  <a:lnTo>
                    <a:pt x="881904" y="1587427"/>
                  </a:lnTo>
                  <a:lnTo>
                    <a:pt x="1058285" y="1587427"/>
                  </a:lnTo>
                  <a:lnTo>
                    <a:pt x="1058285" y="1763808"/>
                  </a:lnTo>
                  <a:close/>
                  <a:moveTo>
                    <a:pt x="1058285" y="2057775"/>
                  </a:moveTo>
                  <a:lnTo>
                    <a:pt x="881904" y="2057775"/>
                  </a:lnTo>
                  <a:lnTo>
                    <a:pt x="881904" y="1881395"/>
                  </a:lnTo>
                  <a:lnTo>
                    <a:pt x="1058285" y="1881395"/>
                  </a:lnTo>
                  <a:lnTo>
                    <a:pt x="1058285" y="2057775"/>
                  </a:lnTo>
                  <a:close/>
                  <a:moveTo>
                    <a:pt x="764317" y="1175872"/>
                  </a:moveTo>
                  <a:lnTo>
                    <a:pt x="587936" y="1175872"/>
                  </a:lnTo>
                  <a:lnTo>
                    <a:pt x="587936" y="999491"/>
                  </a:lnTo>
                  <a:lnTo>
                    <a:pt x="764317" y="999491"/>
                  </a:lnTo>
                  <a:lnTo>
                    <a:pt x="764317" y="1175872"/>
                  </a:lnTo>
                  <a:close/>
                  <a:moveTo>
                    <a:pt x="764317" y="1469840"/>
                  </a:moveTo>
                  <a:lnTo>
                    <a:pt x="587936" y="1469840"/>
                  </a:lnTo>
                  <a:lnTo>
                    <a:pt x="587936" y="1293459"/>
                  </a:lnTo>
                  <a:lnTo>
                    <a:pt x="764317" y="1293459"/>
                  </a:lnTo>
                  <a:lnTo>
                    <a:pt x="764317" y="1469840"/>
                  </a:lnTo>
                  <a:close/>
                  <a:moveTo>
                    <a:pt x="764317" y="1763808"/>
                  </a:moveTo>
                  <a:lnTo>
                    <a:pt x="587936" y="1763808"/>
                  </a:lnTo>
                  <a:lnTo>
                    <a:pt x="587936" y="1587427"/>
                  </a:lnTo>
                  <a:lnTo>
                    <a:pt x="764317" y="1587427"/>
                  </a:lnTo>
                  <a:lnTo>
                    <a:pt x="764317" y="1763808"/>
                  </a:lnTo>
                  <a:close/>
                  <a:moveTo>
                    <a:pt x="764317" y="2057775"/>
                  </a:moveTo>
                  <a:lnTo>
                    <a:pt x="293968" y="2057775"/>
                  </a:lnTo>
                  <a:lnTo>
                    <a:pt x="293968" y="1881395"/>
                  </a:lnTo>
                  <a:lnTo>
                    <a:pt x="764317" y="1881395"/>
                  </a:lnTo>
                  <a:lnTo>
                    <a:pt x="764317" y="2057775"/>
                  </a:lnTo>
                  <a:close/>
                  <a:moveTo>
                    <a:pt x="293968" y="1587427"/>
                  </a:moveTo>
                  <a:lnTo>
                    <a:pt x="470349" y="1587427"/>
                  </a:lnTo>
                  <a:lnTo>
                    <a:pt x="470349" y="1763808"/>
                  </a:lnTo>
                  <a:lnTo>
                    <a:pt x="293968" y="1763808"/>
                  </a:lnTo>
                  <a:lnTo>
                    <a:pt x="293968" y="1587427"/>
                  </a:lnTo>
                  <a:close/>
                  <a:moveTo>
                    <a:pt x="293968" y="1293459"/>
                  </a:moveTo>
                  <a:lnTo>
                    <a:pt x="470349" y="1293459"/>
                  </a:lnTo>
                  <a:lnTo>
                    <a:pt x="470349" y="1469840"/>
                  </a:lnTo>
                  <a:lnTo>
                    <a:pt x="293968" y="1469840"/>
                  </a:lnTo>
                  <a:lnTo>
                    <a:pt x="293968" y="1293459"/>
                  </a:lnTo>
                  <a:close/>
                  <a:moveTo>
                    <a:pt x="293968" y="999491"/>
                  </a:moveTo>
                  <a:lnTo>
                    <a:pt x="470349" y="999491"/>
                  </a:lnTo>
                  <a:lnTo>
                    <a:pt x="470349" y="1175872"/>
                  </a:lnTo>
                  <a:lnTo>
                    <a:pt x="293968" y="1175872"/>
                  </a:lnTo>
                  <a:lnTo>
                    <a:pt x="293968" y="999491"/>
                  </a:lnTo>
                  <a:close/>
                  <a:moveTo>
                    <a:pt x="1528633" y="0"/>
                  </a:moveTo>
                  <a:lnTo>
                    <a:pt x="117587" y="0"/>
                  </a:lnTo>
                  <a:cubicBezTo>
                    <a:pt x="52914" y="0"/>
                    <a:pt x="0" y="52914"/>
                    <a:pt x="0" y="117587"/>
                  </a:cubicBezTo>
                  <a:lnTo>
                    <a:pt x="0" y="2234156"/>
                  </a:lnTo>
                  <a:cubicBezTo>
                    <a:pt x="0" y="2298829"/>
                    <a:pt x="52914" y="2351743"/>
                    <a:pt x="117587" y="2351743"/>
                  </a:cubicBezTo>
                  <a:lnTo>
                    <a:pt x="1528633" y="2351743"/>
                  </a:lnTo>
                  <a:cubicBezTo>
                    <a:pt x="1593306" y="2351743"/>
                    <a:pt x="1646220" y="2298829"/>
                    <a:pt x="1646220" y="2234156"/>
                  </a:cubicBezTo>
                  <a:lnTo>
                    <a:pt x="1646220" y="117587"/>
                  </a:lnTo>
                  <a:cubicBezTo>
                    <a:pt x="1646220" y="52914"/>
                    <a:pt x="1593306" y="0"/>
                    <a:pt x="1528633" y="0"/>
                  </a:cubicBezTo>
                  <a:close/>
                </a:path>
              </a:pathLst>
            </a:custGeom>
            <a:solidFill>
              <a:schemeClr val="tx2"/>
            </a:solidFill>
            <a:ln w="29369" cap="flat">
              <a:noFill/>
              <a:prstDash val="solid"/>
              <a:miter/>
            </a:ln>
          </p:spPr>
          <p:txBody>
            <a:bodyPr rtlCol="0" anchor="ctr"/>
            <a:lstStyle/>
            <a:p>
              <a:endParaRPr lang="en-US"/>
            </a:p>
          </p:txBody>
        </p:sp>
        <p:sp>
          <p:nvSpPr>
            <p:cNvPr id="7" name="Graphic 17" descr="Coins with solid fill">
              <a:extLst>
                <a:ext uri="{FF2B5EF4-FFF2-40B4-BE49-F238E27FC236}">
                  <a16:creationId xmlns:a16="http://schemas.microsoft.com/office/drawing/2014/main" id="{0E4B9C7C-26AE-491F-981F-82D7BB9A240D}"/>
                </a:ext>
              </a:extLst>
            </p:cNvPr>
            <p:cNvSpPr>
              <a:spLocks noChangeAspect="1"/>
            </p:cNvSpPr>
            <p:nvPr/>
          </p:nvSpPr>
          <p:spPr>
            <a:xfrm>
              <a:off x="14284989" y="7342019"/>
              <a:ext cx="1211935" cy="1230768"/>
            </a:xfrm>
            <a:custGeom>
              <a:avLst/>
              <a:gdLst>
                <a:gd name="connsiteX0" fmla="*/ 2157317 w 2320438"/>
                <a:gd name="connsiteY0" fmla="*/ 1657350 h 1988820"/>
                <a:gd name="connsiteX1" fmla="*/ 2046827 w 2320438"/>
                <a:gd name="connsiteY1" fmla="*/ 1751267 h 1988820"/>
                <a:gd name="connsiteX2" fmla="*/ 2046827 w 2320438"/>
                <a:gd name="connsiteY2" fmla="*/ 1651826 h 1988820"/>
                <a:gd name="connsiteX3" fmla="*/ 2157317 w 2320438"/>
                <a:gd name="connsiteY3" fmla="*/ 1607629 h 1988820"/>
                <a:gd name="connsiteX4" fmla="*/ 2157317 w 2320438"/>
                <a:gd name="connsiteY4" fmla="*/ 1657350 h 1988820"/>
                <a:gd name="connsiteX5" fmla="*/ 1936337 w 2320438"/>
                <a:gd name="connsiteY5" fmla="*/ 1475042 h 1988820"/>
                <a:gd name="connsiteX6" fmla="*/ 1936337 w 2320438"/>
                <a:gd name="connsiteY6" fmla="*/ 1375601 h 1988820"/>
                <a:gd name="connsiteX7" fmla="*/ 2046827 w 2320438"/>
                <a:gd name="connsiteY7" fmla="*/ 1331405 h 1988820"/>
                <a:gd name="connsiteX8" fmla="*/ 2046827 w 2320438"/>
                <a:gd name="connsiteY8" fmla="*/ 1381125 h 1988820"/>
                <a:gd name="connsiteX9" fmla="*/ 1936337 w 2320438"/>
                <a:gd name="connsiteY9" fmla="*/ 1475042 h 1988820"/>
                <a:gd name="connsiteX10" fmla="*/ 1936337 w 2320438"/>
                <a:gd name="connsiteY10" fmla="*/ 1784414 h 1988820"/>
                <a:gd name="connsiteX11" fmla="*/ 1825847 w 2320438"/>
                <a:gd name="connsiteY11" fmla="*/ 1803749 h 1988820"/>
                <a:gd name="connsiteX12" fmla="*/ 1825847 w 2320438"/>
                <a:gd name="connsiteY12" fmla="*/ 1696022 h 1988820"/>
                <a:gd name="connsiteX13" fmla="*/ 1936337 w 2320438"/>
                <a:gd name="connsiteY13" fmla="*/ 1679448 h 1988820"/>
                <a:gd name="connsiteX14" fmla="*/ 1936337 w 2320438"/>
                <a:gd name="connsiteY14" fmla="*/ 1784414 h 1988820"/>
                <a:gd name="connsiteX15" fmla="*/ 1715357 w 2320438"/>
                <a:gd name="connsiteY15" fmla="*/ 1419797 h 1988820"/>
                <a:gd name="connsiteX16" fmla="*/ 1825847 w 2320438"/>
                <a:gd name="connsiteY16" fmla="*/ 1403223 h 1988820"/>
                <a:gd name="connsiteX17" fmla="*/ 1825847 w 2320438"/>
                <a:gd name="connsiteY17" fmla="*/ 1508189 h 1988820"/>
                <a:gd name="connsiteX18" fmla="*/ 1715357 w 2320438"/>
                <a:gd name="connsiteY18" fmla="*/ 1527524 h 1988820"/>
                <a:gd name="connsiteX19" fmla="*/ 1715357 w 2320438"/>
                <a:gd name="connsiteY19" fmla="*/ 1419797 h 1988820"/>
                <a:gd name="connsiteX20" fmla="*/ 1715357 w 2320438"/>
                <a:gd name="connsiteY20" fmla="*/ 1817561 h 1988820"/>
                <a:gd name="connsiteX21" fmla="*/ 1604867 w 2320438"/>
                <a:gd name="connsiteY21" fmla="*/ 1823085 h 1988820"/>
                <a:gd name="connsiteX22" fmla="*/ 1604867 w 2320438"/>
                <a:gd name="connsiteY22" fmla="*/ 1712595 h 1988820"/>
                <a:gd name="connsiteX23" fmla="*/ 1715357 w 2320438"/>
                <a:gd name="connsiteY23" fmla="*/ 1707071 h 1988820"/>
                <a:gd name="connsiteX24" fmla="*/ 1715357 w 2320438"/>
                <a:gd name="connsiteY24" fmla="*/ 1817561 h 1988820"/>
                <a:gd name="connsiteX25" fmla="*/ 1494377 w 2320438"/>
                <a:gd name="connsiteY25" fmla="*/ 1546860 h 1988820"/>
                <a:gd name="connsiteX26" fmla="*/ 1494377 w 2320438"/>
                <a:gd name="connsiteY26" fmla="*/ 1436370 h 1988820"/>
                <a:gd name="connsiteX27" fmla="*/ 1604867 w 2320438"/>
                <a:gd name="connsiteY27" fmla="*/ 1430846 h 1988820"/>
                <a:gd name="connsiteX28" fmla="*/ 1604867 w 2320438"/>
                <a:gd name="connsiteY28" fmla="*/ 1541336 h 1988820"/>
                <a:gd name="connsiteX29" fmla="*/ 1494377 w 2320438"/>
                <a:gd name="connsiteY29" fmla="*/ 1546860 h 1988820"/>
                <a:gd name="connsiteX30" fmla="*/ 1494377 w 2320438"/>
                <a:gd name="connsiteY30" fmla="*/ 1823085 h 1988820"/>
                <a:gd name="connsiteX31" fmla="*/ 1383887 w 2320438"/>
                <a:gd name="connsiteY31" fmla="*/ 1817561 h 1988820"/>
                <a:gd name="connsiteX32" fmla="*/ 1383887 w 2320438"/>
                <a:gd name="connsiteY32" fmla="*/ 1712595 h 1988820"/>
                <a:gd name="connsiteX33" fmla="*/ 1439132 w 2320438"/>
                <a:gd name="connsiteY33" fmla="*/ 1712595 h 1988820"/>
                <a:gd name="connsiteX34" fmla="*/ 1494377 w 2320438"/>
                <a:gd name="connsiteY34" fmla="*/ 1712595 h 1988820"/>
                <a:gd name="connsiteX35" fmla="*/ 1494377 w 2320438"/>
                <a:gd name="connsiteY35" fmla="*/ 1823085 h 1988820"/>
                <a:gd name="connsiteX36" fmla="*/ 1273397 w 2320438"/>
                <a:gd name="connsiteY36" fmla="*/ 1430846 h 1988820"/>
                <a:gd name="connsiteX37" fmla="*/ 1383887 w 2320438"/>
                <a:gd name="connsiteY37" fmla="*/ 1436370 h 1988820"/>
                <a:gd name="connsiteX38" fmla="*/ 1383887 w 2320438"/>
                <a:gd name="connsiteY38" fmla="*/ 1546860 h 1988820"/>
                <a:gd name="connsiteX39" fmla="*/ 1273397 w 2320438"/>
                <a:gd name="connsiteY39" fmla="*/ 1541336 h 1988820"/>
                <a:gd name="connsiteX40" fmla="*/ 1273397 w 2320438"/>
                <a:gd name="connsiteY40" fmla="*/ 1430846 h 1988820"/>
                <a:gd name="connsiteX41" fmla="*/ 1273397 w 2320438"/>
                <a:gd name="connsiteY41" fmla="*/ 1803749 h 1988820"/>
                <a:gd name="connsiteX42" fmla="*/ 1162907 w 2320438"/>
                <a:gd name="connsiteY42" fmla="*/ 1784414 h 1988820"/>
                <a:gd name="connsiteX43" fmla="*/ 1162907 w 2320438"/>
                <a:gd name="connsiteY43" fmla="*/ 1696022 h 1988820"/>
                <a:gd name="connsiteX44" fmla="*/ 1273397 w 2320438"/>
                <a:gd name="connsiteY44" fmla="*/ 1707071 h 1988820"/>
                <a:gd name="connsiteX45" fmla="*/ 1273397 w 2320438"/>
                <a:gd name="connsiteY45" fmla="*/ 1803749 h 1988820"/>
                <a:gd name="connsiteX46" fmla="*/ 1052417 w 2320438"/>
                <a:gd name="connsiteY46" fmla="*/ 1508189 h 1988820"/>
                <a:gd name="connsiteX47" fmla="*/ 1052417 w 2320438"/>
                <a:gd name="connsiteY47" fmla="*/ 1400461 h 1988820"/>
                <a:gd name="connsiteX48" fmla="*/ 1162907 w 2320438"/>
                <a:gd name="connsiteY48" fmla="*/ 1417034 h 1988820"/>
                <a:gd name="connsiteX49" fmla="*/ 1162907 w 2320438"/>
                <a:gd name="connsiteY49" fmla="*/ 1527524 h 1988820"/>
                <a:gd name="connsiteX50" fmla="*/ 1052417 w 2320438"/>
                <a:gd name="connsiteY50" fmla="*/ 1508189 h 1988820"/>
                <a:gd name="connsiteX51" fmla="*/ 1052417 w 2320438"/>
                <a:gd name="connsiteY51" fmla="*/ 1751267 h 1988820"/>
                <a:gd name="connsiteX52" fmla="*/ 941927 w 2320438"/>
                <a:gd name="connsiteY52" fmla="*/ 1657350 h 1988820"/>
                <a:gd name="connsiteX53" fmla="*/ 941927 w 2320438"/>
                <a:gd name="connsiteY53" fmla="*/ 1651826 h 1988820"/>
                <a:gd name="connsiteX54" fmla="*/ 944689 w 2320438"/>
                <a:gd name="connsiteY54" fmla="*/ 1651826 h 1988820"/>
                <a:gd name="connsiteX55" fmla="*/ 966788 w 2320438"/>
                <a:gd name="connsiteY55" fmla="*/ 1657350 h 1988820"/>
                <a:gd name="connsiteX56" fmla="*/ 1052417 w 2320438"/>
                <a:gd name="connsiteY56" fmla="*/ 1676686 h 1988820"/>
                <a:gd name="connsiteX57" fmla="*/ 1052417 w 2320438"/>
                <a:gd name="connsiteY57" fmla="*/ 1751267 h 1988820"/>
                <a:gd name="connsiteX58" fmla="*/ 610457 w 2320438"/>
                <a:gd name="connsiteY58" fmla="*/ 1375601 h 1988820"/>
                <a:gd name="connsiteX59" fmla="*/ 665702 w 2320438"/>
                <a:gd name="connsiteY59" fmla="*/ 1378363 h 1988820"/>
                <a:gd name="connsiteX60" fmla="*/ 665702 w 2320438"/>
                <a:gd name="connsiteY60" fmla="*/ 1381125 h 1988820"/>
                <a:gd name="connsiteX61" fmla="*/ 693325 w 2320438"/>
                <a:gd name="connsiteY61" fmla="*/ 1488853 h 1988820"/>
                <a:gd name="connsiteX62" fmla="*/ 610457 w 2320438"/>
                <a:gd name="connsiteY62" fmla="*/ 1483328 h 1988820"/>
                <a:gd name="connsiteX63" fmla="*/ 610457 w 2320438"/>
                <a:gd name="connsiteY63" fmla="*/ 1375601 h 1988820"/>
                <a:gd name="connsiteX64" fmla="*/ 499967 w 2320438"/>
                <a:gd name="connsiteY64" fmla="*/ 1044131 h 1988820"/>
                <a:gd name="connsiteX65" fmla="*/ 610457 w 2320438"/>
                <a:gd name="connsiteY65" fmla="*/ 1060704 h 1988820"/>
                <a:gd name="connsiteX66" fmla="*/ 610457 w 2320438"/>
                <a:gd name="connsiteY66" fmla="*/ 1171194 h 1988820"/>
                <a:gd name="connsiteX67" fmla="*/ 499967 w 2320438"/>
                <a:gd name="connsiteY67" fmla="*/ 1151858 h 1988820"/>
                <a:gd name="connsiteX68" fmla="*/ 499967 w 2320438"/>
                <a:gd name="connsiteY68" fmla="*/ 1044131 h 1988820"/>
                <a:gd name="connsiteX69" fmla="*/ 499967 w 2320438"/>
                <a:gd name="connsiteY69" fmla="*/ 1472279 h 1988820"/>
                <a:gd name="connsiteX70" fmla="*/ 389477 w 2320438"/>
                <a:gd name="connsiteY70" fmla="*/ 1452944 h 1988820"/>
                <a:gd name="connsiteX71" fmla="*/ 389477 w 2320438"/>
                <a:gd name="connsiteY71" fmla="*/ 1345216 h 1988820"/>
                <a:gd name="connsiteX72" fmla="*/ 499967 w 2320438"/>
                <a:gd name="connsiteY72" fmla="*/ 1361789 h 1988820"/>
                <a:gd name="connsiteX73" fmla="*/ 499967 w 2320438"/>
                <a:gd name="connsiteY73" fmla="*/ 1472279 h 1988820"/>
                <a:gd name="connsiteX74" fmla="*/ 278987 w 2320438"/>
                <a:gd name="connsiteY74" fmla="*/ 1022033 h 1988820"/>
                <a:gd name="connsiteX75" fmla="*/ 278987 w 2320438"/>
                <a:gd name="connsiteY75" fmla="*/ 972312 h 1988820"/>
                <a:gd name="connsiteX76" fmla="*/ 389477 w 2320438"/>
                <a:gd name="connsiteY76" fmla="*/ 1013746 h 1988820"/>
                <a:gd name="connsiteX77" fmla="*/ 389477 w 2320438"/>
                <a:gd name="connsiteY77" fmla="*/ 1115949 h 1988820"/>
                <a:gd name="connsiteX78" fmla="*/ 278987 w 2320438"/>
                <a:gd name="connsiteY78" fmla="*/ 1022033 h 1988820"/>
                <a:gd name="connsiteX79" fmla="*/ 278987 w 2320438"/>
                <a:gd name="connsiteY79" fmla="*/ 1419797 h 1988820"/>
                <a:gd name="connsiteX80" fmla="*/ 168497 w 2320438"/>
                <a:gd name="connsiteY80" fmla="*/ 1325880 h 1988820"/>
                <a:gd name="connsiteX81" fmla="*/ 168497 w 2320438"/>
                <a:gd name="connsiteY81" fmla="*/ 1276160 h 1988820"/>
                <a:gd name="connsiteX82" fmla="*/ 278987 w 2320438"/>
                <a:gd name="connsiteY82" fmla="*/ 1317593 h 1988820"/>
                <a:gd name="connsiteX83" fmla="*/ 278987 w 2320438"/>
                <a:gd name="connsiteY83" fmla="*/ 1419797 h 1988820"/>
                <a:gd name="connsiteX84" fmla="*/ 168497 w 2320438"/>
                <a:gd name="connsiteY84" fmla="*/ 557975 h 1988820"/>
                <a:gd name="connsiteX85" fmla="*/ 278987 w 2320438"/>
                <a:gd name="connsiteY85" fmla="*/ 599408 h 1988820"/>
                <a:gd name="connsiteX86" fmla="*/ 278987 w 2320438"/>
                <a:gd name="connsiteY86" fmla="*/ 701612 h 1988820"/>
                <a:gd name="connsiteX87" fmla="*/ 168497 w 2320438"/>
                <a:gd name="connsiteY87" fmla="*/ 607695 h 1988820"/>
                <a:gd name="connsiteX88" fmla="*/ 168497 w 2320438"/>
                <a:gd name="connsiteY88" fmla="*/ 557975 h 1988820"/>
                <a:gd name="connsiteX89" fmla="*/ 499967 w 2320438"/>
                <a:gd name="connsiteY89" fmla="*/ 646367 h 1988820"/>
                <a:gd name="connsiteX90" fmla="*/ 499967 w 2320438"/>
                <a:gd name="connsiteY90" fmla="*/ 756857 h 1988820"/>
                <a:gd name="connsiteX91" fmla="*/ 389477 w 2320438"/>
                <a:gd name="connsiteY91" fmla="*/ 737521 h 1988820"/>
                <a:gd name="connsiteX92" fmla="*/ 389477 w 2320438"/>
                <a:gd name="connsiteY92" fmla="*/ 629793 h 1988820"/>
                <a:gd name="connsiteX93" fmla="*/ 499967 w 2320438"/>
                <a:gd name="connsiteY93" fmla="*/ 646367 h 1988820"/>
                <a:gd name="connsiteX94" fmla="*/ 776192 w 2320438"/>
                <a:gd name="connsiteY94" fmla="*/ 165735 h 1988820"/>
                <a:gd name="connsiteX95" fmla="*/ 1383887 w 2320438"/>
                <a:gd name="connsiteY95" fmla="*/ 331470 h 1988820"/>
                <a:gd name="connsiteX96" fmla="*/ 776192 w 2320438"/>
                <a:gd name="connsiteY96" fmla="*/ 497205 h 1988820"/>
                <a:gd name="connsiteX97" fmla="*/ 168497 w 2320438"/>
                <a:gd name="connsiteY97" fmla="*/ 331470 h 1988820"/>
                <a:gd name="connsiteX98" fmla="*/ 776192 w 2320438"/>
                <a:gd name="connsiteY98" fmla="*/ 165735 h 1988820"/>
                <a:gd name="connsiteX99" fmla="*/ 941927 w 2320438"/>
                <a:gd name="connsiteY99" fmla="*/ 1475042 h 1988820"/>
                <a:gd name="connsiteX100" fmla="*/ 831437 w 2320438"/>
                <a:gd name="connsiteY100" fmla="*/ 1381125 h 1988820"/>
                <a:gd name="connsiteX101" fmla="*/ 831437 w 2320438"/>
                <a:gd name="connsiteY101" fmla="*/ 1331405 h 1988820"/>
                <a:gd name="connsiteX102" fmla="*/ 941927 w 2320438"/>
                <a:gd name="connsiteY102" fmla="*/ 1372838 h 1988820"/>
                <a:gd name="connsiteX103" fmla="*/ 941927 w 2320438"/>
                <a:gd name="connsiteY103" fmla="*/ 1475042 h 1988820"/>
                <a:gd name="connsiteX104" fmla="*/ 1273397 w 2320438"/>
                <a:gd name="connsiteY104" fmla="*/ 701612 h 1988820"/>
                <a:gd name="connsiteX105" fmla="*/ 1273397 w 2320438"/>
                <a:gd name="connsiteY105" fmla="*/ 602171 h 1988820"/>
                <a:gd name="connsiteX106" fmla="*/ 1383887 w 2320438"/>
                <a:gd name="connsiteY106" fmla="*/ 557975 h 1988820"/>
                <a:gd name="connsiteX107" fmla="*/ 1383887 w 2320438"/>
                <a:gd name="connsiteY107" fmla="*/ 607695 h 1988820"/>
                <a:gd name="connsiteX108" fmla="*/ 1273397 w 2320438"/>
                <a:gd name="connsiteY108" fmla="*/ 701612 h 1988820"/>
                <a:gd name="connsiteX109" fmla="*/ 1052417 w 2320438"/>
                <a:gd name="connsiteY109" fmla="*/ 754094 h 1988820"/>
                <a:gd name="connsiteX110" fmla="*/ 1052417 w 2320438"/>
                <a:gd name="connsiteY110" fmla="*/ 646367 h 1988820"/>
                <a:gd name="connsiteX111" fmla="*/ 1162907 w 2320438"/>
                <a:gd name="connsiteY111" fmla="*/ 629793 h 1988820"/>
                <a:gd name="connsiteX112" fmla="*/ 1162907 w 2320438"/>
                <a:gd name="connsiteY112" fmla="*/ 734758 h 1988820"/>
                <a:gd name="connsiteX113" fmla="*/ 1052417 w 2320438"/>
                <a:gd name="connsiteY113" fmla="*/ 754094 h 1988820"/>
                <a:gd name="connsiteX114" fmla="*/ 831437 w 2320438"/>
                <a:gd name="connsiteY114" fmla="*/ 773430 h 1988820"/>
                <a:gd name="connsiteX115" fmla="*/ 831437 w 2320438"/>
                <a:gd name="connsiteY115" fmla="*/ 662940 h 1988820"/>
                <a:gd name="connsiteX116" fmla="*/ 941927 w 2320438"/>
                <a:gd name="connsiteY116" fmla="*/ 657416 h 1988820"/>
                <a:gd name="connsiteX117" fmla="*/ 941927 w 2320438"/>
                <a:gd name="connsiteY117" fmla="*/ 767906 h 1988820"/>
                <a:gd name="connsiteX118" fmla="*/ 831437 w 2320438"/>
                <a:gd name="connsiteY118" fmla="*/ 773430 h 1988820"/>
                <a:gd name="connsiteX119" fmla="*/ 610457 w 2320438"/>
                <a:gd name="connsiteY119" fmla="*/ 767906 h 1988820"/>
                <a:gd name="connsiteX120" fmla="*/ 610457 w 2320438"/>
                <a:gd name="connsiteY120" fmla="*/ 657416 h 1988820"/>
                <a:gd name="connsiteX121" fmla="*/ 720947 w 2320438"/>
                <a:gd name="connsiteY121" fmla="*/ 662940 h 1988820"/>
                <a:gd name="connsiteX122" fmla="*/ 720947 w 2320438"/>
                <a:gd name="connsiteY122" fmla="*/ 773430 h 1988820"/>
                <a:gd name="connsiteX123" fmla="*/ 610457 w 2320438"/>
                <a:gd name="connsiteY123" fmla="*/ 767906 h 1988820"/>
                <a:gd name="connsiteX124" fmla="*/ 2046827 w 2320438"/>
                <a:gd name="connsiteY124" fmla="*/ 1104900 h 1988820"/>
                <a:gd name="connsiteX125" fmla="*/ 1439132 w 2320438"/>
                <a:gd name="connsiteY125" fmla="*/ 1270635 h 1988820"/>
                <a:gd name="connsiteX126" fmla="*/ 831437 w 2320438"/>
                <a:gd name="connsiteY126" fmla="*/ 1104900 h 1988820"/>
                <a:gd name="connsiteX127" fmla="*/ 1439132 w 2320438"/>
                <a:gd name="connsiteY127" fmla="*/ 939165 h 1988820"/>
                <a:gd name="connsiteX128" fmla="*/ 2046827 w 2320438"/>
                <a:gd name="connsiteY128" fmla="*/ 1104900 h 1988820"/>
                <a:gd name="connsiteX129" fmla="*/ 2212562 w 2320438"/>
                <a:gd name="connsiteY129" fmla="*/ 1187768 h 1988820"/>
                <a:gd name="connsiteX130" fmla="*/ 2212562 w 2320438"/>
                <a:gd name="connsiteY130" fmla="*/ 1104900 h 1988820"/>
                <a:gd name="connsiteX131" fmla="*/ 1911477 w 2320438"/>
                <a:gd name="connsiteY131" fmla="*/ 828675 h 1988820"/>
                <a:gd name="connsiteX132" fmla="*/ 1654588 w 2320438"/>
                <a:gd name="connsiteY132" fmla="*/ 784479 h 1988820"/>
                <a:gd name="connsiteX133" fmla="*/ 1657350 w 2320438"/>
                <a:gd name="connsiteY133" fmla="*/ 745808 h 1988820"/>
                <a:gd name="connsiteX134" fmla="*/ 1546860 w 2320438"/>
                <a:gd name="connsiteY134" fmla="*/ 552450 h 1988820"/>
                <a:gd name="connsiteX135" fmla="*/ 1546860 w 2320438"/>
                <a:gd name="connsiteY135" fmla="*/ 331470 h 1988820"/>
                <a:gd name="connsiteX136" fmla="*/ 1245775 w 2320438"/>
                <a:gd name="connsiteY136" fmla="*/ 55245 h 1988820"/>
                <a:gd name="connsiteX137" fmla="*/ 773430 w 2320438"/>
                <a:gd name="connsiteY137" fmla="*/ 0 h 1988820"/>
                <a:gd name="connsiteX138" fmla="*/ 0 w 2320438"/>
                <a:gd name="connsiteY138" fmla="*/ 331470 h 1988820"/>
                <a:gd name="connsiteX139" fmla="*/ 0 w 2320438"/>
                <a:gd name="connsiteY139" fmla="*/ 607695 h 1988820"/>
                <a:gd name="connsiteX140" fmla="*/ 110490 w 2320438"/>
                <a:gd name="connsiteY140" fmla="*/ 801053 h 1988820"/>
                <a:gd name="connsiteX141" fmla="*/ 110490 w 2320438"/>
                <a:gd name="connsiteY141" fmla="*/ 853535 h 1988820"/>
                <a:gd name="connsiteX142" fmla="*/ 0 w 2320438"/>
                <a:gd name="connsiteY142" fmla="*/ 1049655 h 1988820"/>
                <a:gd name="connsiteX143" fmla="*/ 0 w 2320438"/>
                <a:gd name="connsiteY143" fmla="*/ 1325880 h 1988820"/>
                <a:gd name="connsiteX144" fmla="*/ 301085 w 2320438"/>
                <a:gd name="connsiteY144" fmla="*/ 1602105 h 1988820"/>
                <a:gd name="connsiteX145" fmla="*/ 773430 w 2320438"/>
                <a:gd name="connsiteY145" fmla="*/ 1657350 h 1988820"/>
                <a:gd name="connsiteX146" fmla="*/ 1074515 w 2320438"/>
                <a:gd name="connsiteY146" fmla="*/ 1933575 h 1988820"/>
                <a:gd name="connsiteX147" fmla="*/ 1546860 w 2320438"/>
                <a:gd name="connsiteY147" fmla="*/ 1988820 h 1988820"/>
                <a:gd name="connsiteX148" fmla="*/ 2320290 w 2320438"/>
                <a:gd name="connsiteY148" fmla="*/ 1657350 h 1988820"/>
                <a:gd name="connsiteX149" fmla="*/ 2320290 w 2320438"/>
                <a:gd name="connsiteY149" fmla="*/ 1381125 h 1988820"/>
                <a:gd name="connsiteX150" fmla="*/ 2212562 w 2320438"/>
                <a:gd name="connsiteY150" fmla="*/ 1187768 h 19888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Lst>
              <a:rect l="l" t="t" r="r" b="b"/>
              <a:pathLst>
                <a:path w="2320438" h="1988820">
                  <a:moveTo>
                    <a:pt x="2157317" y="1657350"/>
                  </a:moveTo>
                  <a:cubicBezTo>
                    <a:pt x="2157317" y="1693259"/>
                    <a:pt x="2115884" y="1726406"/>
                    <a:pt x="2046827" y="1751267"/>
                  </a:cubicBezTo>
                  <a:lnTo>
                    <a:pt x="2046827" y="1651826"/>
                  </a:lnTo>
                  <a:cubicBezTo>
                    <a:pt x="2085499" y="1640777"/>
                    <a:pt x="2124170" y="1624203"/>
                    <a:pt x="2157317" y="1607629"/>
                  </a:cubicBezTo>
                  <a:lnTo>
                    <a:pt x="2157317" y="1657350"/>
                  </a:lnTo>
                  <a:close/>
                  <a:moveTo>
                    <a:pt x="1936337" y="1475042"/>
                  </a:moveTo>
                  <a:lnTo>
                    <a:pt x="1936337" y="1375601"/>
                  </a:lnTo>
                  <a:cubicBezTo>
                    <a:pt x="1975009" y="1364552"/>
                    <a:pt x="2013680" y="1347978"/>
                    <a:pt x="2046827" y="1331405"/>
                  </a:cubicBezTo>
                  <a:lnTo>
                    <a:pt x="2046827" y="1381125"/>
                  </a:lnTo>
                  <a:cubicBezTo>
                    <a:pt x="2046827" y="1417034"/>
                    <a:pt x="2005394" y="1450181"/>
                    <a:pt x="1936337" y="1475042"/>
                  </a:cubicBezTo>
                  <a:close/>
                  <a:moveTo>
                    <a:pt x="1936337" y="1784414"/>
                  </a:moveTo>
                  <a:cubicBezTo>
                    <a:pt x="1903190" y="1792700"/>
                    <a:pt x="1864519" y="1798225"/>
                    <a:pt x="1825847" y="1803749"/>
                  </a:cubicBezTo>
                  <a:lnTo>
                    <a:pt x="1825847" y="1696022"/>
                  </a:lnTo>
                  <a:cubicBezTo>
                    <a:pt x="1861757" y="1690497"/>
                    <a:pt x="1900428" y="1684973"/>
                    <a:pt x="1936337" y="1679448"/>
                  </a:cubicBezTo>
                  <a:lnTo>
                    <a:pt x="1936337" y="1784414"/>
                  </a:lnTo>
                  <a:close/>
                  <a:moveTo>
                    <a:pt x="1715357" y="1419797"/>
                  </a:moveTo>
                  <a:cubicBezTo>
                    <a:pt x="1751267" y="1414272"/>
                    <a:pt x="1789938" y="1408748"/>
                    <a:pt x="1825847" y="1403223"/>
                  </a:cubicBezTo>
                  <a:lnTo>
                    <a:pt x="1825847" y="1508189"/>
                  </a:lnTo>
                  <a:cubicBezTo>
                    <a:pt x="1792700" y="1516475"/>
                    <a:pt x="1754029" y="1522000"/>
                    <a:pt x="1715357" y="1527524"/>
                  </a:cubicBezTo>
                  <a:lnTo>
                    <a:pt x="1715357" y="1419797"/>
                  </a:lnTo>
                  <a:close/>
                  <a:moveTo>
                    <a:pt x="1715357" y="1817561"/>
                  </a:moveTo>
                  <a:cubicBezTo>
                    <a:pt x="1679448" y="1820323"/>
                    <a:pt x="1643539" y="1823085"/>
                    <a:pt x="1604867" y="1823085"/>
                  </a:cubicBezTo>
                  <a:lnTo>
                    <a:pt x="1604867" y="1712595"/>
                  </a:lnTo>
                  <a:cubicBezTo>
                    <a:pt x="1638014" y="1712595"/>
                    <a:pt x="1676686" y="1709833"/>
                    <a:pt x="1715357" y="1707071"/>
                  </a:cubicBezTo>
                  <a:lnTo>
                    <a:pt x="1715357" y="1817561"/>
                  </a:lnTo>
                  <a:close/>
                  <a:moveTo>
                    <a:pt x="1494377" y="1546860"/>
                  </a:moveTo>
                  <a:lnTo>
                    <a:pt x="1494377" y="1436370"/>
                  </a:lnTo>
                  <a:cubicBezTo>
                    <a:pt x="1527524" y="1436370"/>
                    <a:pt x="1566196" y="1433608"/>
                    <a:pt x="1604867" y="1430846"/>
                  </a:cubicBezTo>
                  <a:lnTo>
                    <a:pt x="1604867" y="1541336"/>
                  </a:lnTo>
                  <a:cubicBezTo>
                    <a:pt x="1568958" y="1544098"/>
                    <a:pt x="1533049" y="1544098"/>
                    <a:pt x="1494377" y="1546860"/>
                  </a:cubicBezTo>
                  <a:close/>
                  <a:moveTo>
                    <a:pt x="1494377" y="1823085"/>
                  </a:moveTo>
                  <a:cubicBezTo>
                    <a:pt x="1455706" y="1823085"/>
                    <a:pt x="1419797" y="1820323"/>
                    <a:pt x="1383887" y="1817561"/>
                  </a:cubicBezTo>
                  <a:lnTo>
                    <a:pt x="1383887" y="1712595"/>
                  </a:lnTo>
                  <a:cubicBezTo>
                    <a:pt x="1403223" y="1712595"/>
                    <a:pt x="1419797" y="1712595"/>
                    <a:pt x="1439132" y="1712595"/>
                  </a:cubicBezTo>
                  <a:cubicBezTo>
                    <a:pt x="1455706" y="1712595"/>
                    <a:pt x="1475042" y="1712595"/>
                    <a:pt x="1494377" y="1712595"/>
                  </a:cubicBezTo>
                  <a:lnTo>
                    <a:pt x="1494377" y="1823085"/>
                  </a:lnTo>
                  <a:close/>
                  <a:moveTo>
                    <a:pt x="1273397" y="1430846"/>
                  </a:moveTo>
                  <a:cubicBezTo>
                    <a:pt x="1309307" y="1433608"/>
                    <a:pt x="1345216" y="1436370"/>
                    <a:pt x="1383887" y="1436370"/>
                  </a:cubicBezTo>
                  <a:lnTo>
                    <a:pt x="1383887" y="1546860"/>
                  </a:lnTo>
                  <a:cubicBezTo>
                    <a:pt x="1345216" y="1546860"/>
                    <a:pt x="1309307" y="1544098"/>
                    <a:pt x="1273397" y="1541336"/>
                  </a:cubicBezTo>
                  <a:lnTo>
                    <a:pt x="1273397" y="1430846"/>
                  </a:lnTo>
                  <a:close/>
                  <a:moveTo>
                    <a:pt x="1273397" y="1803749"/>
                  </a:moveTo>
                  <a:cubicBezTo>
                    <a:pt x="1234726" y="1798225"/>
                    <a:pt x="1196054" y="1792700"/>
                    <a:pt x="1162907" y="1784414"/>
                  </a:cubicBezTo>
                  <a:lnTo>
                    <a:pt x="1162907" y="1696022"/>
                  </a:lnTo>
                  <a:cubicBezTo>
                    <a:pt x="1198817" y="1701546"/>
                    <a:pt x="1234726" y="1704308"/>
                    <a:pt x="1273397" y="1707071"/>
                  </a:cubicBezTo>
                  <a:lnTo>
                    <a:pt x="1273397" y="1803749"/>
                  </a:lnTo>
                  <a:close/>
                  <a:moveTo>
                    <a:pt x="1052417" y="1508189"/>
                  </a:moveTo>
                  <a:lnTo>
                    <a:pt x="1052417" y="1400461"/>
                  </a:lnTo>
                  <a:cubicBezTo>
                    <a:pt x="1088327" y="1405985"/>
                    <a:pt x="1124236" y="1414272"/>
                    <a:pt x="1162907" y="1417034"/>
                  </a:cubicBezTo>
                  <a:lnTo>
                    <a:pt x="1162907" y="1527524"/>
                  </a:lnTo>
                  <a:cubicBezTo>
                    <a:pt x="1124236" y="1522000"/>
                    <a:pt x="1085564" y="1516475"/>
                    <a:pt x="1052417" y="1508189"/>
                  </a:cubicBezTo>
                  <a:close/>
                  <a:moveTo>
                    <a:pt x="1052417" y="1751267"/>
                  </a:moveTo>
                  <a:cubicBezTo>
                    <a:pt x="983361" y="1723644"/>
                    <a:pt x="941927" y="1690497"/>
                    <a:pt x="941927" y="1657350"/>
                  </a:cubicBezTo>
                  <a:lnTo>
                    <a:pt x="941927" y="1651826"/>
                  </a:lnTo>
                  <a:cubicBezTo>
                    <a:pt x="941927" y="1651826"/>
                    <a:pt x="941927" y="1651826"/>
                    <a:pt x="944689" y="1651826"/>
                  </a:cubicBezTo>
                  <a:cubicBezTo>
                    <a:pt x="952976" y="1654588"/>
                    <a:pt x="958501" y="1657350"/>
                    <a:pt x="966788" y="1657350"/>
                  </a:cubicBezTo>
                  <a:cubicBezTo>
                    <a:pt x="994410" y="1665637"/>
                    <a:pt x="1022033" y="1671161"/>
                    <a:pt x="1052417" y="1676686"/>
                  </a:cubicBezTo>
                  <a:lnTo>
                    <a:pt x="1052417" y="1751267"/>
                  </a:lnTo>
                  <a:close/>
                  <a:moveTo>
                    <a:pt x="610457" y="1375601"/>
                  </a:moveTo>
                  <a:cubicBezTo>
                    <a:pt x="629793" y="1375601"/>
                    <a:pt x="646367" y="1378363"/>
                    <a:pt x="665702" y="1378363"/>
                  </a:cubicBezTo>
                  <a:lnTo>
                    <a:pt x="665702" y="1381125"/>
                  </a:lnTo>
                  <a:cubicBezTo>
                    <a:pt x="665702" y="1419797"/>
                    <a:pt x="673989" y="1458468"/>
                    <a:pt x="693325" y="1488853"/>
                  </a:cubicBezTo>
                  <a:cubicBezTo>
                    <a:pt x="665702" y="1488853"/>
                    <a:pt x="638080" y="1486091"/>
                    <a:pt x="610457" y="1483328"/>
                  </a:cubicBezTo>
                  <a:lnTo>
                    <a:pt x="610457" y="1375601"/>
                  </a:lnTo>
                  <a:close/>
                  <a:moveTo>
                    <a:pt x="499967" y="1044131"/>
                  </a:moveTo>
                  <a:cubicBezTo>
                    <a:pt x="535877" y="1049655"/>
                    <a:pt x="571786" y="1057942"/>
                    <a:pt x="610457" y="1060704"/>
                  </a:cubicBezTo>
                  <a:lnTo>
                    <a:pt x="610457" y="1171194"/>
                  </a:lnTo>
                  <a:cubicBezTo>
                    <a:pt x="571786" y="1165670"/>
                    <a:pt x="533114" y="1160145"/>
                    <a:pt x="499967" y="1151858"/>
                  </a:cubicBezTo>
                  <a:lnTo>
                    <a:pt x="499967" y="1044131"/>
                  </a:lnTo>
                  <a:close/>
                  <a:moveTo>
                    <a:pt x="499967" y="1472279"/>
                  </a:moveTo>
                  <a:cubicBezTo>
                    <a:pt x="461296" y="1466755"/>
                    <a:pt x="422624" y="1461230"/>
                    <a:pt x="389477" y="1452944"/>
                  </a:cubicBezTo>
                  <a:lnTo>
                    <a:pt x="389477" y="1345216"/>
                  </a:lnTo>
                  <a:cubicBezTo>
                    <a:pt x="425386" y="1350740"/>
                    <a:pt x="461296" y="1359027"/>
                    <a:pt x="499967" y="1361789"/>
                  </a:cubicBezTo>
                  <a:lnTo>
                    <a:pt x="499967" y="1472279"/>
                  </a:lnTo>
                  <a:close/>
                  <a:moveTo>
                    <a:pt x="278987" y="1022033"/>
                  </a:moveTo>
                  <a:lnTo>
                    <a:pt x="278987" y="972312"/>
                  </a:lnTo>
                  <a:cubicBezTo>
                    <a:pt x="312134" y="988886"/>
                    <a:pt x="348044" y="1002697"/>
                    <a:pt x="389477" y="1013746"/>
                  </a:cubicBezTo>
                  <a:lnTo>
                    <a:pt x="389477" y="1115949"/>
                  </a:lnTo>
                  <a:cubicBezTo>
                    <a:pt x="320421" y="1091089"/>
                    <a:pt x="278987" y="1057942"/>
                    <a:pt x="278987" y="1022033"/>
                  </a:cubicBezTo>
                  <a:close/>
                  <a:moveTo>
                    <a:pt x="278987" y="1419797"/>
                  </a:moveTo>
                  <a:cubicBezTo>
                    <a:pt x="209931" y="1392174"/>
                    <a:pt x="168497" y="1359027"/>
                    <a:pt x="168497" y="1325880"/>
                  </a:cubicBezTo>
                  <a:lnTo>
                    <a:pt x="168497" y="1276160"/>
                  </a:lnTo>
                  <a:cubicBezTo>
                    <a:pt x="201644" y="1292733"/>
                    <a:pt x="237554" y="1306544"/>
                    <a:pt x="278987" y="1317593"/>
                  </a:cubicBezTo>
                  <a:lnTo>
                    <a:pt x="278987" y="1419797"/>
                  </a:lnTo>
                  <a:close/>
                  <a:moveTo>
                    <a:pt x="168497" y="557975"/>
                  </a:moveTo>
                  <a:cubicBezTo>
                    <a:pt x="201644" y="574548"/>
                    <a:pt x="237554" y="588359"/>
                    <a:pt x="278987" y="599408"/>
                  </a:cubicBezTo>
                  <a:lnTo>
                    <a:pt x="278987" y="701612"/>
                  </a:lnTo>
                  <a:cubicBezTo>
                    <a:pt x="209931" y="673989"/>
                    <a:pt x="168497" y="640842"/>
                    <a:pt x="168497" y="607695"/>
                  </a:cubicBezTo>
                  <a:lnTo>
                    <a:pt x="168497" y="557975"/>
                  </a:lnTo>
                  <a:close/>
                  <a:moveTo>
                    <a:pt x="499967" y="646367"/>
                  </a:moveTo>
                  <a:lnTo>
                    <a:pt x="499967" y="756857"/>
                  </a:lnTo>
                  <a:cubicBezTo>
                    <a:pt x="461296" y="751332"/>
                    <a:pt x="422624" y="745808"/>
                    <a:pt x="389477" y="737521"/>
                  </a:cubicBezTo>
                  <a:lnTo>
                    <a:pt x="389477" y="629793"/>
                  </a:lnTo>
                  <a:cubicBezTo>
                    <a:pt x="425386" y="635318"/>
                    <a:pt x="461296" y="640842"/>
                    <a:pt x="499967" y="646367"/>
                  </a:cubicBezTo>
                  <a:close/>
                  <a:moveTo>
                    <a:pt x="776192" y="165735"/>
                  </a:moveTo>
                  <a:cubicBezTo>
                    <a:pt x="1113187" y="165735"/>
                    <a:pt x="1383887" y="240316"/>
                    <a:pt x="1383887" y="331470"/>
                  </a:cubicBezTo>
                  <a:cubicBezTo>
                    <a:pt x="1383887" y="422624"/>
                    <a:pt x="1113187" y="497205"/>
                    <a:pt x="776192" y="497205"/>
                  </a:cubicBezTo>
                  <a:cubicBezTo>
                    <a:pt x="439198" y="497205"/>
                    <a:pt x="168497" y="422624"/>
                    <a:pt x="168497" y="331470"/>
                  </a:cubicBezTo>
                  <a:cubicBezTo>
                    <a:pt x="168497" y="240316"/>
                    <a:pt x="439198" y="165735"/>
                    <a:pt x="776192" y="165735"/>
                  </a:cubicBezTo>
                  <a:close/>
                  <a:moveTo>
                    <a:pt x="941927" y="1475042"/>
                  </a:moveTo>
                  <a:cubicBezTo>
                    <a:pt x="872871" y="1447419"/>
                    <a:pt x="831437" y="1414272"/>
                    <a:pt x="831437" y="1381125"/>
                  </a:cubicBezTo>
                  <a:lnTo>
                    <a:pt x="831437" y="1331405"/>
                  </a:lnTo>
                  <a:cubicBezTo>
                    <a:pt x="864584" y="1347978"/>
                    <a:pt x="900494" y="1361789"/>
                    <a:pt x="941927" y="1372838"/>
                  </a:cubicBezTo>
                  <a:lnTo>
                    <a:pt x="941927" y="1475042"/>
                  </a:lnTo>
                  <a:close/>
                  <a:moveTo>
                    <a:pt x="1273397" y="701612"/>
                  </a:moveTo>
                  <a:lnTo>
                    <a:pt x="1273397" y="602171"/>
                  </a:lnTo>
                  <a:cubicBezTo>
                    <a:pt x="1312069" y="591122"/>
                    <a:pt x="1350740" y="574548"/>
                    <a:pt x="1383887" y="557975"/>
                  </a:cubicBezTo>
                  <a:lnTo>
                    <a:pt x="1383887" y="607695"/>
                  </a:lnTo>
                  <a:cubicBezTo>
                    <a:pt x="1383887" y="643604"/>
                    <a:pt x="1342454" y="676751"/>
                    <a:pt x="1273397" y="701612"/>
                  </a:cubicBezTo>
                  <a:close/>
                  <a:moveTo>
                    <a:pt x="1052417" y="754094"/>
                  </a:moveTo>
                  <a:lnTo>
                    <a:pt x="1052417" y="646367"/>
                  </a:lnTo>
                  <a:cubicBezTo>
                    <a:pt x="1088327" y="640842"/>
                    <a:pt x="1126998" y="635318"/>
                    <a:pt x="1162907" y="629793"/>
                  </a:cubicBezTo>
                  <a:lnTo>
                    <a:pt x="1162907" y="734758"/>
                  </a:lnTo>
                  <a:cubicBezTo>
                    <a:pt x="1129760" y="743045"/>
                    <a:pt x="1091089" y="748570"/>
                    <a:pt x="1052417" y="754094"/>
                  </a:cubicBezTo>
                  <a:close/>
                  <a:moveTo>
                    <a:pt x="831437" y="773430"/>
                  </a:moveTo>
                  <a:lnTo>
                    <a:pt x="831437" y="662940"/>
                  </a:lnTo>
                  <a:cubicBezTo>
                    <a:pt x="864584" y="662940"/>
                    <a:pt x="903256" y="660178"/>
                    <a:pt x="941927" y="657416"/>
                  </a:cubicBezTo>
                  <a:lnTo>
                    <a:pt x="941927" y="767906"/>
                  </a:lnTo>
                  <a:cubicBezTo>
                    <a:pt x="906018" y="770668"/>
                    <a:pt x="870109" y="770668"/>
                    <a:pt x="831437" y="773430"/>
                  </a:cubicBezTo>
                  <a:close/>
                  <a:moveTo>
                    <a:pt x="610457" y="767906"/>
                  </a:moveTo>
                  <a:lnTo>
                    <a:pt x="610457" y="657416"/>
                  </a:lnTo>
                  <a:cubicBezTo>
                    <a:pt x="646367" y="660178"/>
                    <a:pt x="682276" y="662940"/>
                    <a:pt x="720947" y="662940"/>
                  </a:cubicBezTo>
                  <a:lnTo>
                    <a:pt x="720947" y="773430"/>
                  </a:lnTo>
                  <a:cubicBezTo>
                    <a:pt x="682276" y="770668"/>
                    <a:pt x="646367" y="770668"/>
                    <a:pt x="610457" y="767906"/>
                  </a:cubicBezTo>
                  <a:close/>
                  <a:moveTo>
                    <a:pt x="2046827" y="1104900"/>
                  </a:moveTo>
                  <a:cubicBezTo>
                    <a:pt x="2046827" y="1196054"/>
                    <a:pt x="1776127" y="1270635"/>
                    <a:pt x="1439132" y="1270635"/>
                  </a:cubicBezTo>
                  <a:cubicBezTo>
                    <a:pt x="1102138" y="1270635"/>
                    <a:pt x="831437" y="1196054"/>
                    <a:pt x="831437" y="1104900"/>
                  </a:cubicBezTo>
                  <a:cubicBezTo>
                    <a:pt x="831437" y="1013746"/>
                    <a:pt x="1102138" y="939165"/>
                    <a:pt x="1439132" y="939165"/>
                  </a:cubicBezTo>
                  <a:cubicBezTo>
                    <a:pt x="1776127" y="939165"/>
                    <a:pt x="2046827" y="1013746"/>
                    <a:pt x="2046827" y="1104900"/>
                  </a:cubicBezTo>
                  <a:close/>
                  <a:moveTo>
                    <a:pt x="2212562" y="1187768"/>
                  </a:moveTo>
                  <a:lnTo>
                    <a:pt x="2212562" y="1104900"/>
                  </a:lnTo>
                  <a:cubicBezTo>
                    <a:pt x="2212562" y="975074"/>
                    <a:pt x="2110359" y="881158"/>
                    <a:pt x="1911477" y="828675"/>
                  </a:cubicBezTo>
                  <a:cubicBezTo>
                    <a:pt x="1836896" y="809339"/>
                    <a:pt x="1751267" y="792766"/>
                    <a:pt x="1654588" y="784479"/>
                  </a:cubicBezTo>
                  <a:cubicBezTo>
                    <a:pt x="1657350" y="773430"/>
                    <a:pt x="1657350" y="759619"/>
                    <a:pt x="1657350" y="745808"/>
                  </a:cubicBezTo>
                  <a:cubicBezTo>
                    <a:pt x="1657350" y="668465"/>
                    <a:pt x="1621441" y="602171"/>
                    <a:pt x="1546860" y="552450"/>
                  </a:cubicBezTo>
                  <a:lnTo>
                    <a:pt x="1546860" y="331470"/>
                  </a:lnTo>
                  <a:cubicBezTo>
                    <a:pt x="1546860" y="201644"/>
                    <a:pt x="1444657" y="107728"/>
                    <a:pt x="1245775" y="55245"/>
                  </a:cubicBezTo>
                  <a:cubicBezTo>
                    <a:pt x="1115949" y="19336"/>
                    <a:pt x="950214" y="0"/>
                    <a:pt x="773430" y="0"/>
                  </a:cubicBezTo>
                  <a:cubicBezTo>
                    <a:pt x="541401" y="0"/>
                    <a:pt x="0" y="33147"/>
                    <a:pt x="0" y="331470"/>
                  </a:cubicBezTo>
                  <a:lnTo>
                    <a:pt x="0" y="607695"/>
                  </a:lnTo>
                  <a:cubicBezTo>
                    <a:pt x="0" y="685038"/>
                    <a:pt x="35909" y="751332"/>
                    <a:pt x="110490" y="801053"/>
                  </a:cubicBezTo>
                  <a:lnTo>
                    <a:pt x="110490" y="853535"/>
                  </a:lnTo>
                  <a:cubicBezTo>
                    <a:pt x="44196" y="900493"/>
                    <a:pt x="0" y="964025"/>
                    <a:pt x="0" y="1049655"/>
                  </a:cubicBezTo>
                  <a:lnTo>
                    <a:pt x="0" y="1325880"/>
                  </a:lnTo>
                  <a:cubicBezTo>
                    <a:pt x="0" y="1455706"/>
                    <a:pt x="102203" y="1549622"/>
                    <a:pt x="301085" y="1602105"/>
                  </a:cubicBezTo>
                  <a:cubicBezTo>
                    <a:pt x="430911" y="1638014"/>
                    <a:pt x="596646" y="1657350"/>
                    <a:pt x="773430" y="1657350"/>
                  </a:cubicBezTo>
                  <a:cubicBezTo>
                    <a:pt x="773430" y="1787176"/>
                    <a:pt x="875633" y="1881092"/>
                    <a:pt x="1074515" y="1933575"/>
                  </a:cubicBezTo>
                  <a:cubicBezTo>
                    <a:pt x="1204341" y="1969484"/>
                    <a:pt x="1370076" y="1988820"/>
                    <a:pt x="1546860" y="1988820"/>
                  </a:cubicBezTo>
                  <a:cubicBezTo>
                    <a:pt x="1778889" y="1988820"/>
                    <a:pt x="2320290" y="1955673"/>
                    <a:pt x="2320290" y="1657350"/>
                  </a:cubicBezTo>
                  <a:lnTo>
                    <a:pt x="2320290" y="1381125"/>
                  </a:lnTo>
                  <a:cubicBezTo>
                    <a:pt x="2323052" y="1303782"/>
                    <a:pt x="2287143" y="1237488"/>
                    <a:pt x="2212562" y="1187768"/>
                  </a:cubicBezTo>
                  <a:close/>
                </a:path>
              </a:pathLst>
            </a:custGeom>
            <a:solidFill>
              <a:schemeClr val="tx2"/>
            </a:solidFill>
            <a:ln w="27583" cap="flat">
              <a:noFill/>
              <a:prstDash val="solid"/>
              <a:miter/>
            </a:ln>
          </p:spPr>
          <p:txBody>
            <a:bodyPr rtlCol="0" anchor="ctr"/>
            <a:lstStyle/>
            <a:p>
              <a:endParaRPr lang="en-US"/>
            </a:p>
          </p:txBody>
        </p:sp>
      </p:grpSp>
    </p:spTree>
    <p:extLst>
      <p:ext uri="{BB962C8B-B14F-4D97-AF65-F5344CB8AC3E}">
        <p14:creationId xmlns:p14="http://schemas.microsoft.com/office/powerpoint/2010/main" val="6213235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0FC5D5-A006-2542-628B-0DA7E5852D40}"/>
              </a:ext>
            </a:extLst>
          </p:cNvPr>
          <p:cNvSpPr>
            <a:spLocks noGrp="1"/>
          </p:cNvSpPr>
          <p:nvPr>
            <p:ph type="title"/>
          </p:nvPr>
        </p:nvSpPr>
        <p:spPr>
          <a:xfrm>
            <a:off x="411545" y="914612"/>
            <a:ext cx="5244976" cy="2735771"/>
          </a:xfrm>
        </p:spPr>
        <p:txBody>
          <a:bodyPr/>
          <a:lstStyle/>
          <a:p>
            <a:r>
              <a:rPr lang="en-US" dirty="0">
                <a:latin typeface="Lato" panose="020F0502020204030203" pitchFamily="34" charset="0"/>
              </a:rPr>
              <a:t>Real-life budget example – </a:t>
            </a:r>
            <a:r>
              <a:rPr lang="en-US" i="1" dirty="0">
                <a:latin typeface="Lato" panose="020F0502020204030203" pitchFamily="34" charset="0"/>
              </a:rPr>
              <a:t>Steven</a:t>
            </a:r>
          </a:p>
        </p:txBody>
      </p:sp>
      <p:sp>
        <p:nvSpPr>
          <p:cNvPr id="3" name="Content Placeholder 2">
            <a:extLst>
              <a:ext uri="{FF2B5EF4-FFF2-40B4-BE49-F238E27FC236}">
                <a16:creationId xmlns:a16="http://schemas.microsoft.com/office/drawing/2014/main" id="{2DE6DE8F-E7B4-5001-3973-D9E0493AE51C}"/>
              </a:ext>
            </a:extLst>
          </p:cNvPr>
          <p:cNvSpPr>
            <a:spLocks noGrp="1"/>
          </p:cNvSpPr>
          <p:nvPr>
            <p:ph idx="1"/>
          </p:nvPr>
        </p:nvSpPr>
        <p:spPr>
          <a:xfrm>
            <a:off x="6096000" y="615955"/>
            <a:ext cx="5578130" cy="5921032"/>
          </a:xfrm>
        </p:spPr>
        <p:txBody>
          <a:bodyPr>
            <a:normAutofit/>
          </a:bodyPr>
          <a:lstStyle/>
          <a:p>
            <a:pPr marL="457200" marR="0" indent="-457200">
              <a:lnSpc>
                <a:spcPct val="107000"/>
              </a:lnSpc>
              <a:spcBef>
                <a:spcPts val="0"/>
              </a:spcBef>
              <a:spcAft>
                <a:spcPts val="800"/>
              </a:spcAft>
              <a:buFont typeface="Wingdings" panose="05000000000000000000" pitchFamily="2" charset="2"/>
              <a:buChar char="q"/>
            </a:pPr>
            <a:r>
              <a:rPr lang="en-US" sz="2400" dirty="0">
                <a:effectLst/>
                <a:latin typeface="Lato" panose="020F0502020204030203" pitchFamily="34" charset="0"/>
                <a:ea typeface="Calibri" panose="020F0502020204030204" pitchFamily="34" charset="0"/>
                <a:cs typeface="Calibri" panose="020F0502020204030204" pitchFamily="34" charset="0"/>
              </a:rPr>
              <a:t>Steven makes $3,000 a month. He needs to buy a car so he can get to work at the Mercedes-Benz dealership. </a:t>
            </a:r>
          </a:p>
          <a:p>
            <a:pPr marL="457200" marR="0" indent="-457200">
              <a:lnSpc>
                <a:spcPct val="107000"/>
              </a:lnSpc>
              <a:spcBef>
                <a:spcPts val="0"/>
              </a:spcBef>
              <a:spcAft>
                <a:spcPts val="800"/>
              </a:spcAft>
              <a:buFont typeface="Wingdings" panose="05000000000000000000" pitchFamily="2" charset="2"/>
              <a:buChar char="q"/>
            </a:pPr>
            <a:r>
              <a:rPr lang="en-US" sz="2400" dirty="0">
                <a:effectLst/>
                <a:latin typeface="Lato" panose="020F0502020204030203" pitchFamily="34" charset="0"/>
                <a:ea typeface="Calibri" panose="020F0502020204030204" pitchFamily="34" charset="0"/>
                <a:cs typeface="Calibri" panose="020F0502020204030204" pitchFamily="34" charset="0"/>
              </a:rPr>
              <a:t>He has no other means of transportation so he must get a car. </a:t>
            </a:r>
          </a:p>
          <a:p>
            <a:pPr marL="457200" marR="0" indent="-457200">
              <a:lnSpc>
                <a:spcPct val="107000"/>
              </a:lnSpc>
              <a:spcBef>
                <a:spcPts val="0"/>
              </a:spcBef>
              <a:spcAft>
                <a:spcPts val="800"/>
              </a:spcAft>
              <a:buFont typeface="Wingdings" panose="05000000000000000000" pitchFamily="2" charset="2"/>
              <a:buChar char="q"/>
            </a:pPr>
            <a:r>
              <a:rPr lang="en-US" sz="2400" dirty="0">
                <a:effectLst/>
                <a:latin typeface="Lato" panose="020F0502020204030203" pitchFamily="34" charset="0"/>
                <a:ea typeface="Calibri" panose="020F0502020204030204" pitchFamily="34" charset="0"/>
                <a:cs typeface="Calibri" panose="020F0502020204030204" pitchFamily="34" charset="0"/>
              </a:rPr>
              <a:t>He can get a discount and financing on a Mercedes-Benz through his job. </a:t>
            </a:r>
          </a:p>
          <a:p>
            <a:pPr marL="457200" marR="0" indent="-457200">
              <a:lnSpc>
                <a:spcPct val="107000"/>
              </a:lnSpc>
              <a:spcBef>
                <a:spcPts val="0"/>
              </a:spcBef>
              <a:spcAft>
                <a:spcPts val="800"/>
              </a:spcAft>
              <a:buFont typeface="Wingdings" panose="05000000000000000000" pitchFamily="2" charset="2"/>
              <a:buChar char="q"/>
            </a:pPr>
            <a:r>
              <a:rPr lang="en-US" sz="2400" dirty="0">
                <a:effectLst/>
                <a:latin typeface="Lato" panose="020F0502020204030203" pitchFamily="34" charset="0"/>
                <a:ea typeface="Calibri" panose="020F0502020204030204" pitchFamily="34" charset="0"/>
                <a:cs typeface="Calibri" panose="020F0502020204030204" pitchFamily="34" charset="0"/>
              </a:rPr>
              <a:t>For $850 a month for the next 7 years, Steven can ride around in style. </a:t>
            </a:r>
          </a:p>
          <a:p>
            <a:pPr marL="457200" marR="0" indent="-457200">
              <a:lnSpc>
                <a:spcPct val="107000"/>
              </a:lnSpc>
              <a:spcBef>
                <a:spcPts val="0"/>
              </a:spcBef>
              <a:spcAft>
                <a:spcPts val="800"/>
              </a:spcAft>
              <a:buFont typeface="Wingdings" panose="05000000000000000000" pitchFamily="2" charset="2"/>
              <a:buChar char="q"/>
            </a:pPr>
            <a:r>
              <a:rPr lang="en-US" sz="2400" dirty="0">
                <a:effectLst/>
                <a:latin typeface="Lato" panose="020F0502020204030203" pitchFamily="34" charset="0"/>
                <a:ea typeface="Calibri" panose="020F0502020204030204" pitchFamily="34" charset="0"/>
                <a:cs typeface="Calibri" panose="020F0502020204030204" pitchFamily="34" charset="0"/>
              </a:rPr>
              <a:t>Is this a smart decision for him? How does it fit into the 50/30/20 method?</a:t>
            </a:r>
            <a:endParaRPr lang="en-US" sz="2400" dirty="0">
              <a:effectLst/>
              <a:latin typeface="Lato" panose="020F0502020204030203" pitchFamily="34" charset="0"/>
              <a:ea typeface="Calibri" panose="020F050202020403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5C8DA161-D561-449A-86A4-2B65E2D48947}"/>
              </a:ext>
            </a:extLst>
          </p:cNvPr>
          <p:cNvSpPr>
            <a:spLocks noGrp="1"/>
          </p:cNvSpPr>
          <p:nvPr>
            <p:ph type="sldNum" sz="quarter" idx="12"/>
          </p:nvPr>
        </p:nvSpPr>
        <p:spPr/>
        <p:txBody>
          <a:bodyPr/>
          <a:lstStyle/>
          <a:p>
            <a:fld id="{DFDF98CC-160E-494C-8C3C-8CDC5FA257DE}" type="slidenum">
              <a:rPr lang="en-US" smtClean="0"/>
              <a:t>14</a:t>
            </a:fld>
            <a:endParaRPr lang="en-US"/>
          </a:p>
        </p:txBody>
      </p:sp>
      <p:grpSp>
        <p:nvGrpSpPr>
          <p:cNvPr id="5" name="Group 4">
            <a:extLst>
              <a:ext uri="{FF2B5EF4-FFF2-40B4-BE49-F238E27FC236}">
                <a16:creationId xmlns:a16="http://schemas.microsoft.com/office/drawing/2014/main" id="{FB92D217-BF8D-4D3D-85D8-EDC496487D5B}"/>
              </a:ext>
              <a:ext uri="{C183D7F6-B498-43B3-948B-1728B52AA6E4}">
                <adec:decorative xmlns:adec="http://schemas.microsoft.com/office/drawing/2017/decorative" val="1"/>
              </a:ext>
            </a:extLst>
          </p:cNvPr>
          <p:cNvGrpSpPr>
            <a:grpSpLocks noChangeAspect="1"/>
          </p:cNvGrpSpPr>
          <p:nvPr/>
        </p:nvGrpSpPr>
        <p:grpSpPr>
          <a:xfrm>
            <a:off x="1035341" y="3650383"/>
            <a:ext cx="2751364" cy="2424246"/>
            <a:chOff x="12745560" y="6148541"/>
            <a:chExt cx="2751364" cy="2424246"/>
          </a:xfrm>
        </p:grpSpPr>
        <p:sp>
          <p:nvSpPr>
            <p:cNvPr id="6" name="Graphic 19" descr="Calculator with solid fill">
              <a:extLst>
                <a:ext uri="{FF2B5EF4-FFF2-40B4-BE49-F238E27FC236}">
                  <a16:creationId xmlns:a16="http://schemas.microsoft.com/office/drawing/2014/main" id="{03CF0A0C-3E63-47BE-87FB-7BB22D4148A9}"/>
                </a:ext>
              </a:extLst>
            </p:cNvPr>
            <p:cNvSpPr>
              <a:spLocks noChangeAspect="1"/>
            </p:cNvSpPr>
            <p:nvPr/>
          </p:nvSpPr>
          <p:spPr>
            <a:xfrm>
              <a:off x="12745560" y="6148541"/>
              <a:ext cx="1646220" cy="2351743"/>
            </a:xfrm>
            <a:custGeom>
              <a:avLst/>
              <a:gdLst>
                <a:gd name="connsiteX0" fmla="*/ 1352252 w 1646220"/>
                <a:gd name="connsiteY0" fmla="*/ 764317 h 2351743"/>
                <a:gd name="connsiteX1" fmla="*/ 293968 w 1646220"/>
                <a:gd name="connsiteY1" fmla="*/ 764317 h 2351743"/>
                <a:gd name="connsiteX2" fmla="*/ 293968 w 1646220"/>
                <a:gd name="connsiteY2" fmla="*/ 293968 h 2351743"/>
                <a:gd name="connsiteX3" fmla="*/ 1352252 w 1646220"/>
                <a:gd name="connsiteY3" fmla="*/ 293968 h 2351743"/>
                <a:gd name="connsiteX4" fmla="*/ 1352252 w 1646220"/>
                <a:gd name="connsiteY4" fmla="*/ 764317 h 2351743"/>
                <a:gd name="connsiteX5" fmla="*/ 1352252 w 1646220"/>
                <a:gd name="connsiteY5" fmla="*/ 1175872 h 2351743"/>
                <a:gd name="connsiteX6" fmla="*/ 1175872 w 1646220"/>
                <a:gd name="connsiteY6" fmla="*/ 1175872 h 2351743"/>
                <a:gd name="connsiteX7" fmla="*/ 1175872 w 1646220"/>
                <a:gd name="connsiteY7" fmla="*/ 999491 h 2351743"/>
                <a:gd name="connsiteX8" fmla="*/ 1352252 w 1646220"/>
                <a:gd name="connsiteY8" fmla="*/ 999491 h 2351743"/>
                <a:gd name="connsiteX9" fmla="*/ 1352252 w 1646220"/>
                <a:gd name="connsiteY9" fmla="*/ 1175872 h 2351743"/>
                <a:gd name="connsiteX10" fmla="*/ 1352252 w 1646220"/>
                <a:gd name="connsiteY10" fmla="*/ 1469840 h 2351743"/>
                <a:gd name="connsiteX11" fmla="*/ 1175872 w 1646220"/>
                <a:gd name="connsiteY11" fmla="*/ 1469840 h 2351743"/>
                <a:gd name="connsiteX12" fmla="*/ 1175872 w 1646220"/>
                <a:gd name="connsiteY12" fmla="*/ 1293459 h 2351743"/>
                <a:gd name="connsiteX13" fmla="*/ 1352252 w 1646220"/>
                <a:gd name="connsiteY13" fmla="*/ 1293459 h 2351743"/>
                <a:gd name="connsiteX14" fmla="*/ 1352252 w 1646220"/>
                <a:gd name="connsiteY14" fmla="*/ 1469840 h 2351743"/>
                <a:gd name="connsiteX15" fmla="*/ 1352252 w 1646220"/>
                <a:gd name="connsiteY15" fmla="*/ 1763808 h 2351743"/>
                <a:gd name="connsiteX16" fmla="*/ 1175872 w 1646220"/>
                <a:gd name="connsiteY16" fmla="*/ 1763808 h 2351743"/>
                <a:gd name="connsiteX17" fmla="*/ 1175872 w 1646220"/>
                <a:gd name="connsiteY17" fmla="*/ 1587427 h 2351743"/>
                <a:gd name="connsiteX18" fmla="*/ 1352252 w 1646220"/>
                <a:gd name="connsiteY18" fmla="*/ 1587427 h 2351743"/>
                <a:gd name="connsiteX19" fmla="*/ 1352252 w 1646220"/>
                <a:gd name="connsiteY19" fmla="*/ 1763808 h 2351743"/>
                <a:gd name="connsiteX20" fmla="*/ 1352252 w 1646220"/>
                <a:gd name="connsiteY20" fmla="*/ 2057775 h 2351743"/>
                <a:gd name="connsiteX21" fmla="*/ 1175872 w 1646220"/>
                <a:gd name="connsiteY21" fmla="*/ 2057775 h 2351743"/>
                <a:gd name="connsiteX22" fmla="*/ 1175872 w 1646220"/>
                <a:gd name="connsiteY22" fmla="*/ 1881395 h 2351743"/>
                <a:gd name="connsiteX23" fmla="*/ 1352252 w 1646220"/>
                <a:gd name="connsiteY23" fmla="*/ 1881395 h 2351743"/>
                <a:gd name="connsiteX24" fmla="*/ 1352252 w 1646220"/>
                <a:gd name="connsiteY24" fmla="*/ 2057775 h 2351743"/>
                <a:gd name="connsiteX25" fmla="*/ 1058285 w 1646220"/>
                <a:gd name="connsiteY25" fmla="*/ 1175872 h 2351743"/>
                <a:gd name="connsiteX26" fmla="*/ 881904 w 1646220"/>
                <a:gd name="connsiteY26" fmla="*/ 1175872 h 2351743"/>
                <a:gd name="connsiteX27" fmla="*/ 881904 w 1646220"/>
                <a:gd name="connsiteY27" fmla="*/ 999491 h 2351743"/>
                <a:gd name="connsiteX28" fmla="*/ 1058285 w 1646220"/>
                <a:gd name="connsiteY28" fmla="*/ 999491 h 2351743"/>
                <a:gd name="connsiteX29" fmla="*/ 1058285 w 1646220"/>
                <a:gd name="connsiteY29" fmla="*/ 1175872 h 2351743"/>
                <a:gd name="connsiteX30" fmla="*/ 1058285 w 1646220"/>
                <a:gd name="connsiteY30" fmla="*/ 1469840 h 2351743"/>
                <a:gd name="connsiteX31" fmla="*/ 881904 w 1646220"/>
                <a:gd name="connsiteY31" fmla="*/ 1469840 h 2351743"/>
                <a:gd name="connsiteX32" fmla="*/ 881904 w 1646220"/>
                <a:gd name="connsiteY32" fmla="*/ 1293459 h 2351743"/>
                <a:gd name="connsiteX33" fmla="*/ 1058285 w 1646220"/>
                <a:gd name="connsiteY33" fmla="*/ 1293459 h 2351743"/>
                <a:gd name="connsiteX34" fmla="*/ 1058285 w 1646220"/>
                <a:gd name="connsiteY34" fmla="*/ 1469840 h 2351743"/>
                <a:gd name="connsiteX35" fmla="*/ 1058285 w 1646220"/>
                <a:gd name="connsiteY35" fmla="*/ 1763808 h 2351743"/>
                <a:gd name="connsiteX36" fmla="*/ 881904 w 1646220"/>
                <a:gd name="connsiteY36" fmla="*/ 1763808 h 2351743"/>
                <a:gd name="connsiteX37" fmla="*/ 881904 w 1646220"/>
                <a:gd name="connsiteY37" fmla="*/ 1587427 h 2351743"/>
                <a:gd name="connsiteX38" fmla="*/ 1058285 w 1646220"/>
                <a:gd name="connsiteY38" fmla="*/ 1587427 h 2351743"/>
                <a:gd name="connsiteX39" fmla="*/ 1058285 w 1646220"/>
                <a:gd name="connsiteY39" fmla="*/ 1763808 h 2351743"/>
                <a:gd name="connsiteX40" fmla="*/ 1058285 w 1646220"/>
                <a:gd name="connsiteY40" fmla="*/ 2057775 h 2351743"/>
                <a:gd name="connsiteX41" fmla="*/ 881904 w 1646220"/>
                <a:gd name="connsiteY41" fmla="*/ 2057775 h 2351743"/>
                <a:gd name="connsiteX42" fmla="*/ 881904 w 1646220"/>
                <a:gd name="connsiteY42" fmla="*/ 1881395 h 2351743"/>
                <a:gd name="connsiteX43" fmla="*/ 1058285 w 1646220"/>
                <a:gd name="connsiteY43" fmla="*/ 1881395 h 2351743"/>
                <a:gd name="connsiteX44" fmla="*/ 1058285 w 1646220"/>
                <a:gd name="connsiteY44" fmla="*/ 2057775 h 2351743"/>
                <a:gd name="connsiteX45" fmla="*/ 764317 w 1646220"/>
                <a:gd name="connsiteY45" fmla="*/ 1175872 h 2351743"/>
                <a:gd name="connsiteX46" fmla="*/ 587936 w 1646220"/>
                <a:gd name="connsiteY46" fmla="*/ 1175872 h 2351743"/>
                <a:gd name="connsiteX47" fmla="*/ 587936 w 1646220"/>
                <a:gd name="connsiteY47" fmla="*/ 999491 h 2351743"/>
                <a:gd name="connsiteX48" fmla="*/ 764317 w 1646220"/>
                <a:gd name="connsiteY48" fmla="*/ 999491 h 2351743"/>
                <a:gd name="connsiteX49" fmla="*/ 764317 w 1646220"/>
                <a:gd name="connsiteY49" fmla="*/ 1175872 h 2351743"/>
                <a:gd name="connsiteX50" fmla="*/ 764317 w 1646220"/>
                <a:gd name="connsiteY50" fmla="*/ 1469840 h 2351743"/>
                <a:gd name="connsiteX51" fmla="*/ 587936 w 1646220"/>
                <a:gd name="connsiteY51" fmla="*/ 1469840 h 2351743"/>
                <a:gd name="connsiteX52" fmla="*/ 587936 w 1646220"/>
                <a:gd name="connsiteY52" fmla="*/ 1293459 h 2351743"/>
                <a:gd name="connsiteX53" fmla="*/ 764317 w 1646220"/>
                <a:gd name="connsiteY53" fmla="*/ 1293459 h 2351743"/>
                <a:gd name="connsiteX54" fmla="*/ 764317 w 1646220"/>
                <a:gd name="connsiteY54" fmla="*/ 1469840 h 2351743"/>
                <a:gd name="connsiteX55" fmla="*/ 764317 w 1646220"/>
                <a:gd name="connsiteY55" fmla="*/ 1763808 h 2351743"/>
                <a:gd name="connsiteX56" fmla="*/ 587936 w 1646220"/>
                <a:gd name="connsiteY56" fmla="*/ 1763808 h 2351743"/>
                <a:gd name="connsiteX57" fmla="*/ 587936 w 1646220"/>
                <a:gd name="connsiteY57" fmla="*/ 1587427 h 2351743"/>
                <a:gd name="connsiteX58" fmla="*/ 764317 w 1646220"/>
                <a:gd name="connsiteY58" fmla="*/ 1587427 h 2351743"/>
                <a:gd name="connsiteX59" fmla="*/ 764317 w 1646220"/>
                <a:gd name="connsiteY59" fmla="*/ 1763808 h 2351743"/>
                <a:gd name="connsiteX60" fmla="*/ 764317 w 1646220"/>
                <a:gd name="connsiteY60" fmla="*/ 2057775 h 2351743"/>
                <a:gd name="connsiteX61" fmla="*/ 293968 w 1646220"/>
                <a:gd name="connsiteY61" fmla="*/ 2057775 h 2351743"/>
                <a:gd name="connsiteX62" fmla="*/ 293968 w 1646220"/>
                <a:gd name="connsiteY62" fmla="*/ 1881395 h 2351743"/>
                <a:gd name="connsiteX63" fmla="*/ 764317 w 1646220"/>
                <a:gd name="connsiteY63" fmla="*/ 1881395 h 2351743"/>
                <a:gd name="connsiteX64" fmla="*/ 764317 w 1646220"/>
                <a:gd name="connsiteY64" fmla="*/ 2057775 h 2351743"/>
                <a:gd name="connsiteX65" fmla="*/ 293968 w 1646220"/>
                <a:gd name="connsiteY65" fmla="*/ 1587427 h 2351743"/>
                <a:gd name="connsiteX66" fmla="*/ 470349 w 1646220"/>
                <a:gd name="connsiteY66" fmla="*/ 1587427 h 2351743"/>
                <a:gd name="connsiteX67" fmla="*/ 470349 w 1646220"/>
                <a:gd name="connsiteY67" fmla="*/ 1763808 h 2351743"/>
                <a:gd name="connsiteX68" fmla="*/ 293968 w 1646220"/>
                <a:gd name="connsiteY68" fmla="*/ 1763808 h 2351743"/>
                <a:gd name="connsiteX69" fmla="*/ 293968 w 1646220"/>
                <a:gd name="connsiteY69" fmla="*/ 1587427 h 2351743"/>
                <a:gd name="connsiteX70" fmla="*/ 293968 w 1646220"/>
                <a:gd name="connsiteY70" fmla="*/ 1293459 h 2351743"/>
                <a:gd name="connsiteX71" fmla="*/ 470349 w 1646220"/>
                <a:gd name="connsiteY71" fmla="*/ 1293459 h 2351743"/>
                <a:gd name="connsiteX72" fmla="*/ 470349 w 1646220"/>
                <a:gd name="connsiteY72" fmla="*/ 1469840 h 2351743"/>
                <a:gd name="connsiteX73" fmla="*/ 293968 w 1646220"/>
                <a:gd name="connsiteY73" fmla="*/ 1469840 h 2351743"/>
                <a:gd name="connsiteX74" fmla="*/ 293968 w 1646220"/>
                <a:gd name="connsiteY74" fmla="*/ 1293459 h 2351743"/>
                <a:gd name="connsiteX75" fmla="*/ 293968 w 1646220"/>
                <a:gd name="connsiteY75" fmla="*/ 999491 h 2351743"/>
                <a:gd name="connsiteX76" fmla="*/ 470349 w 1646220"/>
                <a:gd name="connsiteY76" fmla="*/ 999491 h 2351743"/>
                <a:gd name="connsiteX77" fmla="*/ 470349 w 1646220"/>
                <a:gd name="connsiteY77" fmla="*/ 1175872 h 2351743"/>
                <a:gd name="connsiteX78" fmla="*/ 293968 w 1646220"/>
                <a:gd name="connsiteY78" fmla="*/ 1175872 h 2351743"/>
                <a:gd name="connsiteX79" fmla="*/ 293968 w 1646220"/>
                <a:gd name="connsiteY79" fmla="*/ 999491 h 2351743"/>
                <a:gd name="connsiteX80" fmla="*/ 1528633 w 1646220"/>
                <a:gd name="connsiteY80" fmla="*/ 0 h 2351743"/>
                <a:gd name="connsiteX81" fmla="*/ 117587 w 1646220"/>
                <a:gd name="connsiteY81" fmla="*/ 0 h 2351743"/>
                <a:gd name="connsiteX82" fmla="*/ 0 w 1646220"/>
                <a:gd name="connsiteY82" fmla="*/ 117587 h 2351743"/>
                <a:gd name="connsiteX83" fmla="*/ 0 w 1646220"/>
                <a:gd name="connsiteY83" fmla="*/ 2234156 h 2351743"/>
                <a:gd name="connsiteX84" fmla="*/ 117587 w 1646220"/>
                <a:gd name="connsiteY84" fmla="*/ 2351743 h 2351743"/>
                <a:gd name="connsiteX85" fmla="*/ 1528633 w 1646220"/>
                <a:gd name="connsiteY85" fmla="*/ 2351743 h 2351743"/>
                <a:gd name="connsiteX86" fmla="*/ 1646220 w 1646220"/>
                <a:gd name="connsiteY86" fmla="*/ 2234156 h 2351743"/>
                <a:gd name="connsiteX87" fmla="*/ 1646220 w 1646220"/>
                <a:gd name="connsiteY87" fmla="*/ 117587 h 2351743"/>
                <a:gd name="connsiteX88" fmla="*/ 1528633 w 1646220"/>
                <a:gd name="connsiteY88" fmla="*/ 0 h 23517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Lst>
              <a:rect l="l" t="t" r="r" b="b"/>
              <a:pathLst>
                <a:path w="1646220" h="2351743">
                  <a:moveTo>
                    <a:pt x="1352252" y="764317"/>
                  </a:moveTo>
                  <a:lnTo>
                    <a:pt x="293968" y="764317"/>
                  </a:lnTo>
                  <a:lnTo>
                    <a:pt x="293968" y="293968"/>
                  </a:lnTo>
                  <a:lnTo>
                    <a:pt x="1352252" y="293968"/>
                  </a:lnTo>
                  <a:lnTo>
                    <a:pt x="1352252" y="764317"/>
                  </a:lnTo>
                  <a:close/>
                  <a:moveTo>
                    <a:pt x="1352252" y="1175872"/>
                  </a:moveTo>
                  <a:lnTo>
                    <a:pt x="1175872" y="1175872"/>
                  </a:lnTo>
                  <a:lnTo>
                    <a:pt x="1175872" y="999491"/>
                  </a:lnTo>
                  <a:lnTo>
                    <a:pt x="1352252" y="999491"/>
                  </a:lnTo>
                  <a:lnTo>
                    <a:pt x="1352252" y="1175872"/>
                  </a:lnTo>
                  <a:close/>
                  <a:moveTo>
                    <a:pt x="1352252" y="1469840"/>
                  </a:moveTo>
                  <a:lnTo>
                    <a:pt x="1175872" y="1469840"/>
                  </a:lnTo>
                  <a:lnTo>
                    <a:pt x="1175872" y="1293459"/>
                  </a:lnTo>
                  <a:lnTo>
                    <a:pt x="1352252" y="1293459"/>
                  </a:lnTo>
                  <a:lnTo>
                    <a:pt x="1352252" y="1469840"/>
                  </a:lnTo>
                  <a:close/>
                  <a:moveTo>
                    <a:pt x="1352252" y="1763808"/>
                  </a:moveTo>
                  <a:lnTo>
                    <a:pt x="1175872" y="1763808"/>
                  </a:lnTo>
                  <a:lnTo>
                    <a:pt x="1175872" y="1587427"/>
                  </a:lnTo>
                  <a:lnTo>
                    <a:pt x="1352252" y="1587427"/>
                  </a:lnTo>
                  <a:lnTo>
                    <a:pt x="1352252" y="1763808"/>
                  </a:lnTo>
                  <a:close/>
                  <a:moveTo>
                    <a:pt x="1352252" y="2057775"/>
                  </a:moveTo>
                  <a:lnTo>
                    <a:pt x="1175872" y="2057775"/>
                  </a:lnTo>
                  <a:lnTo>
                    <a:pt x="1175872" y="1881395"/>
                  </a:lnTo>
                  <a:lnTo>
                    <a:pt x="1352252" y="1881395"/>
                  </a:lnTo>
                  <a:lnTo>
                    <a:pt x="1352252" y="2057775"/>
                  </a:lnTo>
                  <a:close/>
                  <a:moveTo>
                    <a:pt x="1058285" y="1175872"/>
                  </a:moveTo>
                  <a:lnTo>
                    <a:pt x="881904" y="1175872"/>
                  </a:lnTo>
                  <a:lnTo>
                    <a:pt x="881904" y="999491"/>
                  </a:lnTo>
                  <a:lnTo>
                    <a:pt x="1058285" y="999491"/>
                  </a:lnTo>
                  <a:lnTo>
                    <a:pt x="1058285" y="1175872"/>
                  </a:lnTo>
                  <a:close/>
                  <a:moveTo>
                    <a:pt x="1058285" y="1469840"/>
                  </a:moveTo>
                  <a:lnTo>
                    <a:pt x="881904" y="1469840"/>
                  </a:lnTo>
                  <a:lnTo>
                    <a:pt x="881904" y="1293459"/>
                  </a:lnTo>
                  <a:lnTo>
                    <a:pt x="1058285" y="1293459"/>
                  </a:lnTo>
                  <a:lnTo>
                    <a:pt x="1058285" y="1469840"/>
                  </a:lnTo>
                  <a:close/>
                  <a:moveTo>
                    <a:pt x="1058285" y="1763808"/>
                  </a:moveTo>
                  <a:lnTo>
                    <a:pt x="881904" y="1763808"/>
                  </a:lnTo>
                  <a:lnTo>
                    <a:pt x="881904" y="1587427"/>
                  </a:lnTo>
                  <a:lnTo>
                    <a:pt x="1058285" y="1587427"/>
                  </a:lnTo>
                  <a:lnTo>
                    <a:pt x="1058285" y="1763808"/>
                  </a:lnTo>
                  <a:close/>
                  <a:moveTo>
                    <a:pt x="1058285" y="2057775"/>
                  </a:moveTo>
                  <a:lnTo>
                    <a:pt x="881904" y="2057775"/>
                  </a:lnTo>
                  <a:lnTo>
                    <a:pt x="881904" y="1881395"/>
                  </a:lnTo>
                  <a:lnTo>
                    <a:pt x="1058285" y="1881395"/>
                  </a:lnTo>
                  <a:lnTo>
                    <a:pt x="1058285" y="2057775"/>
                  </a:lnTo>
                  <a:close/>
                  <a:moveTo>
                    <a:pt x="764317" y="1175872"/>
                  </a:moveTo>
                  <a:lnTo>
                    <a:pt x="587936" y="1175872"/>
                  </a:lnTo>
                  <a:lnTo>
                    <a:pt x="587936" y="999491"/>
                  </a:lnTo>
                  <a:lnTo>
                    <a:pt x="764317" y="999491"/>
                  </a:lnTo>
                  <a:lnTo>
                    <a:pt x="764317" y="1175872"/>
                  </a:lnTo>
                  <a:close/>
                  <a:moveTo>
                    <a:pt x="764317" y="1469840"/>
                  </a:moveTo>
                  <a:lnTo>
                    <a:pt x="587936" y="1469840"/>
                  </a:lnTo>
                  <a:lnTo>
                    <a:pt x="587936" y="1293459"/>
                  </a:lnTo>
                  <a:lnTo>
                    <a:pt x="764317" y="1293459"/>
                  </a:lnTo>
                  <a:lnTo>
                    <a:pt x="764317" y="1469840"/>
                  </a:lnTo>
                  <a:close/>
                  <a:moveTo>
                    <a:pt x="764317" y="1763808"/>
                  </a:moveTo>
                  <a:lnTo>
                    <a:pt x="587936" y="1763808"/>
                  </a:lnTo>
                  <a:lnTo>
                    <a:pt x="587936" y="1587427"/>
                  </a:lnTo>
                  <a:lnTo>
                    <a:pt x="764317" y="1587427"/>
                  </a:lnTo>
                  <a:lnTo>
                    <a:pt x="764317" y="1763808"/>
                  </a:lnTo>
                  <a:close/>
                  <a:moveTo>
                    <a:pt x="764317" y="2057775"/>
                  </a:moveTo>
                  <a:lnTo>
                    <a:pt x="293968" y="2057775"/>
                  </a:lnTo>
                  <a:lnTo>
                    <a:pt x="293968" y="1881395"/>
                  </a:lnTo>
                  <a:lnTo>
                    <a:pt x="764317" y="1881395"/>
                  </a:lnTo>
                  <a:lnTo>
                    <a:pt x="764317" y="2057775"/>
                  </a:lnTo>
                  <a:close/>
                  <a:moveTo>
                    <a:pt x="293968" y="1587427"/>
                  </a:moveTo>
                  <a:lnTo>
                    <a:pt x="470349" y="1587427"/>
                  </a:lnTo>
                  <a:lnTo>
                    <a:pt x="470349" y="1763808"/>
                  </a:lnTo>
                  <a:lnTo>
                    <a:pt x="293968" y="1763808"/>
                  </a:lnTo>
                  <a:lnTo>
                    <a:pt x="293968" y="1587427"/>
                  </a:lnTo>
                  <a:close/>
                  <a:moveTo>
                    <a:pt x="293968" y="1293459"/>
                  </a:moveTo>
                  <a:lnTo>
                    <a:pt x="470349" y="1293459"/>
                  </a:lnTo>
                  <a:lnTo>
                    <a:pt x="470349" y="1469840"/>
                  </a:lnTo>
                  <a:lnTo>
                    <a:pt x="293968" y="1469840"/>
                  </a:lnTo>
                  <a:lnTo>
                    <a:pt x="293968" y="1293459"/>
                  </a:lnTo>
                  <a:close/>
                  <a:moveTo>
                    <a:pt x="293968" y="999491"/>
                  </a:moveTo>
                  <a:lnTo>
                    <a:pt x="470349" y="999491"/>
                  </a:lnTo>
                  <a:lnTo>
                    <a:pt x="470349" y="1175872"/>
                  </a:lnTo>
                  <a:lnTo>
                    <a:pt x="293968" y="1175872"/>
                  </a:lnTo>
                  <a:lnTo>
                    <a:pt x="293968" y="999491"/>
                  </a:lnTo>
                  <a:close/>
                  <a:moveTo>
                    <a:pt x="1528633" y="0"/>
                  </a:moveTo>
                  <a:lnTo>
                    <a:pt x="117587" y="0"/>
                  </a:lnTo>
                  <a:cubicBezTo>
                    <a:pt x="52914" y="0"/>
                    <a:pt x="0" y="52914"/>
                    <a:pt x="0" y="117587"/>
                  </a:cubicBezTo>
                  <a:lnTo>
                    <a:pt x="0" y="2234156"/>
                  </a:lnTo>
                  <a:cubicBezTo>
                    <a:pt x="0" y="2298829"/>
                    <a:pt x="52914" y="2351743"/>
                    <a:pt x="117587" y="2351743"/>
                  </a:cubicBezTo>
                  <a:lnTo>
                    <a:pt x="1528633" y="2351743"/>
                  </a:lnTo>
                  <a:cubicBezTo>
                    <a:pt x="1593306" y="2351743"/>
                    <a:pt x="1646220" y="2298829"/>
                    <a:pt x="1646220" y="2234156"/>
                  </a:cubicBezTo>
                  <a:lnTo>
                    <a:pt x="1646220" y="117587"/>
                  </a:lnTo>
                  <a:cubicBezTo>
                    <a:pt x="1646220" y="52914"/>
                    <a:pt x="1593306" y="0"/>
                    <a:pt x="1528633" y="0"/>
                  </a:cubicBezTo>
                  <a:close/>
                </a:path>
              </a:pathLst>
            </a:custGeom>
            <a:solidFill>
              <a:schemeClr val="tx2"/>
            </a:solidFill>
            <a:ln w="29369" cap="flat">
              <a:noFill/>
              <a:prstDash val="solid"/>
              <a:miter/>
            </a:ln>
          </p:spPr>
          <p:txBody>
            <a:bodyPr rtlCol="0" anchor="ctr"/>
            <a:lstStyle/>
            <a:p>
              <a:endParaRPr lang="en-US"/>
            </a:p>
          </p:txBody>
        </p:sp>
        <p:sp>
          <p:nvSpPr>
            <p:cNvPr id="7" name="Graphic 17" descr="Coins with solid fill">
              <a:extLst>
                <a:ext uri="{FF2B5EF4-FFF2-40B4-BE49-F238E27FC236}">
                  <a16:creationId xmlns:a16="http://schemas.microsoft.com/office/drawing/2014/main" id="{AB85B43C-7B44-4154-AF55-4B91E550B123}"/>
                </a:ext>
              </a:extLst>
            </p:cNvPr>
            <p:cNvSpPr>
              <a:spLocks noChangeAspect="1"/>
            </p:cNvSpPr>
            <p:nvPr/>
          </p:nvSpPr>
          <p:spPr>
            <a:xfrm>
              <a:off x="14284989" y="7342019"/>
              <a:ext cx="1211935" cy="1230768"/>
            </a:xfrm>
            <a:custGeom>
              <a:avLst/>
              <a:gdLst>
                <a:gd name="connsiteX0" fmla="*/ 2157317 w 2320438"/>
                <a:gd name="connsiteY0" fmla="*/ 1657350 h 1988820"/>
                <a:gd name="connsiteX1" fmla="*/ 2046827 w 2320438"/>
                <a:gd name="connsiteY1" fmla="*/ 1751267 h 1988820"/>
                <a:gd name="connsiteX2" fmla="*/ 2046827 w 2320438"/>
                <a:gd name="connsiteY2" fmla="*/ 1651826 h 1988820"/>
                <a:gd name="connsiteX3" fmla="*/ 2157317 w 2320438"/>
                <a:gd name="connsiteY3" fmla="*/ 1607629 h 1988820"/>
                <a:gd name="connsiteX4" fmla="*/ 2157317 w 2320438"/>
                <a:gd name="connsiteY4" fmla="*/ 1657350 h 1988820"/>
                <a:gd name="connsiteX5" fmla="*/ 1936337 w 2320438"/>
                <a:gd name="connsiteY5" fmla="*/ 1475042 h 1988820"/>
                <a:gd name="connsiteX6" fmla="*/ 1936337 w 2320438"/>
                <a:gd name="connsiteY6" fmla="*/ 1375601 h 1988820"/>
                <a:gd name="connsiteX7" fmla="*/ 2046827 w 2320438"/>
                <a:gd name="connsiteY7" fmla="*/ 1331405 h 1988820"/>
                <a:gd name="connsiteX8" fmla="*/ 2046827 w 2320438"/>
                <a:gd name="connsiteY8" fmla="*/ 1381125 h 1988820"/>
                <a:gd name="connsiteX9" fmla="*/ 1936337 w 2320438"/>
                <a:gd name="connsiteY9" fmla="*/ 1475042 h 1988820"/>
                <a:gd name="connsiteX10" fmla="*/ 1936337 w 2320438"/>
                <a:gd name="connsiteY10" fmla="*/ 1784414 h 1988820"/>
                <a:gd name="connsiteX11" fmla="*/ 1825847 w 2320438"/>
                <a:gd name="connsiteY11" fmla="*/ 1803749 h 1988820"/>
                <a:gd name="connsiteX12" fmla="*/ 1825847 w 2320438"/>
                <a:gd name="connsiteY12" fmla="*/ 1696022 h 1988820"/>
                <a:gd name="connsiteX13" fmla="*/ 1936337 w 2320438"/>
                <a:gd name="connsiteY13" fmla="*/ 1679448 h 1988820"/>
                <a:gd name="connsiteX14" fmla="*/ 1936337 w 2320438"/>
                <a:gd name="connsiteY14" fmla="*/ 1784414 h 1988820"/>
                <a:gd name="connsiteX15" fmla="*/ 1715357 w 2320438"/>
                <a:gd name="connsiteY15" fmla="*/ 1419797 h 1988820"/>
                <a:gd name="connsiteX16" fmla="*/ 1825847 w 2320438"/>
                <a:gd name="connsiteY16" fmla="*/ 1403223 h 1988820"/>
                <a:gd name="connsiteX17" fmla="*/ 1825847 w 2320438"/>
                <a:gd name="connsiteY17" fmla="*/ 1508189 h 1988820"/>
                <a:gd name="connsiteX18" fmla="*/ 1715357 w 2320438"/>
                <a:gd name="connsiteY18" fmla="*/ 1527524 h 1988820"/>
                <a:gd name="connsiteX19" fmla="*/ 1715357 w 2320438"/>
                <a:gd name="connsiteY19" fmla="*/ 1419797 h 1988820"/>
                <a:gd name="connsiteX20" fmla="*/ 1715357 w 2320438"/>
                <a:gd name="connsiteY20" fmla="*/ 1817561 h 1988820"/>
                <a:gd name="connsiteX21" fmla="*/ 1604867 w 2320438"/>
                <a:gd name="connsiteY21" fmla="*/ 1823085 h 1988820"/>
                <a:gd name="connsiteX22" fmla="*/ 1604867 w 2320438"/>
                <a:gd name="connsiteY22" fmla="*/ 1712595 h 1988820"/>
                <a:gd name="connsiteX23" fmla="*/ 1715357 w 2320438"/>
                <a:gd name="connsiteY23" fmla="*/ 1707071 h 1988820"/>
                <a:gd name="connsiteX24" fmla="*/ 1715357 w 2320438"/>
                <a:gd name="connsiteY24" fmla="*/ 1817561 h 1988820"/>
                <a:gd name="connsiteX25" fmla="*/ 1494377 w 2320438"/>
                <a:gd name="connsiteY25" fmla="*/ 1546860 h 1988820"/>
                <a:gd name="connsiteX26" fmla="*/ 1494377 w 2320438"/>
                <a:gd name="connsiteY26" fmla="*/ 1436370 h 1988820"/>
                <a:gd name="connsiteX27" fmla="*/ 1604867 w 2320438"/>
                <a:gd name="connsiteY27" fmla="*/ 1430846 h 1988820"/>
                <a:gd name="connsiteX28" fmla="*/ 1604867 w 2320438"/>
                <a:gd name="connsiteY28" fmla="*/ 1541336 h 1988820"/>
                <a:gd name="connsiteX29" fmla="*/ 1494377 w 2320438"/>
                <a:gd name="connsiteY29" fmla="*/ 1546860 h 1988820"/>
                <a:gd name="connsiteX30" fmla="*/ 1494377 w 2320438"/>
                <a:gd name="connsiteY30" fmla="*/ 1823085 h 1988820"/>
                <a:gd name="connsiteX31" fmla="*/ 1383887 w 2320438"/>
                <a:gd name="connsiteY31" fmla="*/ 1817561 h 1988820"/>
                <a:gd name="connsiteX32" fmla="*/ 1383887 w 2320438"/>
                <a:gd name="connsiteY32" fmla="*/ 1712595 h 1988820"/>
                <a:gd name="connsiteX33" fmla="*/ 1439132 w 2320438"/>
                <a:gd name="connsiteY33" fmla="*/ 1712595 h 1988820"/>
                <a:gd name="connsiteX34" fmla="*/ 1494377 w 2320438"/>
                <a:gd name="connsiteY34" fmla="*/ 1712595 h 1988820"/>
                <a:gd name="connsiteX35" fmla="*/ 1494377 w 2320438"/>
                <a:gd name="connsiteY35" fmla="*/ 1823085 h 1988820"/>
                <a:gd name="connsiteX36" fmla="*/ 1273397 w 2320438"/>
                <a:gd name="connsiteY36" fmla="*/ 1430846 h 1988820"/>
                <a:gd name="connsiteX37" fmla="*/ 1383887 w 2320438"/>
                <a:gd name="connsiteY37" fmla="*/ 1436370 h 1988820"/>
                <a:gd name="connsiteX38" fmla="*/ 1383887 w 2320438"/>
                <a:gd name="connsiteY38" fmla="*/ 1546860 h 1988820"/>
                <a:gd name="connsiteX39" fmla="*/ 1273397 w 2320438"/>
                <a:gd name="connsiteY39" fmla="*/ 1541336 h 1988820"/>
                <a:gd name="connsiteX40" fmla="*/ 1273397 w 2320438"/>
                <a:gd name="connsiteY40" fmla="*/ 1430846 h 1988820"/>
                <a:gd name="connsiteX41" fmla="*/ 1273397 w 2320438"/>
                <a:gd name="connsiteY41" fmla="*/ 1803749 h 1988820"/>
                <a:gd name="connsiteX42" fmla="*/ 1162907 w 2320438"/>
                <a:gd name="connsiteY42" fmla="*/ 1784414 h 1988820"/>
                <a:gd name="connsiteX43" fmla="*/ 1162907 w 2320438"/>
                <a:gd name="connsiteY43" fmla="*/ 1696022 h 1988820"/>
                <a:gd name="connsiteX44" fmla="*/ 1273397 w 2320438"/>
                <a:gd name="connsiteY44" fmla="*/ 1707071 h 1988820"/>
                <a:gd name="connsiteX45" fmla="*/ 1273397 w 2320438"/>
                <a:gd name="connsiteY45" fmla="*/ 1803749 h 1988820"/>
                <a:gd name="connsiteX46" fmla="*/ 1052417 w 2320438"/>
                <a:gd name="connsiteY46" fmla="*/ 1508189 h 1988820"/>
                <a:gd name="connsiteX47" fmla="*/ 1052417 w 2320438"/>
                <a:gd name="connsiteY47" fmla="*/ 1400461 h 1988820"/>
                <a:gd name="connsiteX48" fmla="*/ 1162907 w 2320438"/>
                <a:gd name="connsiteY48" fmla="*/ 1417034 h 1988820"/>
                <a:gd name="connsiteX49" fmla="*/ 1162907 w 2320438"/>
                <a:gd name="connsiteY49" fmla="*/ 1527524 h 1988820"/>
                <a:gd name="connsiteX50" fmla="*/ 1052417 w 2320438"/>
                <a:gd name="connsiteY50" fmla="*/ 1508189 h 1988820"/>
                <a:gd name="connsiteX51" fmla="*/ 1052417 w 2320438"/>
                <a:gd name="connsiteY51" fmla="*/ 1751267 h 1988820"/>
                <a:gd name="connsiteX52" fmla="*/ 941927 w 2320438"/>
                <a:gd name="connsiteY52" fmla="*/ 1657350 h 1988820"/>
                <a:gd name="connsiteX53" fmla="*/ 941927 w 2320438"/>
                <a:gd name="connsiteY53" fmla="*/ 1651826 h 1988820"/>
                <a:gd name="connsiteX54" fmla="*/ 944689 w 2320438"/>
                <a:gd name="connsiteY54" fmla="*/ 1651826 h 1988820"/>
                <a:gd name="connsiteX55" fmla="*/ 966788 w 2320438"/>
                <a:gd name="connsiteY55" fmla="*/ 1657350 h 1988820"/>
                <a:gd name="connsiteX56" fmla="*/ 1052417 w 2320438"/>
                <a:gd name="connsiteY56" fmla="*/ 1676686 h 1988820"/>
                <a:gd name="connsiteX57" fmla="*/ 1052417 w 2320438"/>
                <a:gd name="connsiteY57" fmla="*/ 1751267 h 1988820"/>
                <a:gd name="connsiteX58" fmla="*/ 610457 w 2320438"/>
                <a:gd name="connsiteY58" fmla="*/ 1375601 h 1988820"/>
                <a:gd name="connsiteX59" fmla="*/ 665702 w 2320438"/>
                <a:gd name="connsiteY59" fmla="*/ 1378363 h 1988820"/>
                <a:gd name="connsiteX60" fmla="*/ 665702 w 2320438"/>
                <a:gd name="connsiteY60" fmla="*/ 1381125 h 1988820"/>
                <a:gd name="connsiteX61" fmla="*/ 693325 w 2320438"/>
                <a:gd name="connsiteY61" fmla="*/ 1488853 h 1988820"/>
                <a:gd name="connsiteX62" fmla="*/ 610457 w 2320438"/>
                <a:gd name="connsiteY62" fmla="*/ 1483328 h 1988820"/>
                <a:gd name="connsiteX63" fmla="*/ 610457 w 2320438"/>
                <a:gd name="connsiteY63" fmla="*/ 1375601 h 1988820"/>
                <a:gd name="connsiteX64" fmla="*/ 499967 w 2320438"/>
                <a:gd name="connsiteY64" fmla="*/ 1044131 h 1988820"/>
                <a:gd name="connsiteX65" fmla="*/ 610457 w 2320438"/>
                <a:gd name="connsiteY65" fmla="*/ 1060704 h 1988820"/>
                <a:gd name="connsiteX66" fmla="*/ 610457 w 2320438"/>
                <a:gd name="connsiteY66" fmla="*/ 1171194 h 1988820"/>
                <a:gd name="connsiteX67" fmla="*/ 499967 w 2320438"/>
                <a:gd name="connsiteY67" fmla="*/ 1151858 h 1988820"/>
                <a:gd name="connsiteX68" fmla="*/ 499967 w 2320438"/>
                <a:gd name="connsiteY68" fmla="*/ 1044131 h 1988820"/>
                <a:gd name="connsiteX69" fmla="*/ 499967 w 2320438"/>
                <a:gd name="connsiteY69" fmla="*/ 1472279 h 1988820"/>
                <a:gd name="connsiteX70" fmla="*/ 389477 w 2320438"/>
                <a:gd name="connsiteY70" fmla="*/ 1452944 h 1988820"/>
                <a:gd name="connsiteX71" fmla="*/ 389477 w 2320438"/>
                <a:gd name="connsiteY71" fmla="*/ 1345216 h 1988820"/>
                <a:gd name="connsiteX72" fmla="*/ 499967 w 2320438"/>
                <a:gd name="connsiteY72" fmla="*/ 1361789 h 1988820"/>
                <a:gd name="connsiteX73" fmla="*/ 499967 w 2320438"/>
                <a:gd name="connsiteY73" fmla="*/ 1472279 h 1988820"/>
                <a:gd name="connsiteX74" fmla="*/ 278987 w 2320438"/>
                <a:gd name="connsiteY74" fmla="*/ 1022033 h 1988820"/>
                <a:gd name="connsiteX75" fmla="*/ 278987 w 2320438"/>
                <a:gd name="connsiteY75" fmla="*/ 972312 h 1988820"/>
                <a:gd name="connsiteX76" fmla="*/ 389477 w 2320438"/>
                <a:gd name="connsiteY76" fmla="*/ 1013746 h 1988820"/>
                <a:gd name="connsiteX77" fmla="*/ 389477 w 2320438"/>
                <a:gd name="connsiteY77" fmla="*/ 1115949 h 1988820"/>
                <a:gd name="connsiteX78" fmla="*/ 278987 w 2320438"/>
                <a:gd name="connsiteY78" fmla="*/ 1022033 h 1988820"/>
                <a:gd name="connsiteX79" fmla="*/ 278987 w 2320438"/>
                <a:gd name="connsiteY79" fmla="*/ 1419797 h 1988820"/>
                <a:gd name="connsiteX80" fmla="*/ 168497 w 2320438"/>
                <a:gd name="connsiteY80" fmla="*/ 1325880 h 1988820"/>
                <a:gd name="connsiteX81" fmla="*/ 168497 w 2320438"/>
                <a:gd name="connsiteY81" fmla="*/ 1276160 h 1988820"/>
                <a:gd name="connsiteX82" fmla="*/ 278987 w 2320438"/>
                <a:gd name="connsiteY82" fmla="*/ 1317593 h 1988820"/>
                <a:gd name="connsiteX83" fmla="*/ 278987 w 2320438"/>
                <a:gd name="connsiteY83" fmla="*/ 1419797 h 1988820"/>
                <a:gd name="connsiteX84" fmla="*/ 168497 w 2320438"/>
                <a:gd name="connsiteY84" fmla="*/ 557975 h 1988820"/>
                <a:gd name="connsiteX85" fmla="*/ 278987 w 2320438"/>
                <a:gd name="connsiteY85" fmla="*/ 599408 h 1988820"/>
                <a:gd name="connsiteX86" fmla="*/ 278987 w 2320438"/>
                <a:gd name="connsiteY86" fmla="*/ 701612 h 1988820"/>
                <a:gd name="connsiteX87" fmla="*/ 168497 w 2320438"/>
                <a:gd name="connsiteY87" fmla="*/ 607695 h 1988820"/>
                <a:gd name="connsiteX88" fmla="*/ 168497 w 2320438"/>
                <a:gd name="connsiteY88" fmla="*/ 557975 h 1988820"/>
                <a:gd name="connsiteX89" fmla="*/ 499967 w 2320438"/>
                <a:gd name="connsiteY89" fmla="*/ 646367 h 1988820"/>
                <a:gd name="connsiteX90" fmla="*/ 499967 w 2320438"/>
                <a:gd name="connsiteY90" fmla="*/ 756857 h 1988820"/>
                <a:gd name="connsiteX91" fmla="*/ 389477 w 2320438"/>
                <a:gd name="connsiteY91" fmla="*/ 737521 h 1988820"/>
                <a:gd name="connsiteX92" fmla="*/ 389477 w 2320438"/>
                <a:gd name="connsiteY92" fmla="*/ 629793 h 1988820"/>
                <a:gd name="connsiteX93" fmla="*/ 499967 w 2320438"/>
                <a:gd name="connsiteY93" fmla="*/ 646367 h 1988820"/>
                <a:gd name="connsiteX94" fmla="*/ 776192 w 2320438"/>
                <a:gd name="connsiteY94" fmla="*/ 165735 h 1988820"/>
                <a:gd name="connsiteX95" fmla="*/ 1383887 w 2320438"/>
                <a:gd name="connsiteY95" fmla="*/ 331470 h 1988820"/>
                <a:gd name="connsiteX96" fmla="*/ 776192 w 2320438"/>
                <a:gd name="connsiteY96" fmla="*/ 497205 h 1988820"/>
                <a:gd name="connsiteX97" fmla="*/ 168497 w 2320438"/>
                <a:gd name="connsiteY97" fmla="*/ 331470 h 1988820"/>
                <a:gd name="connsiteX98" fmla="*/ 776192 w 2320438"/>
                <a:gd name="connsiteY98" fmla="*/ 165735 h 1988820"/>
                <a:gd name="connsiteX99" fmla="*/ 941927 w 2320438"/>
                <a:gd name="connsiteY99" fmla="*/ 1475042 h 1988820"/>
                <a:gd name="connsiteX100" fmla="*/ 831437 w 2320438"/>
                <a:gd name="connsiteY100" fmla="*/ 1381125 h 1988820"/>
                <a:gd name="connsiteX101" fmla="*/ 831437 w 2320438"/>
                <a:gd name="connsiteY101" fmla="*/ 1331405 h 1988820"/>
                <a:gd name="connsiteX102" fmla="*/ 941927 w 2320438"/>
                <a:gd name="connsiteY102" fmla="*/ 1372838 h 1988820"/>
                <a:gd name="connsiteX103" fmla="*/ 941927 w 2320438"/>
                <a:gd name="connsiteY103" fmla="*/ 1475042 h 1988820"/>
                <a:gd name="connsiteX104" fmla="*/ 1273397 w 2320438"/>
                <a:gd name="connsiteY104" fmla="*/ 701612 h 1988820"/>
                <a:gd name="connsiteX105" fmla="*/ 1273397 w 2320438"/>
                <a:gd name="connsiteY105" fmla="*/ 602171 h 1988820"/>
                <a:gd name="connsiteX106" fmla="*/ 1383887 w 2320438"/>
                <a:gd name="connsiteY106" fmla="*/ 557975 h 1988820"/>
                <a:gd name="connsiteX107" fmla="*/ 1383887 w 2320438"/>
                <a:gd name="connsiteY107" fmla="*/ 607695 h 1988820"/>
                <a:gd name="connsiteX108" fmla="*/ 1273397 w 2320438"/>
                <a:gd name="connsiteY108" fmla="*/ 701612 h 1988820"/>
                <a:gd name="connsiteX109" fmla="*/ 1052417 w 2320438"/>
                <a:gd name="connsiteY109" fmla="*/ 754094 h 1988820"/>
                <a:gd name="connsiteX110" fmla="*/ 1052417 w 2320438"/>
                <a:gd name="connsiteY110" fmla="*/ 646367 h 1988820"/>
                <a:gd name="connsiteX111" fmla="*/ 1162907 w 2320438"/>
                <a:gd name="connsiteY111" fmla="*/ 629793 h 1988820"/>
                <a:gd name="connsiteX112" fmla="*/ 1162907 w 2320438"/>
                <a:gd name="connsiteY112" fmla="*/ 734758 h 1988820"/>
                <a:gd name="connsiteX113" fmla="*/ 1052417 w 2320438"/>
                <a:gd name="connsiteY113" fmla="*/ 754094 h 1988820"/>
                <a:gd name="connsiteX114" fmla="*/ 831437 w 2320438"/>
                <a:gd name="connsiteY114" fmla="*/ 773430 h 1988820"/>
                <a:gd name="connsiteX115" fmla="*/ 831437 w 2320438"/>
                <a:gd name="connsiteY115" fmla="*/ 662940 h 1988820"/>
                <a:gd name="connsiteX116" fmla="*/ 941927 w 2320438"/>
                <a:gd name="connsiteY116" fmla="*/ 657416 h 1988820"/>
                <a:gd name="connsiteX117" fmla="*/ 941927 w 2320438"/>
                <a:gd name="connsiteY117" fmla="*/ 767906 h 1988820"/>
                <a:gd name="connsiteX118" fmla="*/ 831437 w 2320438"/>
                <a:gd name="connsiteY118" fmla="*/ 773430 h 1988820"/>
                <a:gd name="connsiteX119" fmla="*/ 610457 w 2320438"/>
                <a:gd name="connsiteY119" fmla="*/ 767906 h 1988820"/>
                <a:gd name="connsiteX120" fmla="*/ 610457 w 2320438"/>
                <a:gd name="connsiteY120" fmla="*/ 657416 h 1988820"/>
                <a:gd name="connsiteX121" fmla="*/ 720947 w 2320438"/>
                <a:gd name="connsiteY121" fmla="*/ 662940 h 1988820"/>
                <a:gd name="connsiteX122" fmla="*/ 720947 w 2320438"/>
                <a:gd name="connsiteY122" fmla="*/ 773430 h 1988820"/>
                <a:gd name="connsiteX123" fmla="*/ 610457 w 2320438"/>
                <a:gd name="connsiteY123" fmla="*/ 767906 h 1988820"/>
                <a:gd name="connsiteX124" fmla="*/ 2046827 w 2320438"/>
                <a:gd name="connsiteY124" fmla="*/ 1104900 h 1988820"/>
                <a:gd name="connsiteX125" fmla="*/ 1439132 w 2320438"/>
                <a:gd name="connsiteY125" fmla="*/ 1270635 h 1988820"/>
                <a:gd name="connsiteX126" fmla="*/ 831437 w 2320438"/>
                <a:gd name="connsiteY126" fmla="*/ 1104900 h 1988820"/>
                <a:gd name="connsiteX127" fmla="*/ 1439132 w 2320438"/>
                <a:gd name="connsiteY127" fmla="*/ 939165 h 1988820"/>
                <a:gd name="connsiteX128" fmla="*/ 2046827 w 2320438"/>
                <a:gd name="connsiteY128" fmla="*/ 1104900 h 1988820"/>
                <a:gd name="connsiteX129" fmla="*/ 2212562 w 2320438"/>
                <a:gd name="connsiteY129" fmla="*/ 1187768 h 1988820"/>
                <a:gd name="connsiteX130" fmla="*/ 2212562 w 2320438"/>
                <a:gd name="connsiteY130" fmla="*/ 1104900 h 1988820"/>
                <a:gd name="connsiteX131" fmla="*/ 1911477 w 2320438"/>
                <a:gd name="connsiteY131" fmla="*/ 828675 h 1988820"/>
                <a:gd name="connsiteX132" fmla="*/ 1654588 w 2320438"/>
                <a:gd name="connsiteY132" fmla="*/ 784479 h 1988820"/>
                <a:gd name="connsiteX133" fmla="*/ 1657350 w 2320438"/>
                <a:gd name="connsiteY133" fmla="*/ 745808 h 1988820"/>
                <a:gd name="connsiteX134" fmla="*/ 1546860 w 2320438"/>
                <a:gd name="connsiteY134" fmla="*/ 552450 h 1988820"/>
                <a:gd name="connsiteX135" fmla="*/ 1546860 w 2320438"/>
                <a:gd name="connsiteY135" fmla="*/ 331470 h 1988820"/>
                <a:gd name="connsiteX136" fmla="*/ 1245775 w 2320438"/>
                <a:gd name="connsiteY136" fmla="*/ 55245 h 1988820"/>
                <a:gd name="connsiteX137" fmla="*/ 773430 w 2320438"/>
                <a:gd name="connsiteY137" fmla="*/ 0 h 1988820"/>
                <a:gd name="connsiteX138" fmla="*/ 0 w 2320438"/>
                <a:gd name="connsiteY138" fmla="*/ 331470 h 1988820"/>
                <a:gd name="connsiteX139" fmla="*/ 0 w 2320438"/>
                <a:gd name="connsiteY139" fmla="*/ 607695 h 1988820"/>
                <a:gd name="connsiteX140" fmla="*/ 110490 w 2320438"/>
                <a:gd name="connsiteY140" fmla="*/ 801053 h 1988820"/>
                <a:gd name="connsiteX141" fmla="*/ 110490 w 2320438"/>
                <a:gd name="connsiteY141" fmla="*/ 853535 h 1988820"/>
                <a:gd name="connsiteX142" fmla="*/ 0 w 2320438"/>
                <a:gd name="connsiteY142" fmla="*/ 1049655 h 1988820"/>
                <a:gd name="connsiteX143" fmla="*/ 0 w 2320438"/>
                <a:gd name="connsiteY143" fmla="*/ 1325880 h 1988820"/>
                <a:gd name="connsiteX144" fmla="*/ 301085 w 2320438"/>
                <a:gd name="connsiteY144" fmla="*/ 1602105 h 1988820"/>
                <a:gd name="connsiteX145" fmla="*/ 773430 w 2320438"/>
                <a:gd name="connsiteY145" fmla="*/ 1657350 h 1988820"/>
                <a:gd name="connsiteX146" fmla="*/ 1074515 w 2320438"/>
                <a:gd name="connsiteY146" fmla="*/ 1933575 h 1988820"/>
                <a:gd name="connsiteX147" fmla="*/ 1546860 w 2320438"/>
                <a:gd name="connsiteY147" fmla="*/ 1988820 h 1988820"/>
                <a:gd name="connsiteX148" fmla="*/ 2320290 w 2320438"/>
                <a:gd name="connsiteY148" fmla="*/ 1657350 h 1988820"/>
                <a:gd name="connsiteX149" fmla="*/ 2320290 w 2320438"/>
                <a:gd name="connsiteY149" fmla="*/ 1381125 h 1988820"/>
                <a:gd name="connsiteX150" fmla="*/ 2212562 w 2320438"/>
                <a:gd name="connsiteY150" fmla="*/ 1187768 h 19888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Lst>
              <a:rect l="l" t="t" r="r" b="b"/>
              <a:pathLst>
                <a:path w="2320438" h="1988820">
                  <a:moveTo>
                    <a:pt x="2157317" y="1657350"/>
                  </a:moveTo>
                  <a:cubicBezTo>
                    <a:pt x="2157317" y="1693259"/>
                    <a:pt x="2115884" y="1726406"/>
                    <a:pt x="2046827" y="1751267"/>
                  </a:cubicBezTo>
                  <a:lnTo>
                    <a:pt x="2046827" y="1651826"/>
                  </a:lnTo>
                  <a:cubicBezTo>
                    <a:pt x="2085499" y="1640777"/>
                    <a:pt x="2124170" y="1624203"/>
                    <a:pt x="2157317" y="1607629"/>
                  </a:cubicBezTo>
                  <a:lnTo>
                    <a:pt x="2157317" y="1657350"/>
                  </a:lnTo>
                  <a:close/>
                  <a:moveTo>
                    <a:pt x="1936337" y="1475042"/>
                  </a:moveTo>
                  <a:lnTo>
                    <a:pt x="1936337" y="1375601"/>
                  </a:lnTo>
                  <a:cubicBezTo>
                    <a:pt x="1975009" y="1364552"/>
                    <a:pt x="2013680" y="1347978"/>
                    <a:pt x="2046827" y="1331405"/>
                  </a:cubicBezTo>
                  <a:lnTo>
                    <a:pt x="2046827" y="1381125"/>
                  </a:lnTo>
                  <a:cubicBezTo>
                    <a:pt x="2046827" y="1417034"/>
                    <a:pt x="2005394" y="1450181"/>
                    <a:pt x="1936337" y="1475042"/>
                  </a:cubicBezTo>
                  <a:close/>
                  <a:moveTo>
                    <a:pt x="1936337" y="1784414"/>
                  </a:moveTo>
                  <a:cubicBezTo>
                    <a:pt x="1903190" y="1792700"/>
                    <a:pt x="1864519" y="1798225"/>
                    <a:pt x="1825847" y="1803749"/>
                  </a:cubicBezTo>
                  <a:lnTo>
                    <a:pt x="1825847" y="1696022"/>
                  </a:lnTo>
                  <a:cubicBezTo>
                    <a:pt x="1861757" y="1690497"/>
                    <a:pt x="1900428" y="1684973"/>
                    <a:pt x="1936337" y="1679448"/>
                  </a:cubicBezTo>
                  <a:lnTo>
                    <a:pt x="1936337" y="1784414"/>
                  </a:lnTo>
                  <a:close/>
                  <a:moveTo>
                    <a:pt x="1715357" y="1419797"/>
                  </a:moveTo>
                  <a:cubicBezTo>
                    <a:pt x="1751267" y="1414272"/>
                    <a:pt x="1789938" y="1408748"/>
                    <a:pt x="1825847" y="1403223"/>
                  </a:cubicBezTo>
                  <a:lnTo>
                    <a:pt x="1825847" y="1508189"/>
                  </a:lnTo>
                  <a:cubicBezTo>
                    <a:pt x="1792700" y="1516475"/>
                    <a:pt x="1754029" y="1522000"/>
                    <a:pt x="1715357" y="1527524"/>
                  </a:cubicBezTo>
                  <a:lnTo>
                    <a:pt x="1715357" y="1419797"/>
                  </a:lnTo>
                  <a:close/>
                  <a:moveTo>
                    <a:pt x="1715357" y="1817561"/>
                  </a:moveTo>
                  <a:cubicBezTo>
                    <a:pt x="1679448" y="1820323"/>
                    <a:pt x="1643539" y="1823085"/>
                    <a:pt x="1604867" y="1823085"/>
                  </a:cubicBezTo>
                  <a:lnTo>
                    <a:pt x="1604867" y="1712595"/>
                  </a:lnTo>
                  <a:cubicBezTo>
                    <a:pt x="1638014" y="1712595"/>
                    <a:pt x="1676686" y="1709833"/>
                    <a:pt x="1715357" y="1707071"/>
                  </a:cubicBezTo>
                  <a:lnTo>
                    <a:pt x="1715357" y="1817561"/>
                  </a:lnTo>
                  <a:close/>
                  <a:moveTo>
                    <a:pt x="1494377" y="1546860"/>
                  </a:moveTo>
                  <a:lnTo>
                    <a:pt x="1494377" y="1436370"/>
                  </a:lnTo>
                  <a:cubicBezTo>
                    <a:pt x="1527524" y="1436370"/>
                    <a:pt x="1566196" y="1433608"/>
                    <a:pt x="1604867" y="1430846"/>
                  </a:cubicBezTo>
                  <a:lnTo>
                    <a:pt x="1604867" y="1541336"/>
                  </a:lnTo>
                  <a:cubicBezTo>
                    <a:pt x="1568958" y="1544098"/>
                    <a:pt x="1533049" y="1544098"/>
                    <a:pt x="1494377" y="1546860"/>
                  </a:cubicBezTo>
                  <a:close/>
                  <a:moveTo>
                    <a:pt x="1494377" y="1823085"/>
                  </a:moveTo>
                  <a:cubicBezTo>
                    <a:pt x="1455706" y="1823085"/>
                    <a:pt x="1419797" y="1820323"/>
                    <a:pt x="1383887" y="1817561"/>
                  </a:cubicBezTo>
                  <a:lnTo>
                    <a:pt x="1383887" y="1712595"/>
                  </a:lnTo>
                  <a:cubicBezTo>
                    <a:pt x="1403223" y="1712595"/>
                    <a:pt x="1419797" y="1712595"/>
                    <a:pt x="1439132" y="1712595"/>
                  </a:cubicBezTo>
                  <a:cubicBezTo>
                    <a:pt x="1455706" y="1712595"/>
                    <a:pt x="1475042" y="1712595"/>
                    <a:pt x="1494377" y="1712595"/>
                  </a:cubicBezTo>
                  <a:lnTo>
                    <a:pt x="1494377" y="1823085"/>
                  </a:lnTo>
                  <a:close/>
                  <a:moveTo>
                    <a:pt x="1273397" y="1430846"/>
                  </a:moveTo>
                  <a:cubicBezTo>
                    <a:pt x="1309307" y="1433608"/>
                    <a:pt x="1345216" y="1436370"/>
                    <a:pt x="1383887" y="1436370"/>
                  </a:cubicBezTo>
                  <a:lnTo>
                    <a:pt x="1383887" y="1546860"/>
                  </a:lnTo>
                  <a:cubicBezTo>
                    <a:pt x="1345216" y="1546860"/>
                    <a:pt x="1309307" y="1544098"/>
                    <a:pt x="1273397" y="1541336"/>
                  </a:cubicBezTo>
                  <a:lnTo>
                    <a:pt x="1273397" y="1430846"/>
                  </a:lnTo>
                  <a:close/>
                  <a:moveTo>
                    <a:pt x="1273397" y="1803749"/>
                  </a:moveTo>
                  <a:cubicBezTo>
                    <a:pt x="1234726" y="1798225"/>
                    <a:pt x="1196054" y="1792700"/>
                    <a:pt x="1162907" y="1784414"/>
                  </a:cubicBezTo>
                  <a:lnTo>
                    <a:pt x="1162907" y="1696022"/>
                  </a:lnTo>
                  <a:cubicBezTo>
                    <a:pt x="1198817" y="1701546"/>
                    <a:pt x="1234726" y="1704308"/>
                    <a:pt x="1273397" y="1707071"/>
                  </a:cubicBezTo>
                  <a:lnTo>
                    <a:pt x="1273397" y="1803749"/>
                  </a:lnTo>
                  <a:close/>
                  <a:moveTo>
                    <a:pt x="1052417" y="1508189"/>
                  </a:moveTo>
                  <a:lnTo>
                    <a:pt x="1052417" y="1400461"/>
                  </a:lnTo>
                  <a:cubicBezTo>
                    <a:pt x="1088327" y="1405985"/>
                    <a:pt x="1124236" y="1414272"/>
                    <a:pt x="1162907" y="1417034"/>
                  </a:cubicBezTo>
                  <a:lnTo>
                    <a:pt x="1162907" y="1527524"/>
                  </a:lnTo>
                  <a:cubicBezTo>
                    <a:pt x="1124236" y="1522000"/>
                    <a:pt x="1085564" y="1516475"/>
                    <a:pt x="1052417" y="1508189"/>
                  </a:cubicBezTo>
                  <a:close/>
                  <a:moveTo>
                    <a:pt x="1052417" y="1751267"/>
                  </a:moveTo>
                  <a:cubicBezTo>
                    <a:pt x="983361" y="1723644"/>
                    <a:pt x="941927" y="1690497"/>
                    <a:pt x="941927" y="1657350"/>
                  </a:cubicBezTo>
                  <a:lnTo>
                    <a:pt x="941927" y="1651826"/>
                  </a:lnTo>
                  <a:cubicBezTo>
                    <a:pt x="941927" y="1651826"/>
                    <a:pt x="941927" y="1651826"/>
                    <a:pt x="944689" y="1651826"/>
                  </a:cubicBezTo>
                  <a:cubicBezTo>
                    <a:pt x="952976" y="1654588"/>
                    <a:pt x="958501" y="1657350"/>
                    <a:pt x="966788" y="1657350"/>
                  </a:cubicBezTo>
                  <a:cubicBezTo>
                    <a:pt x="994410" y="1665637"/>
                    <a:pt x="1022033" y="1671161"/>
                    <a:pt x="1052417" y="1676686"/>
                  </a:cubicBezTo>
                  <a:lnTo>
                    <a:pt x="1052417" y="1751267"/>
                  </a:lnTo>
                  <a:close/>
                  <a:moveTo>
                    <a:pt x="610457" y="1375601"/>
                  </a:moveTo>
                  <a:cubicBezTo>
                    <a:pt x="629793" y="1375601"/>
                    <a:pt x="646367" y="1378363"/>
                    <a:pt x="665702" y="1378363"/>
                  </a:cubicBezTo>
                  <a:lnTo>
                    <a:pt x="665702" y="1381125"/>
                  </a:lnTo>
                  <a:cubicBezTo>
                    <a:pt x="665702" y="1419797"/>
                    <a:pt x="673989" y="1458468"/>
                    <a:pt x="693325" y="1488853"/>
                  </a:cubicBezTo>
                  <a:cubicBezTo>
                    <a:pt x="665702" y="1488853"/>
                    <a:pt x="638080" y="1486091"/>
                    <a:pt x="610457" y="1483328"/>
                  </a:cubicBezTo>
                  <a:lnTo>
                    <a:pt x="610457" y="1375601"/>
                  </a:lnTo>
                  <a:close/>
                  <a:moveTo>
                    <a:pt x="499967" y="1044131"/>
                  </a:moveTo>
                  <a:cubicBezTo>
                    <a:pt x="535877" y="1049655"/>
                    <a:pt x="571786" y="1057942"/>
                    <a:pt x="610457" y="1060704"/>
                  </a:cubicBezTo>
                  <a:lnTo>
                    <a:pt x="610457" y="1171194"/>
                  </a:lnTo>
                  <a:cubicBezTo>
                    <a:pt x="571786" y="1165670"/>
                    <a:pt x="533114" y="1160145"/>
                    <a:pt x="499967" y="1151858"/>
                  </a:cubicBezTo>
                  <a:lnTo>
                    <a:pt x="499967" y="1044131"/>
                  </a:lnTo>
                  <a:close/>
                  <a:moveTo>
                    <a:pt x="499967" y="1472279"/>
                  </a:moveTo>
                  <a:cubicBezTo>
                    <a:pt x="461296" y="1466755"/>
                    <a:pt x="422624" y="1461230"/>
                    <a:pt x="389477" y="1452944"/>
                  </a:cubicBezTo>
                  <a:lnTo>
                    <a:pt x="389477" y="1345216"/>
                  </a:lnTo>
                  <a:cubicBezTo>
                    <a:pt x="425386" y="1350740"/>
                    <a:pt x="461296" y="1359027"/>
                    <a:pt x="499967" y="1361789"/>
                  </a:cubicBezTo>
                  <a:lnTo>
                    <a:pt x="499967" y="1472279"/>
                  </a:lnTo>
                  <a:close/>
                  <a:moveTo>
                    <a:pt x="278987" y="1022033"/>
                  </a:moveTo>
                  <a:lnTo>
                    <a:pt x="278987" y="972312"/>
                  </a:lnTo>
                  <a:cubicBezTo>
                    <a:pt x="312134" y="988886"/>
                    <a:pt x="348044" y="1002697"/>
                    <a:pt x="389477" y="1013746"/>
                  </a:cubicBezTo>
                  <a:lnTo>
                    <a:pt x="389477" y="1115949"/>
                  </a:lnTo>
                  <a:cubicBezTo>
                    <a:pt x="320421" y="1091089"/>
                    <a:pt x="278987" y="1057942"/>
                    <a:pt x="278987" y="1022033"/>
                  </a:cubicBezTo>
                  <a:close/>
                  <a:moveTo>
                    <a:pt x="278987" y="1419797"/>
                  </a:moveTo>
                  <a:cubicBezTo>
                    <a:pt x="209931" y="1392174"/>
                    <a:pt x="168497" y="1359027"/>
                    <a:pt x="168497" y="1325880"/>
                  </a:cubicBezTo>
                  <a:lnTo>
                    <a:pt x="168497" y="1276160"/>
                  </a:lnTo>
                  <a:cubicBezTo>
                    <a:pt x="201644" y="1292733"/>
                    <a:pt x="237554" y="1306544"/>
                    <a:pt x="278987" y="1317593"/>
                  </a:cubicBezTo>
                  <a:lnTo>
                    <a:pt x="278987" y="1419797"/>
                  </a:lnTo>
                  <a:close/>
                  <a:moveTo>
                    <a:pt x="168497" y="557975"/>
                  </a:moveTo>
                  <a:cubicBezTo>
                    <a:pt x="201644" y="574548"/>
                    <a:pt x="237554" y="588359"/>
                    <a:pt x="278987" y="599408"/>
                  </a:cubicBezTo>
                  <a:lnTo>
                    <a:pt x="278987" y="701612"/>
                  </a:lnTo>
                  <a:cubicBezTo>
                    <a:pt x="209931" y="673989"/>
                    <a:pt x="168497" y="640842"/>
                    <a:pt x="168497" y="607695"/>
                  </a:cubicBezTo>
                  <a:lnTo>
                    <a:pt x="168497" y="557975"/>
                  </a:lnTo>
                  <a:close/>
                  <a:moveTo>
                    <a:pt x="499967" y="646367"/>
                  </a:moveTo>
                  <a:lnTo>
                    <a:pt x="499967" y="756857"/>
                  </a:lnTo>
                  <a:cubicBezTo>
                    <a:pt x="461296" y="751332"/>
                    <a:pt x="422624" y="745808"/>
                    <a:pt x="389477" y="737521"/>
                  </a:cubicBezTo>
                  <a:lnTo>
                    <a:pt x="389477" y="629793"/>
                  </a:lnTo>
                  <a:cubicBezTo>
                    <a:pt x="425386" y="635318"/>
                    <a:pt x="461296" y="640842"/>
                    <a:pt x="499967" y="646367"/>
                  </a:cubicBezTo>
                  <a:close/>
                  <a:moveTo>
                    <a:pt x="776192" y="165735"/>
                  </a:moveTo>
                  <a:cubicBezTo>
                    <a:pt x="1113187" y="165735"/>
                    <a:pt x="1383887" y="240316"/>
                    <a:pt x="1383887" y="331470"/>
                  </a:cubicBezTo>
                  <a:cubicBezTo>
                    <a:pt x="1383887" y="422624"/>
                    <a:pt x="1113187" y="497205"/>
                    <a:pt x="776192" y="497205"/>
                  </a:cubicBezTo>
                  <a:cubicBezTo>
                    <a:pt x="439198" y="497205"/>
                    <a:pt x="168497" y="422624"/>
                    <a:pt x="168497" y="331470"/>
                  </a:cubicBezTo>
                  <a:cubicBezTo>
                    <a:pt x="168497" y="240316"/>
                    <a:pt x="439198" y="165735"/>
                    <a:pt x="776192" y="165735"/>
                  </a:cubicBezTo>
                  <a:close/>
                  <a:moveTo>
                    <a:pt x="941927" y="1475042"/>
                  </a:moveTo>
                  <a:cubicBezTo>
                    <a:pt x="872871" y="1447419"/>
                    <a:pt x="831437" y="1414272"/>
                    <a:pt x="831437" y="1381125"/>
                  </a:cubicBezTo>
                  <a:lnTo>
                    <a:pt x="831437" y="1331405"/>
                  </a:lnTo>
                  <a:cubicBezTo>
                    <a:pt x="864584" y="1347978"/>
                    <a:pt x="900494" y="1361789"/>
                    <a:pt x="941927" y="1372838"/>
                  </a:cubicBezTo>
                  <a:lnTo>
                    <a:pt x="941927" y="1475042"/>
                  </a:lnTo>
                  <a:close/>
                  <a:moveTo>
                    <a:pt x="1273397" y="701612"/>
                  </a:moveTo>
                  <a:lnTo>
                    <a:pt x="1273397" y="602171"/>
                  </a:lnTo>
                  <a:cubicBezTo>
                    <a:pt x="1312069" y="591122"/>
                    <a:pt x="1350740" y="574548"/>
                    <a:pt x="1383887" y="557975"/>
                  </a:cubicBezTo>
                  <a:lnTo>
                    <a:pt x="1383887" y="607695"/>
                  </a:lnTo>
                  <a:cubicBezTo>
                    <a:pt x="1383887" y="643604"/>
                    <a:pt x="1342454" y="676751"/>
                    <a:pt x="1273397" y="701612"/>
                  </a:cubicBezTo>
                  <a:close/>
                  <a:moveTo>
                    <a:pt x="1052417" y="754094"/>
                  </a:moveTo>
                  <a:lnTo>
                    <a:pt x="1052417" y="646367"/>
                  </a:lnTo>
                  <a:cubicBezTo>
                    <a:pt x="1088327" y="640842"/>
                    <a:pt x="1126998" y="635318"/>
                    <a:pt x="1162907" y="629793"/>
                  </a:cubicBezTo>
                  <a:lnTo>
                    <a:pt x="1162907" y="734758"/>
                  </a:lnTo>
                  <a:cubicBezTo>
                    <a:pt x="1129760" y="743045"/>
                    <a:pt x="1091089" y="748570"/>
                    <a:pt x="1052417" y="754094"/>
                  </a:cubicBezTo>
                  <a:close/>
                  <a:moveTo>
                    <a:pt x="831437" y="773430"/>
                  </a:moveTo>
                  <a:lnTo>
                    <a:pt x="831437" y="662940"/>
                  </a:lnTo>
                  <a:cubicBezTo>
                    <a:pt x="864584" y="662940"/>
                    <a:pt x="903256" y="660178"/>
                    <a:pt x="941927" y="657416"/>
                  </a:cubicBezTo>
                  <a:lnTo>
                    <a:pt x="941927" y="767906"/>
                  </a:lnTo>
                  <a:cubicBezTo>
                    <a:pt x="906018" y="770668"/>
                    <a:pt x="870109" y="770668"/>
                    <a:pt x="831437" y="773430"/>
                  </a:cubicBezTo>
                  <a:close/>
                  <a:moveTo>
                    <a:pt x="610457" y="767906"/>
                  </a:moveTo>
                  <a:lnTo>
                    <a:pt x="610457" y="657416"/>
                  </a:lnTo>
                  <a:cubicBezTo>
                    <a:pt x="646367" y="660178"/>
                    <a:pt x="682276" y="662940"/>
                    <a:pt x="720947" y="662940"/>
                  </a:cubicBezTo>
                  <a:lnTo>
                    <a:pt x="720947" y="773430"/>
                  </a:lnTo>
                  <a:cubicBezTo>
                    <a:pt x="682276" y="770668"/>
                    <a:pt x="646367" y="770668"/>
                    <a:pt x="610457" y="767906"/>
                  </a:cubicBezTo>
                  <a:close/>
                  <a:moveTo>
                    <a:pt x="2046827" y="1104900"/>
                  </a:moveTo>
                  <a:cubicBezTo>
                    <a:pt x="2046827" y="1196054"/>
                    <a:pt x="1776127" y="1270635"/>
                    <a:pt x="1439132" y="1270635"/>
                  </a:cubicBezTo>
                  <a:cubicBezTo>
                    <a:pt x="1102138" y="1270635"/>
                    <a:pt x="831437" y="1196054"/>
                    <a:pt x="831437" y="1104900"/>
                  </a:cubicBezTo>
                  <a:cubicBezTo>
                    <a:pt x="831437" y="1013746"/>
                    <a:pt x="1102138" y="939165"/>
                    <a:pt x="1439132" y="939165"/>
                  </a:cubicBezTo>
                  <a:cubicBezTo>
                    <a:pt x="1776127" y="939165"/>
                    <a:pt x="2046827" y="1013746"/>
                    <a:pt x="2046827" y="1104900"/>
                  </a:cubicBezTo>
                  <a:close/>
                  <a:moveTo>
                    <a:pt x="2212562" y="1187768"/>
                  </a:moveTo>
                  <a:lnTo>
                    <a:pt x="2212562" y="1104900"/>
                  </a:lnTo>
                  <a:cubicBezTo>
                    <a:pt x="2212562" y="975074"/>
                    <a:pt x="2110359" y="881158"/>
                    <a:pt x="1911477" y="828675"/>
                  </a:cubicBezTo>
                  <a:cubicBezTo>
                    <a:pt x="1836896" y="809339"/>
                    <a:pt x="1751267" y="792766"/>
                    <a:pt x="1654588" y="784479"/>
                  </a:cubicBezTo>
                  <a:cubicBezTo>
                    <a:pt x="1657350" y="773430"/>
                    <a:pt x="1657350" y="759619"/>
                    <a:pt x="1657350" y="745808"/>
                  </a:cubicBezTo>
                  <a:cubicBezTo>
                    <a:pt x="1657350" y="668465"/>
                    <a:pt x="1621441" y="602171"/>
                    <a:pt x="1546860" y="552450"/>
                  </a:cubicBezTo>
                  <a:lnTo>
                    <a:pt x="1546860" y="331470"/>
                  </a:lnTo>
                  <a:cubicBezTo>
                    <a:pt x="1546860" y="201644"/>
                    <a:pt x="1444657" y="107728"/>
                    <a:pt x="1245775" y="55245"/>
                  </a:cubicBezTo>
                  <a:cubicBezTo>
                    <a:pt x="1115949" y="19336"/>
                    <a:pt x="950214" y="0"/>
                    <a:pt x="773430" y="0"/>
                  </a:cubicBezTo>
                  <a:cubicBezTo>
                    <a:pt x="541401" y="0"/>
                    <a:pt x="0" y="33147"/>
                    <a:pt x="0" y="331470"/>
                  </a:cubicBezTo>
                  <a:lnTo>
                    <a:pt x="0" y="607695"/>
                  </a:lnTo>
                  <a:cubicBezTo>
                    <a:pt x="0" y="685038"/>
                    <a:pt x="35909" y="751332"/>
                    <a:pt x="110490" y="801053"/>
                  </a:cubicBezTo>
                  <a:lnTo>
                    <a:pt x="110490" y="853535"/>
                  </a:lnTo>
                  <a:cubicBezTo>
                    <a:pt x="44196" y="900493"/>
                    <a:pt x="0" y="964025"/>
                    <a:pt x="0" y="1049655"/>
                  </a:cubicBezTo>
                  <a:lnTo>
                    <a:pt x="0" y="1325880"/>
                  </a:lnTo>
                  <a:cubicBezTo>
                    <a:pt x="0" y="1455706"/>
                    <a:pt x="102203" y="1549622"/>
                    <a:pt x="301085" y="1602105"/>
                  </a:cubicBezTo>
                  <a:cubicBezTo>
                    <a:pt x="430911" y="1638014"/>
                    <a:pt x="596646" y="1657350"/>
                    <a:pt x="773430" y="1657350"/>
                  </a:cubicBezTo>
                  <a:cubicBezTo>
                    <a:pt x="773430" y="1787176"/>
                    <a:pt x="875633" y="1881092"/>
                    <a:pt x="1074515" y="1933575"/>
                  </a:cubicBezTo>
                  <a:cubicBezTo>
                    <a:pt x="1204341" y="1969484"/>
                    <a:pt x="1370076" y="1988820"/>
                    <a:pt x="1546860" y="1988820"/>
                  </a:cubicBezTo>
                  <a:cubicBezTo>
                    <a:pt x="1778889" y="1988820"/>
                    <a:pt x="2320290" y="1955673"/>
                    <a:pt x="2320290" y="1657350"/>
                  </a:cubicBezTo>
                  <a:lnTo>
                    <a:pt x="2320290" y="1381125"/>
                  </a:lnTo>
                  <a:cubicBezTo>
                    <a:pt x="2323052" y="1303782"/>
                    <a:pt x="2287143" y="1237488"/>
                    <a:pt x="2212562" y="1187768"/>
                  </a:cubicBezTo>
                  <a:close/>
                </a:path>
              </a:pathLst>
            </a:custGeom>
            <a:solidFill>
              <a:schemeClr val="tx2"/>
            </a:solidFill>
            <a:ln w="27583" cap="flat">
              <a:noFill/>
              <a:prstDash val="solid"/>
              <a:miter/>
            </a:ln>
          </p:spPr>
          <p:txBody>
            <a:bodyPr rtlCol="0" anchor="ctr"/>
            <a:lstStyle/>
            <a:p>
              <a:endParaRPr lang="en-US"/>
            </a:p>
          </p:txBody>
        </p:sp>
      </p:grpSp>
    </p:spTree>
    <p:extLst>
      <p:ext uri="{BB962C8B-B14F-4D97-AF65-F5344CB8AC3E}">
        <p14:creationId xmlns:p14="http://schemas.microsoft.com/office/powerpoint/2010/main" val="41785342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D33408-1207-CC61-C6D9-CECC74E9A6E3}"/>
              </a:ext>
            </a:extLst>
          </p:cNvPr>
          <p:cNvSpPr>
            <a:spLocks noGrp="1"/>
          </p:cNvSpPr>
          <p:nvPr>
            <p:ph type="title"/>
          </p:nvPr>
        </p:nvSpPr>
        <p:spPr>
          <a:xfrm>
            <a:off x="517870" y="978408"/>
            <a:ext cx="5578130" cy="1095091"/>
          </a:xfrm>
        </p:spPr>
        <p:txBody>
          <a:bodyPr/>
          <a:lstStyle/>
          <a:p>
            <a:r>
              <a:rPr lang="en-US" dirty="0">
                <a:latin typeface="Lato" panose="020F0502020204030203" pitchFamily="34" charset="0"/>
              </a:rPr>
              <a:t>Mind Mapping </a:t>
            </a:r>
          </a:p>
        </p:txBody>
      </p:sp>
      <p:sp>
        <p:nvSpPr>
          <p:cNvPr id="3" name="Content Placeholder 2">
            <a:extLst>
              <a:ext uri="{FF2B5EF4-FFF2-40B4-BE49-F238E27FC236}">
                <a16:creationId xmlns:a16="http://schemas.microsoft.com/office/drawing/2014/main" id="{179E0CA1-12E2-D5EC-0C70-157DB7C5E107}"/>
              </a:ext>
            </a:extLst>
          </p:cNvPr>
          <p:cNvSpPr>
            <a:spLocks noGrp="1"/>
          </p:cNvSpPr>
          <p:nvPr>
            <p:ph idx="1"/>
          </p:nvPr>
        </p:nvSpPr>
        <p:spPr>
          <a:xfrm>
            <a:off x="6337005" y="969265"/>
            <a:ext cx="5578130" cy="2459736"/>
          </a:xfrm>
        </p:spPr>
        <p:txBody>
          <a:bodyPr>
            <a:normAutofit/>
          </a:bodyPr>
          <a:lstStyle/>
          <a:p>
            <a:pPr marL="571500" indent="-571500">
              <a:buFont typeface="Wingdings" panose="05000000000000000000" pitchFamily="2" charset="2"/>
              <a:buChar char="q"/>
            </a:pPr>
            <a:r>
              <a:rPr lang="en-US" sz="3600">
                <a:latin typeface="Lato" panose="020F0502020204030203" pitchFamily="34" charset="0"/>
              </a:rPr>
              <a:t>What is a mind map?</a:t>
            </a:r>
          </a:p>
          <a:p>
            <a:pPr marL="571500" indent="-571500">
              <a:buFont typeface="Wingdings" panose="05000000000000000000" pitchFamily="2" charset="2"/>
              <a:buChar char="q"/>
            </a:pPr>
            <a:r>
              <a:rPr lang="en-US" sz="3600">
                <a:latin typeface="Lato" panose="020F0502020204030203" pitchFamily="34" charset="0"/>
              </a:rPr>
              <a:t>What does it include?</a:t>
            </a:r>
          </a:p>
          <a:p>
            <a:pPr marL="571500" indent="-571500">
              <a:buFont typeface="Wingdings" panose="05000000000000000000" pitchFamily="2" charset="2"/>
              <a:buChar char="q"/>
            </a:pPr>
            <a:r>
              <a:rPr lang="en-US" sz="3600">
                <a:latin typeface="Lato" panose="020F0502020204030203" pitchFamily="34" charset="0"/>
              </a:rPr>
              <a:t>Why is it useful?</a:t>
            </a:r>
          </a:p>
        </p:txBody>
      </p:sp>
      <p:pic>
        <p:nvPicPr>
          <p:cNvPr id="5" name="Graphic 4">
            <a:extLst>
              <a:ext uri="{FF2B5EF4-FFF2-40B4-BE49-F238E27FC236}">
                <a16:creationId xmlns:a16="http://schemas.microsoft.com/office/drawing/2014/main" id="{578FCD9C-B80B-34E0-7073-698EDACF2599}"/>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84521" y="2748516"/>
            <a:ext cx="3639879" cy="3639879"/>
          </a:xfrm>
          <a:prstGeom prst="rect">
            <a:avLst/>
          </a:prstGeom>
        </p:spPr>
      </p:pic>
      <p:sp>
        <p:nvSpPr>
          <p:cNvPr id="4" name="Slide Number Placeholder 3">
            <a:extLst>
              <a:ext uri="{FF2B5EF4-FFF2-40B4-BE49-F238E27FC236}">
                <a16:creationId xmlns:a16="http://schemas.microsoft.com/office/drawing/2014/main" id="{065E261E-E7A9-4F0F-A2AE-DD3FADE8AAAF}"/>
              </a:ext>
            </a:extLst>
          </p:cNvPr>
          <p:cNvSpPr>
            <a:spLocks noGrp="1"/>
          </p:cNvSpPr>
          <p:nvPr>
            <p:ph type="sldNum" sz="quarter" idx="12"/>
          </p:nvPr>
        </p:nvSpPr>
        <p:spPr/>
        <p:txBody>
          <a:bodyPr/>
          <a:lstStyle/>
          <a:p>
            <a:fld id="{DFDF98CC-160E-494C-8C3C-8CDC5FA257DE}" type="slidenum">
              <a:rPr lang="en-US" smtClean="0"/>
              <a:t>15</a:t>
            </a:fld>
            <a:endParaRPr lang="en-US"/>
          </a:p>
        </p:txBody>
      </p:sp>
    </p:spTree>
    <p:extLst>
      <p:ext uri="{BB962C8B-B14F-4D97-AF65-F5344CB8AC3E}">
        <p14:creationId xmlns:p14="http://schemas.microsoft.com/office/powerpoint/2010/main" val="287145242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79903F-9C9C-700C-38E8-982553B4755E}"/>
              </a:ext>
            </a:extLst>
          </p:cNvPr>
          <p:cNvSpPr txBox="1">
            <a:spLocks noGrp="1"/>
          </p:cNvSpPr>
          <p:nvPr>
            <p:ph type="title" idx="4294967295"/>
          </p:nvPr>
        </p:nvSpPr>
        <p:spPr>
          <a:xfrm>
            <a:off x="517870" y="978408"/>
            <a:ext cx="7660930" cy="1088807"/>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lvl1pPr algn="l" defTabSz="914400" rtl="0" eaLnBrk="1" latinLnBrk="0" hangingPunct="1">
              <a:lnSpc>
                <a:spcPct val="100000"/>
              </a:lnSpc>
              <a:spcBef>
                <a:spcPct val="0"/>
              </a:spcBef>
              <a:buNone/>
              <a:defRPr sz="5400" b="1" kern="1200">
                <a:solidFill>
                  <a:schemeClr val="tx2"/>
                </a:solidFill>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5400" b="1" i="0" u="none" strike="noStrike" kern="1200" cap="none" spc="0" normalizeH="0" baseline="0" noProof="0" dirty="0">
                <a:ln>
                  <a:noFill/>
                </a:ln>
                <a:solidFill>
                  <a:schemeClr val="tx2"/>
                </a:solidFill>
                <a:effectLst/>
                <a:uLnTx/>
                <a:uFillTx/>
                <a:latin typeface="Lato" panose="020F0502020204030203" pitchFamily="34" charset="0"/>
                <a:ea typeface="+mj-ea"/>
                <a:cs typeface="+mj-cs"/>
              </a:rPr>
              <a:t>Mind Mapping </a:t>
            </a:r>
            <a:r>
              <a:rPr kumimoji="0" lang="en-US" sz="2400" b="1" i="0" u="none" strike="noStrike" kern="1200" cap="none" spc="0" normalizeH="0" baseline="0" noProof="0" dirty="0">
                <a:ln>
                  <a:noFill/>
                </a:ln>
                <a:solidFill>
                  <a:schemeClr val="tx2"/>
                </a:solidFill>
                <a:effectLst/>
                <a:uLnTx/>
                <a:uFillTx/>
                <a:latin typeface="Lato" panose="020F0502020204030203" pitchFamily="34" charset="0"/>
                <a:ea typeface="+mj-ea"/>
                <a:cs typeface="+mj-cs"/>
              </a:rPr>
              <a:t>(1 of 2) </a:t>
            </a:r>
          </a:p>
        </p:txBody>
      </p:sp>
      <p:cxnSp>
        <p:nvCxnSpPr>
          <p:cNvPr id="17" name="Straight Connector 16">
            <a:extLst>
              <a:ext uri="{FF2B5EF4-FFF2-40B4-BE49-F238E27FC236}">
                <a16:creationId xmlns:a16="http://schemas.microsoft.com/office/drawing/2014/main" id="{1547B4E2-DA7C-FE35-83B1-9E2AC932487B}"/>
              </a:ext>
              <a:ext uri="{C183D7F6-B498-43B3-948B-1728B52AA6E4}">
                <adec:decorative xmlns:adec="http://schemas.microsoft.com/office/drawing/2017/decorative" val="1"/>
              </a:ext>
            </a:extLst>
          </p:cNvPr>
          <p:cNvCxnSpPr>
            <a:cxnSpLocks/>
            <a:stCxn id="14" idx="4"/>
            <a:endCxn id="4" idx="1"/>
          </p:cNvCxnSpPr>
          <p:nvPr/>
        </p:nvCxnSpPr>
        <p:spPr>
          <a:xfrm>
            <a:off x="4592759" y="3120077"/>
            <a:ext cx="781862" cy="255393"/>
          </a:xfrm>
          <a:prstGeom prst="line">
            <a:avLst/>
          </a:prstGeom>
          <a:ln w="19050">
            <a:solidFill>
              <a:schemeClr val="tx1">
                <a:lumMod val="50000"/>
                <a:lumOff val="50000"/>
              </a:schemeClr>
            </a:solidFill>
          </a:ln>
        </p:spPr>
        <p:style>
          <a:lnRef idx="1">
            <a:schemeClr val="dk1"/>
          </a:lnRef>
          <a:fillRef idx="0">
            <a:schemeClr val="dk1"/>
          </a:fillRef>
          <a:effectRef idx="0">
            <a:schemeClr val="dk1"/>
          </a:effectRef>
          <a:fontRef idx="minor">
            <a:schemeClr val="tx1"/>
          </a:fontRef>
        </p:style>
      </p:cxnSp>
      <p:cxnSp>
        <p:nvCxnSpPr>
          <p:cNvPr id="19" name="Straight Connector 18">
            <a:extLst>
              <a:ext uri="{FF2B5EF4-FFF2-40B4-BE49-F238E27FC236}">
                <a16:creationId xmlns:a16="http://schemas.microsoft.com/office/drawing/2014/main" id="{061249C2-19C2-CC64-EBF7-0EDF286E5D57}"/>
              </a:ext>
              <a:ext uri="{C183D7F6-B498-43B3-948B-1728B52AA6E4}">
                <adec:decorative xmlns:adec="http://schemas.microsoft.com/office/drawing/2017/decorative" val="1"/>
              </a:ext>
            </a:extLst>
          </p:cNvPr>
          <p:cNvCxnSpPr>
            <a:cxnSpLocks/>
            <a:stCxn id="51" idx="6"/>
            <a:endCxn id="4" idx="2"/>
          </p:cNvCxnSpPr>
          <p:nvPr/>
        </p:nvCxnSpPr>
        <p:spPr>
          <a:xfrm>
            <a:off x="4257352" y="4023500"/>
            <a:ext cx="810781" cy="2393"/>
          </a:xfrm>
          <a:prstGeom prst="line">
            <a:avLst/>
          </a:prstGeom>
          <a:ln w="19050">
            <a:solidFill>
              <a:schemeClr val="tx1">
                <a:lumMod val="50000"/>
                <a:lumOff val="50000"/>
              </a:schemeClr>
            </a:solidFill>
          </a:ln>
        </p:spPr>
        <p:style>
          <a:lnRef idx="1">
            <a:schemeClr val="dk1"/>
          </a:lnRef>
          <a:fillRef idx="0">
            <a:schemeClr val="dk1"/>
          </a:fillRef>
          <a:effectRef idx="0">
            <a:schemeClr val="dk1"/>
          </a:effectRef>
          <a:fontRef idx="minor">
            <a:schemeClr val="tx1"/>
          </a:fontRef>
        </p:style>
      </p:cxnSp>
      <p:cxnSp>
        <p:nvCxnSpPr>
          <p:cNvPr id="21" name="Straight Connector 20">
            <a:extLst>
              <a:ext uri="{FF2B5EF4-FFF2-40B4-BE49-F238E27FC236}">
                <a16:creationId xmlns:a16="http://schemas.microsoft.com/office/drawing/2014/main" id="{6011A639-C0F0-0089-3302-9F6692F805C3}"/>
              </a:ext>
              <a:ext uri="{C183D7F6-B498-43B3-948B-1728B52AA6E4}">
                <adec:decorative xmlns:adec="http://schemas.microsoft.com/office/drawing/2017/decorative" val="1"/>
              </a:ext>
            </a:extLst>
          </p:cNvPr>
          <p:cNvCxnSpPr>
            <a:cxnSpLocks/>
            <a:stCxn id="11" idx="7"/>
            <a:endCxn id="4" idx="3"/>
          </p:cNvCxnSpPr>
          <p:nvPr/>
        </p:nvCxnSpPr>
        <p:spPr>
          <a:xfrm flipV="1">
            <a:off x="5036000" y="4676315"/>
            <a:ext cx="338622" cy="170245"/>
          </a:xfrm>
          <a:prstGeom prst="line">
            <a:avLst/>
          </a:prstGeom>
          <a:ln w="19050">
            <a:solidFill>
              <a:schemeClr val="tx1">
                <a:lumMod val="50000"/>
                <a:lumOff val="50000"/>
              </a:schemeClr>
            </a:solidFill>
          </a:ln>
        </p:spPr>
        <p:style>
          <a:lnRef idx="1">
            <a:schemeClr val="dk1"/>
          </a:lnRef>
          <a:fillRef idx="0">
            <a:schemeClr val="dk1"/>
          </a:fillRef>
          <a:effectRef idx="0">
            <a:schemeClr val="dk1"/>
          </a:effectRef>
          <a:fontRef idx="minor">
            <a:schemeClr val="tx1"/>
          </a:fontRef>
        </p:style>
      </p:cxnSp>
      <p:cxnSp>
        <p:nvCxnSpPr>
          <p:cNvPr id="23" name="Straight Connector 22">
            <a:extLst>
              <a:ext uri="{FF2B5EF4-FFF2-40B4-BE49-F238E27FC236}">
                <a16:creationId xmlns:a16="http://schemas.microsoft.com/office/drawing/2014/main" id="{D25C4BF9-D730-6918-CDBA-AB2DB3365154}"/>
              </a:ext>
              <a:ext uri="{C183D7F6-B498-43B3-948B-1728B52AA6E4}">
                <adec:decorative xmlns:adec="http://schemas.microsoft.com/office/drawing/2017/decorative" val="1"/>
              </a:ext>
            </a:extLst>
          </p:cNvPr>
          <p:cNvCxnSpPr>
            <a:cxnSpLocks/>
            <a:stCxn id="4" idx="6"/>
            <a:endCxn id="8" idx="2"/>
          </p:cNvCxnSpPr>
          <p:nvPr/>
        </p:nvCxnSpPr>
        <p:spPr>
          <a:xfrm flipV="1">
            <a:off x="7160969" y="4024696"/>
            <a:ext cx="773679" cy="1197"/>
          </a:xfrm>
          <a:prstGeom prst="line">
            <a:avLst/>
          </a:prstGeom>
          <a:ln w="19050">
            <a:solidFill>
              <a:schemeClr val="tx1">
                <a:lumMod val="50000"/>
                <a:lumOff val="50000"/>
              </a:schemeClr>
            </a:solidFill>
          </a:ln>
        </p:spPr>
        <p:style>
          <a:lnRef idx="1">
            <a:schemeClr val="dk1"/>
          </a:lnRef>
          <a:fillRef idx="0">
            <a:schemeClr val="dk1"/>
          </a:fillRef>
          <a:effectRef idx="0">
            <a:schemeClr val="dk1"/>
          </a:effectRef>
          <a:fontRef idx="minor">
            <a:schemeClr val="tx1"/>
          </a:fontRef>
        </p:style>
      </p:cxnSp>
      <p:cxnSp>
        <p:nvCxnSpPr>
          <p:cNvPr id="25" name="Straight Connector 24">
            <a:extLst>
              <a:ext uri="{FF2B5EF4-FFF2-40B4-BE49-F238E27FC236}">
                <a16:creationId xmlns:a16="http://schemas.microsoft.com/office/drawing/2014/main" id="{432C0251-D619-7F7C-91C2-3E61AB5DE02B}"/>
              </a:ext>
              <a:ext uri="{C183D7F6-B498-43B3-948B-1728B52AA6E4}">
                <adec:decorative xmlns:adec="http://schemas.microsoft.com/office/drawing/2017/decorative" val="1"/>
              </a:ext>
            </a:extLst>
          </p:cNvPr>
          <p:cNvCxnSpPr>
            <a:cxnSpLocks/>
            <a:stCxn id="15" idx="4"/>
            <a:endCxn id="4" idx="7"/>
          </p:cNvCxnSpPr>
          <p:nvPr/>
        </p:nvCxnSpPr>
        <p:spPr>
          <a:xfrm flipH="1">
            <a:off x="6854479" y="3132426"/>
            <a:ext cx="693328" cy="243044"/>
          </a:xfrm>
          <a:prstGeom prst="line">
            <a:avLst/>
          </a:prstGeom>
          <a:ln w="19050">
            <a:solidFill>
              <a:schemeClr val="tx1">
                <a:lumMod val="50000"/>
                <a:lumOff val="50000"/>
              </a:schemeClr>
            </a:solidFill>
          </a:ln>
        </p:spPr>
        <p:style>
          <a:lnRef idx="1">
            <a:schemeClr val="dk1"/>
          </a:lnRef>
          <a:fillRef idx="0">
            <a:schemeClr val="dk1"/>
          </a:fillRef>
          <a:effectRef idx="0">
            <a:schemeClr val="dk1"/>
          </a:effectRef>
          <a:fontRef idx="minor">
            <a:schemeClr val="tx1"/>
          </a:fontRef>
        </p:style>
      </p:cxnSp>
      <p:cxnSp>
        <p:nvCxnSpPr>
          <p:cNvPr id="28" name="Straight Connector 27">
            <a:extLst>
              <a:ext uri="{FF2B5EF4-FFF2-40B4-BE49-F238E27FC236}">
                <a16:creationId xmlns:a16="http://schemas.microsoft.com/office/drawing/2014/main" id="{923A18BB-66B6-A581-D3FF-A1FDF35F2FB9}"/>
              </a:ext>
              <a:ext uri="{C183D7F6-B498-43B3-948B-1728B52AA6E4}">
                <adec:decorative xmlns:adec="http://schemas.microsoft.com/office/drawing/2017/decorative" val="1"/>
              </a:ext>
            </a:extLst>
          </p:cNvPr>
          <p:cNvCxnSpPr>
            <a:cxnSpLocks/>
            <a:stCxn id="4" idx="5"/>
            <a:endCxn id="57" idx="1"/>
          </p:cNvCxnSpPr>
          <p:nvPr/>
        </p:nvCxnSpPr>
        <p:spPr>
          <a:xfrm>
            <a:off x="6854480" y="4676315"/>
            <a:ext cx="340500" cy="215192"/>
          </a:xfrm>
          <a:prstGeom prst="line">
            <a:avLst/>
          </a:prstGeom>
          <a:ln w="19050">
            <a:solidFill>
              <a:schemeClr val="tx1">
                <a:lumMod val="50000"/>
                <a:lumOff val="50000"/>
              </a:schemeClr>
            </a:solidFill>
          </a:ln>
        </p:spPr>
        <p:style>
          <a:lnRef idx="1">
            <a:schemeClr val="dk1"/>
          </a:lnRef>
          <a:fillRef idx="0">
            <a:schemeClr val="dk1"/>
          </a:fillRef>
          <a:effectRef idx="0">
            <a:schemeClr val="dk1"/>
          </a:effectRef>
          <a:fontRef idx="minor">
            <a:schemeClr val="tx1"/>
          </a:fontRef>
        </p:style>
      </p:cxnSp>
      <p:cxnSp>
        <p:nvCxnSpPr>
          <p:cNvPr id="29" name="Straight Connector 28">
            <a:extLst>
              <a:ext uri="{FF2B5EF4-FFF2-40B4-BE49-F238E27FC236}">
                <a16:creationId xmlns:a16="http://schemas.microsoft.com/office/drawing/2014/main" id="{B2B30FA0-DD78-2EC6-367B-3F8AEC151723}"/>
              </a:ext>
              <a:ext uri="{C183D7F6-B498-43B3-948B-1728B52AA6E4}">
                <adec:decorative xmlns:adec="http://schemas.microsoft.com/office/drawing/2017/decorative" val="1"/>
              </a:ext>
            </a:extLst>
          </p:cNvPr>
          <p:cNvCxnSpPr>
            <a:cxnSpLocks/>
            <a:stCxn id="4" idx="4"/>
            <a:endCxn id="62" idx="0"/>
          </p:cNvCxnSpPr>
          <p:nvPr/>
        </p:nvCxnSpPr>
        <p:spPr>
          <a:xfrm>
            <a:off x="6114551" y="4945728"/>
            <a:ext cx="0" cy="650422"/>
          </a:xfrm>
          <a:prstGeom prst="line">
            <a:avLst/>
          </a:prstGeom>
          <a:ln w="19050">
            <a:solidFill>
              <a:schemeClr val="tx1">
                <a:lumMod val="50000"/>
                <a:lumOff val="50000"/>
              </a:schemeClr>
            </a:solidFill>
          </a:ln>
        </p:spPr>
        <p:style>
          <a:lnRef idx="1">
            <a:schemeClr val="dk1"/>
          </a:lnRef>
          <a:fillRef idx="0">
            <a:schemeClr val="dk1"/>
          </a:fillRef>
          <a:effectRef idx="0">
            <a:schemeClr val="dk1"/>
          </a:effectRef>
          <a:fontRef idx="minor">
            <a:schemeClr val="tx1"/>
          </a:fontRef>
        </p:style>
      </p:cxnSp>
      <p:sp>
        <p:nvSpPr>
          <p:cNvPr id="4" name="Oval 3">
            <a:extLst>
              <a:ext uri="{FF2B5EF4-FFF2-40B4-BE49-F238E27FC236}">
                <a16:creationId xmlns:a16="http://schemas.microsoft.com/office/drawing/2014/main" id="{4E209652-6681-7D71-920C-E5E3E0BCCF4B}"/>
              </a:ext>
            </a:extLst>
          </p:cNvPr>
          <p:cNvSpPr/>
          <p:nvPr/>
        </p:nvSpPr>
        <p:spPr>
          <a:xfrm>
            <a:off x="5068133" y="3106056"/>
            <a:ext cx="2092835" cy="1839672"/>
          </a:xfrm>
          <a:prstGeom prst="ellipse">
            <a:avLst/>
          </a:prstGeom>
          <a:solidFill>
            <a:srgbClr val="40336E"/>
          </a:solidFill>
          <a:ln w="1905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lIns="27432" tIns="27432" rIns="27432" bIns="27432" rtlCol="0" anchor="ctr" anchorCtr="1"/>
          <a:lstStyle/>
          <a:p>
            <a:pPr algn="ctr"/>
            <a:r>
              <a:rPr lang="en-US" sz="2200" b="1" dirty="0"/>
              <a:t>My future career</a:t>
            </a:r>
          </a:p>
        </p:txBody>
      </p:sp>
      <p:sp>
        <p:nvSpPr>
          <p:cNvPr id="15" name="Oval 14">
            <a:extLst>
              <a:ext uri="{FF2B5EF4-FFF2-40B4-BE49-F238E27FC236}">
                <a16:creationId xmlns:a16="http://schemas.microsoft.com/office/drawing/2014/main" id="{A0D3709B-31FE-ABFF-A29E-412B6D26EF19}"/>
              </a:ext>
            </a:extLst>
          </p:cNvPr>
          <p:cNvSpPr/>
          <p:nvPr/>
        </p:nvSpPr>
        <p:spPr>
          <a:xfrm>
            <a:off x="6387082" y="2010498"/>
            <a:ext cx="2321450" cy="1121928"/>
          </a:xfrm>
          <a:prstGeom prst="ellipse">
            <a:avLst/>
          </a:prstGeom>
          <a:solidFill>
            <a:srgbClr val="004441"/>
          </a:solidFill>
          <a:ln w="1905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lIns="27432" tIns="27432" rIns="27432" bIns="27432" rtlCol="0" anchor="ctr" anchorCtr="1"/>
          <a:lstStyle/>
          <a:p>
            <a:pPr algn="ctr"/>
            <a:r>
              <a:rPr lang="en-US" b="1" dirty="0"/>
              <a:t>Goals</a:t>
            </a:r>
          </a:p>
        </p:txBody>
      </p:sp>
      <p:sp>
        <p:nvSpPr>
          <p:cNvPr id="8" name="Oval 7">
            <a:extLst>
              <a:ext uri="{FF2B5EF4-FFF2-40B4-BE49-F238E27FC236}">
                <a16:creationId xmlns:a16="http://schemas.microsoft.com/office/drawing/2014/main" id="{4A70FC44-C6C9-3FAB-92A2-1496C1DF7F06}"/>
              </a:ext>
            </a:extLst>
          </p:cNvPr>
          <p:cNvSpPr/>
          <p:nvPr/>
        </p:nvSpPr>
        <p:spPr>
          <a:xfrm>
            <a:off x="7934648" y="3479097"/>
            <a:ext cx="2356256" cy="1091198"/>
          </a:xfrm>
          <a:prstGeom prst="ellipse">
            <a:avLst/>
          </a:prstGeom>
          <a:solidFill>
            <a:srgbClr val="C75300"/>
          </a:solidFill>
          <a:ln w="1905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lIns="27432" tIns="27432" rIns="27432" bIns="27432" rtlCol="0" anchor="ctr" anchorCtr="1"/>
          <a:lstStyle/>
          <a:p>
            <a:pPr algn="ctr"/>
            <a:r>
              <a:rPr lang="en-US" b="1" dirty="0"/>
              <a:t>Knowledge/</a:t>
            </a:r>
            <a:br>
              <a:rPr lang="en-US" b="1" dirty="0"/>
            </a:br>
            <a:r>
              <a:rPr lang="en-US" b="1" dirty="0"/>
              <a:t>Skills</a:t>
            </a:r>
          </a:p>
        </p:txBody>
      </p:sp>
      <p:sp>
        <p:nvSpPr>
          <p:cNvPr id="57" name="Oval 56">
            <a:extLst>
              <a:ext uri="{FF2B5EF4-FFF2-40B4-BE49-F238E27FC236}">
                <a16:creationId xmlns:a16="http://schemas.microsoft.com/office/drawing/2014/main" id="{7E2181A0-5F5D-720E-ECF3-78C0D394F3BD}"/>
              </a:ext>
            </a:extLst>
          </p:cNvPr>
          <p:cNvSpPr/>
          <p:nvPr/>
        </p:nvSpPr>
        <p:spPr>
          <a:xfrm>
            <a:off x="6852631" y="4725404"/>
            <a:ext cx="2337706" cy="1134217"/>
          </a:xfrm>
          <a:prstGeom prst="ellipse">
            <a:avLst/>
          </a:prstGeom>
          <a:solidFill>
            <a:srgbClr val="B1003E"/>
          </a:solidFill>
          <a:ln w="1905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lIns="27432" tIns="27432" rIns="27432" bIns="27432" rtlCol="0" anchor="ctr" anchorCtr="1"/>
          <a:lstStyle/>
          <a:p>
            <a:pPr algn="ctr"/>
            <a:r>
              <a:rPr lang="en-US" b="1" dirty="0"/>
              <a:t>Interests</a:t>
            </a:r>
          </a:p>
        </p:txBody>
      </p:sp>
      <p:sp>
        <p:nvSpPr>
          <p:cNvPr id="62" name="Oval 61">
            <a:extLst>
              <a:ext uri="{FF2B5EF4-FFF2-40B4-BE49-F238E27FC236}">
                <a16:creationId xmlns:a16="http://schemas.microsoft.com/office/drawing/2014/main" id="{7B2B9F9B-50E0-452B-BB6B-CC528DD0F4AE}"/>
              </a:ext>
            </a:extLst>
          </p:cNvPr>
          <p:cNvSpPr/>
          <p:nvPr/>
        </p:nvSpPr>
        <p:spPr>
          <a:xfrm>
            <a:off x="4953826" y="5596151"/>
            <a:ext cx="2321450" cy="1121928"/>
          </a:xfrm>
          <a:prstGeom prst="ellipse">
            <a:avLst/>
          </a:prstGeom>
          <a:solidFill>
            <a:srgbClr val="8464A9"/>
          </a:solidFill>
          <a:ln w="1905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lIns="27432" tIns="27432" rIns="27432" bIns="27432" rtlCol="0" anchor="ctr" anchorCtr="1"/>
          <a:lstStyle/>
          <a:p>
            <a:pPr algn="ctr"/>
            <a:r>
              <a:rPr lang="en-US" b="1" dirty="0"/>
              <a:t>Personality</a:t>
            </a:r>
          </a:p>
        </p:txBody>
      </p:sp>
      <p:sp>
        <p:nvSpPr>
          <p:cNvPr id="11" name="Oval 10">
            <a:extLst>
              <a:ext uri="{FF2B5EF4-FFF2-40B4-BE49-F238E27FC236}">
                <a16:creationId xmlns:a16="http://schemas.microsoft.com/office/drawing/2014/main" id="{BE6CE0CA-327C-2EA9-2E55-5F1824FF8433}"/>
              </a:ext>
            </a:extLst>
          </p:cNvPr>
          <p:cNvSpPr/>
          <p:nvPr/>
        </p:nvSpPr>
        <p:spPr>
          <a:xfrm>
            <a:off x="3051586" y="4682257"/>
            <a:ext cx="2324886" cy="1121928"/>
          </a:xfrm>
          <a:prstGeom prst="ellipse">
            <a:avLst/>
          </a:prstGeom>
          <a:solidFill>
            <a:srgbClr val="006C75"/>
          </a:solidFill>
          <a:ln w="1905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lIns="27432" tIns="27432" rIns="27432" bIns="27432" rtlCol="0" anchor="ctr" anchorCtr="1"/>
          <a:lstStyle/>
          <a:p>
            <a:pPr algn="ctr"/>
            <a:r>
              <a:rPr lang="en-US" b="1" dirty="0">
                <a:solidFill>
                  <a:schemeClr val="bg1"/>
                </a:solidFill>
              </a:rPr>
              <a:t>Opportunities</a:t>
            </a:r>
          </a:p>
        </p:txBody>
      </p:sp>
      <p:sp>
        <p:nvSpPr>
          <p:cNvPr id="51" name="Oval 50">
            <a:extLst>
              <a:ext uri="{FF2B5EF4-FFF2-40B4-BE49-F238E27FC236}">
                <a16:creationId xmlns:a16="http://schemas.microsoft.com/office/drawing/2014/main" id="{C77F959E-691D-03DE-C0A3-162E8E82CC4B}"/>
              </a:ext>
            </a:extLst>
          </p:cNvPr>
          <p:cNvSpPr/>
          <p:nvPr/>
        </p:nvSpPr>
        <p:spPr>
          <a:xfrm>
            <a:off x="1901095" y="3479097"/>
            <a:ext cx="2356257" cy="1088806"/>
          </a:xfrm>
          <a:prstGeom prst="ellipse">
            <a:avLst/>
          </a:prstGeom>
          <a:solidFill>
            <a:srgbClr val="C8466F"/>
          </a:solidFill>
          <a:ln w="1905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lIns="27432" tIns="27432" rIns="27432" bIns="27432" rtlCol="0" anchor="ctr" anchorCtr="1"/>
          <a:lstStyle/>
          <a:p>
            <a:pPr algn="ctr"/>
            <a:r>
              <a:rPr lang="en-US" b="1" dirty="0"/>
              <a:t>Barriers</a:t>
            </a:r>
          </a:p>
        </p:txBody>
      </p:sp>
      <p:sp>
        <p:nvSpPr>
          <p:cNvPr id="14" name="Oval 13">
            <a:extLst>
              <a:ext uri="{FF2B5EF4-FFF2-40B4-BE49-F238E27FC236}">
                <a16:creationId xmlns:a16="http://schemas.microsoft.com/office/drawing/2014/main" id="{B3299005-7A92-EE63-D842-05DF04182064}"/>
              </a:ext>
            </a:extLst>
          </p:cNvPr>
          <p:cNvSpPr/>
          <p:nvPr/>
        </p:nvSpPr>
        <p:spPr>
          <a:xfrm>
            <a:off x="3432034" y="1996721"/>
            <a:ext cx="2321450" cy="1123356"/>
          </a:xfrm>
          <a:prstGeom prst="ellipse">
            <a:avLst/>
          </a:prstGeom>
          <a:solidFill>
            <a:srgbClr val="1466A8"/>
          </a:solidFill>
          <a:ln w="1905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lIns="27432" tIns="27432" rIns="27432" bIns="27432" rtlCol="0" anchor="ctr" anchorCtr="1"/>
          <a:lstStyle/>
          <a:p>
            <a:pPr algn="ctr"/>
            <a:r>
              <a:rPr lang="en-US" b="1" dirty="0"/>
              <a:t>Values</a:t>
            </a:r>
          </a:p>
        </p:txBody>
      </p:sp>
      <p:sp>
        <p:nvSpPr>
          <p:cNvPr id="53" name="Slide Number Placeholder 52">
            <a:extLst>
              <a:ext uri="{FF2B5EF4-FFF2-40B4-BE49-F238E27FC236}">
                <a16:creationId xmlns:a16="http://schemas.microsoft.com/office/drawing/2014/main" id="{B4B94B35-1DD0-4099-80CF-E07DA8C3E217}"/>
              </a:ext>
              <a:ext uri="{C183D7F6-B498-43B3-948B-1728B52AA6E4}">
                <adec:decorative xmlns:adec="http://schemas.microsoft.com/office/drawing/2017/decorative" val="0"/>
              </a:ext>
            </a:extLst>
          </p:cNvPr>
          <p:cNvSpPr>
            <a:spLocks noGrp="1"/>
          </p:cNvSpPr>
          <p:nvPr>
            <p:ph type="sldNum" sz="quarter" idx="12"/>
          </p:nvPr>
        </p:nvSpPr>
        <p:spPr/>
        <p:txBody>
          <a:bodyPr/>
          <a:lstStyle/>
          <a:p>
            <a:fld id="{DFDF98CC-160E-494C-8C3C-8CDC5FA257DE}" type="slidenum">
              <a:rPr lang="en-US" smtClean="0"/>
              <a:t>16</a:t>
            </a:fld>
            <a:endParaRPr lang="en-US"/>
          </a:p>
        </p:txBody>
      </p:sp>
    </p:spTree>
    <p:extLst>
      <p:ext uri="{BB962C8B-B14F-4D97-AF65-F5344CB8AC3E}">
        <p14:creationId xmlns:p14="http://schemas.microsoft.com/office/powerpoint/2010/main" val="91622668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79903F-9C9C-700C-38E8-982553B4755E}"/>
              </a:ext>
            </a:extLst>
          </p:cNvPr>
          <p:cNvSpPr txBox="1">
            <a:spLocks noGrp="1"/>
          </p:cNvSpPr>
          <p:nvPr>
            <p:ph type="title" idx="4294967295"/>
          </p:nvPr>
        </p:nvSpPr>
        <p:spPr>
          <a:xfrm>
            <a:off x="517870" y="978409"/>
            <a:ext cx="7133232" cy="1085266"/>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lvl1pPr algn="l" defTabSz="914400" rtl="0" eaLnBrk="1" latinLnBrk="0" hangingPunct="1">
              <a:lnSpc>
                <a:spcPct val="100000"/>
              </a:lnSpc>
              <a:spcBef>
                <a:spcPct val="0"/>
              </a:spcBef>
              <a:buNone/>
              <a:defRPr sz="5400" b="1" kern="1200">
                <a:solidFill>
                  <a:schemeClr val="tx2"/>
                </a:solidFill>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5400" b="1" i="0" u="none" strike="noStrike" kern="1200" cap="none" spc="0" normalizeH="0" baseline="0" noProof="0" dirty="0">
                <a:ln>
                  <a:noFill/>
                </a:ln>
                <a:solidFill>
                  <a:schemeClr val="tx2"/>
                </a:solidFill>
                <a:effectLst/>
                <a:uLnTx/>
                <a:uFillTx/>
                <a:latin typeface="Lato" panose="020F0502020204030203" pitchFamily="34" charset="0"/>
                <a:ea typeface="+mj-ea"/>
                <a:cs typeface="+mj-cs"/>
              </a:rPr>
              <a:t>Mind Mapping </a:t>
            </a:r>
            <a:r>
              <a:rPr kumimoji="0" lang="en-US" sz="2400" b="1" i="0" u="none" strike="noStrike" kern="1200" cap="none" spc="0" normalizeH="0" baseline="0" noProof="0" dirty="0">
                <a:ln>
                  <a:noFill/>
                </a:ln>
                <a:solidFill>
                  <a:schemeClr val="tx2"/>
                </a:solidFill>
                <a:effectLst/>
                <a:uLnTx/>
                <a:uFillTx/>
                <a:latin typeface="Lato" panose="020F0502020204030203" pitchFamily="34" charset="0"/>
                <a:ea typeface="+mj-ea"/>
                <a:cs typeface="+mj-cs"/>
              </a:rPr>
              <a:t>(2 of 2) </a:t>
            </a:r>
          </a:p>
        </p:txBody>
      </p:sp>
      <p:cxnSp>
        <p:nvCxnSpPr>
          <p:cNvPr id="17" name="Straight Connector 16">
            <a:extLst>
              <a:ext uri="{FF2B5EF4-FFF2-40B4-BE49-F238E27FC236}">
                <a16:creationId xmlns:a16="http://schemas.microsoft.com/office/drawing/2014/main" id="{1547B4E2-DA7C-FE35-83B1-9E2AC932487B}"/>
              </a:ext>
              <a:ext uri="{C183D7F6-B498-43B3-948B-1728B52AA6E4}">
                <adec:decorative xmlns:adec="http://schemas.microsoft.com/office/drawing/2017/decorative" val="1"/>
              </a:ext>
            </a:extLst>
          </p:cNvPr>
          <p:cNvCxnSpPr>
            <a:cxnSpLocks/>
            <a:stCxn id="14" idx="4"/>
            <a:endCxn id="4" idx="1"/>
          </p:cNvCxnSpPr>
          <p:nvPr/>
        </p:nvCxnSpPr>
        <p:spPr>
          <a:xfrm>
            <a:off x="4592759" y="3120077"/>
            <a:ext cx="781862" cy="255393"/>
          </a:xfrm>
          <a:prstGeom prst="line">
            <a:avLst/>
          </a:prstGeom>
          <a:ln w="19050">
            <a:solidFill>
              <a:schemeClr val="tx1">
                <a:lumMod val="50000"/>
                <a:lumOff val="50000"/>
              </a:schemeClr>
            </a:solidFill>
          </a:ln>
        </p:spPr>
        <p:style>
          <a:lnRef idx="1">
            <a:schemeClr val="dk1"/>
          </a:lnRef>
          <a:fillRef idx="0">
            <a:schemeClr val="dk1"/>
          </a:fillRef>
          <a:effectRef idx="0">
            <a:schemeClr val="dk1"/>
          </a:effectRef>
          <a:fontRef idx="minor">
            <a:schemeClr val="tx1"/>
          </a:fontRef>
        </p:style>
      </p:cxnSp>
      <p:cxnSp>
        <p:nvCxnSpPr>
          <p:cNvPr id="19" name="Straight Connector 18">
            <a:extLst>
              <a:ext uri="{FF2B5EF4-FFF2-40B4-BE49-F238E27FC236}">
                <a16:creationId xmlns:a16="http://schemas.microsoft.com/office/drawing/2014/main" id="{061249C2-19C2-CC64-EBF7-0EDF286E5D57}"/>
              </a:ext>
              <a:ext uri="{C183D7F6-B498-43B3-948B-1728B52AA6E4}">
                <adec:decorative xmlns:adec="http://schemas.microsoft.com/office/drawing/2017/decorative" val="1"/>
              </a:ext>
            </a:extLst>
          </p:cNvPr>
          <p:cNvCxnSpPr>
            <a:cxnSpLocks/>
            <a:stCxn id="51" idx="6"/>
            <a:endCxn id="4" idx="2"/>
          </p:cNvCxnSpPr>
          <p:nvPr/>
        </p:nvCxnSpPr>
        <p:spPr>
          <a:xfrm>
            <a:off x="4257352" y="4023500"/>
            <a:ext cx="810781" cy="2393"/>
          </a:xfrm>
          <a:prstGeom prst="line">
            <a:avLst/>
          </a:prstGeom>
          <a:ln w="19050">
            <a:solidFill>
              <a:schemeClr val="tx1">
                <a:lumMod val="50000"/>
                <a:lumOff val="50000"/>
              </a:schemeClr>
            </a:solidFill>
          </a:ln>
        </p:spPr>
        <p:style>
          <a:lnRef idx="1">
            <a:schemeClr val="dk1"/>
          </a:lnRef>
          <a:fillRef idx="0">
            <a:schemeClr val="dk1"/>
          </a:fillRef>
          <a:effectRef idx="0">
            <a:schemeClr val="dk1"/>
          </a:effectRef>
          <a:fontRef idx="minor">
            <a:schemeClr val="tx1"/>
          </a:fontRef>
        </p:style>
      </p:cxnSp>
      <p:cxnSp>
        <p:nvCxnSpPr>
          <p:cNvPr id="21" name="Straight Connector 20">
            <a:extLst>
              <a:ext uri="{FF2B5EF4-FFF2-40B4-BE49-F238E27FC236}">
                <a16:creationId xmlns:a16="http://schemas.microsoft.com/office/drawing/2014/main" id="{6011A639-C0F0-0089-3302-9F6692F805C3}"/>
              </a:ext>
              <a:ext uri="{C183D7F6-B498-43B3-948B-1728B52AA6E4}">
                <adec:decorative xmlns:adec="http://schemas.microsoft.com/office/drawing/2017/decorative" val="1"/>
              </a:ext>
            </a:extLst>
          </p:cNvPr>
          <p:cNvCxnSpPr>
            <a:cxnSpLocks/>
            <a:stCxn id="11" idx="7"/>
            <a:endCxn id="4" idx="3"/>
          </p:cNvCxnSpPr>
          <p:nvPr/>
        </p:nvCxnSpPr>
        <p:spPr>
          <a:xfrm flipV="1">
            <a:off x="5036000" y="4676315"/>
            <a:ext cx="338622" cy="170245"/>
          </a:xfrm>
          <a:prstGeom prst="line">
            <a:avLst/>
          </a:prstGeom>
          <a:ln w="19050">
            <a:solidFill>
              <a:schemeClr val="tx1">
                <a:lumMod val="50000"/>
                <a:lumOff val="50000"/>
              </a:schemeClr>
            </a:solidFill>
          </a:ln>
        </p:spPr>
        <p:style>
          <a:lnRef idx="1">
            <a:schemeClr val="dk1"/>
          </a:lnRef>
          <a:fillRef idx="0">
            <a:schemeClr val="dk1"/>
          </a:fillRef>
          <a:effectRef idx="0">
            <a:schemeClr val="dk1"/>
          </a:effectRef>
          <a:fontRef idx="minor">
            <a:schemeClr val="tx1"/>
          </a:fontRef>
        </p:style>
      </p:cxnSp>
      <p:cxnSp>
        <p:nvCxnSpPr>
          <p:cNvPr id="23" name="Straight Connector 22">
            <a:extLst>
              <a:ext uri="{FF2B5EF4-FFF2-40B4-BE49-F238E27FC236}">
                <a16:creationId xmlns:a16="http://schemas.microsoft.com/office/drawing/2014/main" id="{D25C4BF9-D730-6918-CDBA-AB2DB3365154}"/>
              </a:ext>
              <a:ext uri="{C183D7F6-B498-43B3-948B-1728B52AA6E4}">
                <adec:decorative xmlns:adec="http://schemas.microsoft.com/office/drawing/2017/decorative" val="1"/>
              </a:ext>
            </a:extLst>
          </p:cNvPr>
          <p:cNvCxnSpPr>
            <a:cxnSpLocks/>
            <a:stCxn id="4" idx="6"/>
            <a:endCxn id="8" idx="2"/>
          </p:cNvCxnSpPr>
          <p:nvPr/>
        </p:nvCxnSpPr>
        <p:spPr>
          <a:xfrm flipV="1">
            <a:off x="7160969" y="4024696"/>
            <a:ext cx="773679" cy="1197"/>
          </a:xfrm>
          <a:prstGeom prst="line">
            <a:avLst/>
          </a:prstGeom>
          <a:ln w="19050">
            <a:solidFill>
              <a:schemeClr val="tx1">
                <a:lumMod val="50000"/>
                <a:lumOff val="50000"/>
              </a:schemeClr>
            </a:solidFill>
          </a:ln>
        </p:spPr>
        <p:style>
          <a:lnRef idx="1">
            <a:schemeClr val="dk1"/>
          </a:lnRef>
          <a:fillRef idx="0">
            <a:schemeClr val="dk1"/>
          </a:fillRef>
          <a:effectRef idx="0">
            <a:schemeClr val="dk1"/>
          </a:effectRef>
          <a:fontRef idx="minor">
            <a:schemeClr val="tx1"/>
          </a:fontRef>
        </p:style>
      </p:cxnSp>
      <p:cxnSp>
        <p:nvCxnSpPr>
          <p:cNvPr id="25" name="Straight Connector 24">
            <a:extLst>
              <a:ext uri="{FF2B5EF4-FFF2-40B4-BE49-F238E27FC236}">
                <a16:creationId xmlns:a16="http://schemas.microsoft.com/office/drawing/2014/main" id="{432C0251-D619-7F7C-91C2-3E61AB5DE02B}"/>
              </a:ext>
              <a:ext uri="{C183D7F6-B498-43B3-948B-1728B52AA6E4}">
                <adec:decorative xmlns:adec="http://schemas.microsoft.com/office/drawing/2017/decorative" val="1"/>
              </a:ext>
            </a:extLst>
          </p:cNvPr>
          <p:cNvCxnSpPr>
            <a:cxnSpLocks/>
            <a:stCxn id="15" idx="4"/>
            <a:endCxn id="4" idx="7"/>
          </p:cNvCxnSpPr>
          <p:nvPr/>
        </p:nvCxnSpPr>
        <p:spPr>
          <a:xfrm flipH="1">
            <a:off x="6854480" y="3119363"/>
            <a:ext cx="693327" cy="256106"/>
          </a:xfrm>
          <a:prstGeom prst="line">
            <a:avLst/>
          </a:prstGeom>
          <a:ln w="19050">
            <a:solidFill>
              <a:schemeClr val="tx1">
                <a:lumMod val="50000"/>
                <a:lumOff val="50000"/>
              </a:schemeClr>
            </a:solidFill>
          </a:ln>
        </p:spPr>
        <p:style>
          <a:lnRef idx="1">
            <a:schemeClr val="dk1"/>
          </a:lnRef>
          <a:fillRef idx="0">
            <a:schemeClr val="dk1"/>
          </a:fillRef>
          <a:effectRef idx="0">
            <a:schemeClr val="dk1"/>
          </a:effectRef>
          <a:fontRef idx="minor">
            <a:schemeClr val="tx1"/>
          </a:fontRef>
        </p:style>
      </p:cxnSp>
      <p:cxnSp>
        <p:nvCxnSpPr>
          <p:cNvPr id="28" name="Straight Connector 27">
            <a:extLst>
              <a:ext uri="{FF2B5EF4-FFF2-40B4-BE49-F238E27FC236}">
                <a16:creationId xmlns:a16="http://schemas.microsoft.com/office/drawing/2014/main" id="{923A18BB-66B6-A581-D3FF-A1FDF35F2FB9}"/>
              </a:ext>
              <a:ext uri="{C183D7F6-B498-43B3-948B-1728B52AA6E4}">
                <adec:decorative xmlns:adec="http://schemas.microsoft.com/office/drawing/2017/decorative" val="1"/>
              </a:ext>
            </a:extLst>
          </p:cNvPr>
          <p:cNvCxnSpPr>
            <a:cxnSpLocks/>
            <a:stCxn id="4" idx="5"/>
            <a:endCxn id="57" idx="1"/>
          </p:cNvCxnSpPr>
          <p:nvPr/>
        </p:nvCxnSpPr>
        <p:spPr>
          <a:xfrm>
            <a:off x="6854480" y="4676315"/>
            <a:ext cx="340500" cy="215192"/>
          </a:xfrm>
          <a:prstGeom prst="line">
            <a:avLst/>
          </a:prstGeom>
          <a:ln w="19050">
            <a:solidFill>
              <a:schemeClr val="tx1">
                <a:lumMod val="50000"/>
                <a:lumOff val="50000"/>
              </a:schemeClr>
            </a:solidFill>
          </a:ln>
        </p:spPr>
        <p:style>
          <a:lnRef idx="1">
            <a:schemeClr val="dk1"/>
          </a:lnRef>
          <a:fillRef idx="0">
            <a:schemeClr val="dk1"/>
          </a:fillRef>
          <a:effectRef idx="0">
            <a:schemeClr val="dk1"/>
          </a:effectRef>
          <a:fontRef idx="minor">
            <a:schemeClr val="tx1"/>
          </a:fontRef>
        </p:style>
      </p:cxnSp>
      <p:cxnSp>
        <p:nvCxnSpPr>
          <p:cNvPr id="29" name="Straight Connector 28">
            <a:extLst>
              <a:ext uri="{FF2B5EF4-FFF2-40B4-BE49-F238E27FC236}">
                <a16:creationId xmlns:a16="http://schemas.microsoft.com/office/drawing/2014/main" id="{B2B30FA0-DD78-2EC6-367B-3F8AEC151723}"/>
              </a:ext>
              <a:ext uri="{C183D7F6-B498-43B3-948B-1728B52AA6E4}">
                <adec:decorative xmlns:adec="http://schemas.microsoft.com/office/drawing/2017/decorative" val="1"/>
              </a:ext>
            </a:extLst>
          </p:cNvPr>
          <p:cNvCxnSpPr>
            <a:cxnSpLocks/>
            <a:stCxn id="4" idx="4"/>
            <a:endCxn id="62" idx="0"/>
          </p:cNvCxnSpPr>
          <p:nvPr/>
        </p:nvCxnSpPr>
        <p:spPr>
          <a:xfrm>
            <a:off x="6114551" y="4945728"/>
            <a:ext cx="0" cy="650422"/>
          </a:xfrm>
          <a:prstGeom prst="line">
            <a:avLst/>
          </a:prstGeom>
          <a:ln w="19050">
            <a:solidFill>
              <a:schemeClr val="tx1">
                <a:lumMod val="50000"/>
                <a:lumOff val="50000"/>
              </a:schemeClr>
            </a:solidFill>
          </a:ln>
        </p:spPr>
        <p:style>
          <a:lnRef idx="1">
            <a:schemeClr val="dk1"/>
          </a:lnRef>
          <a:fillRef idx="0">
            <a:schemeClr val="dk1"/>
          </a:fillRef>
          <a:effectRef idx="0">
            <a:schemeClr val="dk1"/>
          </a:effectRef>
          <a:fontRef idx="minor">
            <a:schemeClr val="tx1"/>
          </a:fontRef>
        </p:style>
      </p:cxnSp>
      <p:sp>
        <p:nvSpPr>
          <p:cNvPr id="4" name="Oval 3">
            <a:extLst>
              <a:ext uri="{FF2B5EF4-FFF2-40B4-BE49-F238E27FC236}">
                <a16:creationId xmlns:a16="http://schemas.microsoft.com/office/drawing/2014/main" id="{4E209652-6681-7D71-920C-E5E3E0BCCF4B}"/>
              </a:ext>
            </a:extLst>
          </p:cNvPr>
          <p:cNvSpPr/>
          <p:nvPr/>
        </p:nvSpPr>
        <p:spPr>
          <a:xfrm>
            <a:off x="5068133" y="3106056"/>
            <a:ext cx="2092835" cy="1839672"/>
          </a:xfrm>
          <a:prstGeom prst="ellipse">
            <a:avLst/>
          </a:prstGeom>
          <a:solidFill>
            <a:srgbClr val="40336E"/>
          </a:solidFill>
          <a:ln w="1905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lIns="27432" tIns="27432" rIns="27432" bIns="27432" rtlCol="0" anchor="ctr" anchorCtr="1"/>
          <a:lstStyle/>
          <a:p>
            <a:pPr algn="ctr"/>
            <a:r>
              <a:rPr lang="en-US" sz="2200" b="1" dirty="0"/>
              <a:t>My future career</a:t>
            </a:r>
          </a:p>
        </p:txBody>
      </p:sp>
      <p:sp>
        <p:nvSpPr>
          <p:cNvPr id="15" name="Oval 14">
            <a:extLst>
              <a:ext uri="{FF2B5EF4-FFF2-40B4-BE49-F238E27FC236}">
                <a16:creationId xmlns:a16="http://schemas.microsoft.com/office/drawing/2014/main" id="{A0D3709B-31FE-ABFF-A29E-412B6D26EF19}"/>
              </a:ext>
            </a:extLst>
          </p:cNvPr>
          <p:cNvSpPr/>
          <p:nvPr/>
        </p:nvSpPr>
        <p:spPr>
          <a:xfrm>
            <a:off x="6387082" y="1997435"/>
            <a:ext cx="2321450" cy="1121928"/>
          </a:xfrm>
          <a:prstGeom prst="ellipse">
            <a:avLst/>
          </a:prstGeom>
          <a:solidFill>
            <a:srgbClr val="004441"/>
          </a:solidFill>
          <a:ln w="1905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lIns="27432" tIns="27432" rIns="27432" bIns="27432" rtlCol="0" anchor="ctr" anchorCtr="1"/>
          <a:lstStyle/>
          <a:p>
            <a:pPr algn="ctr"/>
            <a:r>
              <a:rPr lang="en-US" b="1" dirty="0"/>
              <a:t>Goals</a:t>
            </a:r>
          </a:p>
        </p:txBody>
      </p:sp>
      <p:sp>
        <p:nvSpPr>
          <p:cNvPr id="8" name="Oval 7">
            <a:extLst>
              <a:ext uri="{FF2B5EF4-FFF2-40B4-BE49-F238E27FC236}">
                <a16:creationId xmlns:a16="http://schemas.microsoft.com/office/drawing/2014/main" id="{4A70FC44-C6C9-3FAB-92A2-1496C1DF7F06}"/>
              </a:ext>
            </a:extLst>
          </p:cNvPr>
          <p:cNvSpPr/>
          <p:nvPr/>
        </p:nvSpPr>
        <p:spPr>
          <a:xfrm>
            <a:off x="7934648" y="3479097"/>
            <a:ext cx="2356256" cy="1091198"/>
          </a:xfrm>
          <a:prstGeom prst="ellipse">
            <a:avLst/>
          </a:prstGeom>
          <a:solidFill>
            <a:srgbClr val="C75300"/>
          </a:solidFill>
          <a:ln w="1905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lIns="27432" tIns="27432" rIns="27432" bIns="27432" rtlCol="0" anchor="ctr" anchorCtr="1"/>
          <a:lstStyle/>
          <a:p>
            <a:pPr algn="ctr"/>
            <a:r>
              <a:rPr lang="en-US" b="1" dirty="0"/>
              <a:t>Knowledge/</a:t>
            </a:r>
            <a:br>
              <a:rPr lang="en-US" b="1" dirty="0"/>
            </a:br>
            <a:r>
              <a:rPr lang="en-US" b="1" dirty="0"/>
              <a:t>Skills</a:t>
            </a:r>
          </a:p>
        </p:txBody>
      </p:sp>
      <p:sp>
        <p:nvSpPr>
          <p:cNvPr id="57" name="Oval 56">
            <a:extLst>
              <a:ext uri="{FF2B5EF4-FFF2-40B4-BE49-F238E27FC236}">
                <a16:creationId xmlns:a16="http://schemas.microsoft.com/office/drawing/2014/main" id="{7E2181A0-5F5D-720E-ECF3-78C0D394F3BD}"/>
              </a:ext>
            </a:extLst>
          </p:cNvPr>
          <p:cNvSpPr/>
          <p:nvPr/>
        </p:nvSpPr>
        <p:spPr>
          <a:xfrm>
            <a:off x="6852631" y="4725404"/>
            <a:ext cx="2337706" cy="1134217"/>
          </a:xfrm>
          <a:prstGeom prst="ellipse">
            <a:avLst/>
          </a:prstGeom>
          <a:solidFill>
            <a:srgbClr val="B1003E"/>
          </a:solidFill>
          <a:ln w="1905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lIns="27432" tIns="27432" rIns="27432" bIns="27432" rtlCol="0" anchor="ctr" anchorCtr="1"/>
          <a:lstStyle/>
          <a:p>
            <a:pPr algn="ctr"/>
            <a:r>
              <a:rPr lang="en-US" b="1" dirty="0"/>
              <a:t>Interests</a:t>
            </a:r>
          </a:p>
        </p:txBody>
      </p:sp>
      <p:sp>
        <p:nvSpPr>
          <p:cNvPr id="62" name="Oval 61">
            <a:extLst>
              <a:ext uri="{FF2B5EF4-FFF2-40B4-BE49-F238E27FC236}">
                <a16:creationId xmlns:a16="http://schemas.microsoft.com/office/drawing/2014/main" id="{7B2B9F9B-50E0-452B-BB6B-CC528DD0F4AE}"/>
              </a:ext>
            </a:extLst>
          </p:cNvPr>
          <p:cNvSpPr/>
          <p:nvPr/>
        </p:nvSpPr>
        <p:spPr>
          <a:xfrm>
            <a:off x="4953826" y="5596151"/>
            <a:ext cx="2321450" cy="1121928"/>
          </a:xfrm>
          <a:prstGeom prst="ellipse">
            <a:avLst/>
          </a:prstGeom>
          <a:solidFill>
            <a:srgbClr val="8464A9"/>
          </a:solidFill>
          <a:ln w="1905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lIns="27432" tIns="27432" rIns="27432" bIns="27432" rtlCol="0" anchor="ctr" anchorCtr="1"/>
          <a:lstStyle/>
          <a:p>
            <a:pPr algn="ctr"/>
            <a:r>
              <a:rPr lang="en-US" b="1" dirty="0"/>
              <a:t>Personality</a:t>
            </a:r>
          </a:p>
        </p:txBody>
      </p:sp>
      <p:sp>
        <p:nvSpPr>
          <p:cNvPr id="11" name="Oval 10">
            <a:extLst>
              <a:ext uri="{FF2B5EF4-FFF2-40B4-BE49-F238E27FC236}">
                <a16:creationId xmlns:a16="http://schemas.microsoft.com/office/drawing/2014/main" id="{BE6CE0CA-327C-2EA9-2E55-5F1824FF8433}"/>
              </a:ext>
            </a:extLst>
          </p:cNvPr>
          <p:cNvSpPr/>
          <p:nvPr/>
        </p:nvSpPr>
        <p:spPr>
          <a:xfrm>
            <a:off x="3051586" y="4682257"/>
            <a:ext cx="2324886" cy="1121928"/>
          </a:xfrm>
          <a:prstGeom prst="ellipse">
            <a:avLst/>
          </a:prstGeom>
          <a:solidFill>
            <a:srgbClr val="006C75"/>
          </a:solidFill>
          <a:ln w="1905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lIns="27432" tIns="27432" rIns="27432" bIns="27432" rtlCol="0" anchor="ctr" anchorCtr="1"/>
          <a:lstStyle/>
          <a:p>
            <a:pPr algn="ctr"/>
            <a:r>
              <a:rPr lang="en-US" b="1" dirty="0">
                <a:solidFill>
                  <a:schemeClr val="bg1"/>
                </a:solidFill>
              </a:rPr>
              <a:t>Opportunities</a:t>
            </a:r>
          </a:p>
        </p:txBody>
      </p:sp>
      <p:sp>
        <p:nvSpPr>
          <p:cNvPr id="51" name="Oval 50">
            <a:extLst>
              <a:ext uri="{FF2B5EF4-FFF2-40B4-BE49-F238E27FC236}">
                <a16:creationId xmlns:a16="http://schemas.microsoft.com/office/drawing/2014/main" id="{C77F959E-691D-03DE-C0A3-162E8E82CC4B}"/>
              </a:ext>
              <a:ext uri="{C183D7F6-B498-43B3-948B-1728B52AA6E4}">
                <adec:decorative xmlns:adec="http://schemas.microsoft.com/office/drawing/2017/decorative" val="0"/>
              </a:ext>
            </a:extLst>
          </p:cNvPr>
          <p:cNvSpPr/>
          <p:nvPr/>
        </p:nvSpPr>
        <p:spPr>
          <a:xfrm>
            <a:off x="1901095" y="3479097"/>
            <a:ext cx="2356257" cy="1088806"/>
          </a:xfrm>
          <a:prstGeom prst="ellipse">
            <a:avLst/>
          </a:prstGeom>
          <a:solidFill>
            <a:srgbClr val="C8466F"/>
          </a:solidFill>
          <a:ln w="1905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lIns="27432" tIns="27432" rIns="27432" bIns="27432" rtlCol="0" anchor="ctr" anchorCtr="1"/>
          <a:lstStyle/>
          <a:p>
            <a:pPr algn="ctr"/>
            <a:r>
              <a:rPr lang="en-US" b="1" dirty="0"/>
              <a:t>Barriers</a:t>
            </a:r>
          </a:p>
        </p:txBody>
      </p:sp>
      <p:sp>
        <p:nvSpPr>
          <p:cNvPr id="14" name="Oval 13">
            <a:extLst>
              <a:ext uri="{FF2B5EF4-FFF2-40B4-BE49-F238E27FC236}">
                <a16:creationId xmlns:a16="http://schemas.microsoft.com/office/drawing/2014/main" id="{B3299005-7A92-EE63-D842-05DF04182064}"/>
              </a:ext>
            </a:extLst>
          </p:cNvPr>
          <p:cNvSpPr/>
          <p:nvPr/>
        </p:nvSpPr>
        <p:spPr>
          <a:xfrm>
            <a:off x="3432034" y="1996721"/>
            <a:ext cx="2321450" cy="1123356"/>
          </a:xfrm>
          <a:prstGeom prst="ellipse">
            <a:avLst/>
          </a:prstGeom>
          <a:solidFill>
            <a:srgbClr val="1466A8"/>
          </a:solidFill>
          <a:ln w="1905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lIns="27432" tIns="27432" rIns="27432" bIns="27432" rtlCol="0" anchor="ctr" anchorCtr="1"/>
          <a:lstStyle/>
          <a:p>
            <a:pPr algn="ctr"/>
            <a:r>
              <a:rPr lang="en-US" b="1" dirty="0"/>
              <a:t>Values</a:t>
            </a:r>
          </a:p>
        </p:txBody>
      </p:sp>
      <p:sp>
        <p:nvSpPr>
          <p:cNvPr id="3" name="Oval 2">
            <a:extLst>
              <a:ext uri="{FF2B5EF4-FFF2-40B4-BE49-F238E27FC236}">
                <a16:creationId xmlns:a16="http://schemas.microsoft.com/office/drawing/2014/main" id="{E84A8C9E-C506-B0B0-8EAE-BC32928698FA}"/>
              </a:ext>
            </a:extLst>
          </p:cNvPr>
          <p:cNvSpPr/>
          <p:nvPr/>
        </p:nvSpPr>
        <p:spPr>
          <a:xfrm>
            <a:off x="2051863" y="1860007"/>
            <a:ext cx="1909421" cy="522967"/>
          </a:xfrm>
          <a:prstGeom prst="ellipse">
            <a:avLst/>
          </a:prstGeom>
          <a:solidFill>
            <a:srgbClr val="F7D9E0"/>
          </a:solidFill>
          <a:ln w="1905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lIns="27432" tIns="27432" rIns="27432" bIns="27432" rtlCol="0" anchor="ctr" anchorCtr="1"/>
          <a:lstStyle/>
          <a:p>
            <a:pPr algn="ctr"/>
            <a:r>
              <a:rPr lang="en-US" sz="1600" b="1" dirty="0">
                <a:solidFill>
                  <a:schemeClr val="tx1"/>
                </a:solidFill>
              </a:rPr>
              <a:t>Independence</a:t>
            </a:r>
          </a:p>
        </p:txBody>
      </p:sp>
      <p:sp>
        <p:nvSpPr>
          <p:cNvPr id="5" name="Oval 4">
            <a:extLst>
              <a:ext uri="{FF2B5EF4-FFF2-40B4-BE49-F238E27FC236}">
                <a16:creationId xmlns:a16="http://schemas.microsoft.com/office/drawing/2014/main" id="{7433B074-1A1F-FB96-20FE-C041336B2424}"/>
              </a:ext>
            </a:extLst>
          </p:cNvPr>
          <p:cNvSpPr/>
          <p:nvPr/>
        </p:nvSpPr>
        <p:spPr>
          <a:xfrm>
            <a:off x="2067828" y="2304689"/>
            <a:ext cx="1893456" cy="522967"/>
          </a:xfrm>
          <a:prstGeom prst="ellipse">
            <a:avLst/>
          </a:prstGeom>
          <a:solidFill>
            <a:srgbClr val="F7D9E0"/>
          </a:solidFill>
          <a:ln w="1905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lIns="27432" tIns="27432" rIns="27432" bIns="27432" rtlCol="0" anchor="ctr" anchorCtr="1"/>
          <a:lstStyle/>
          <a:p>
            <a:pPr algn="ctr"/>
            <a:r>
              <a:rPr lang="en-US" sz="1600" b="1" dirty="0">
                <a:solidFill>
                  <a:schemeClr val="tx1"/>
                </a:solidFill>
              </a:rPr>
              <a:t>Creativity</a:t>
            </a:r>
          </a:p>
        </p:txBody>
      </p:sp>
      <p:sp>
        <p:nvSpPr>
          <p:cNvPr id="6" name="Oval 5">
            <a:extLst>
              <a:ext uri="{FF2B5EF4-FFF2-40B4-BE49-F238E27FC236}">
                <a16:creationId xmlns:a16="http://schemas.microsoft.com/office/drawing/2014/main" id="{993B7292-11C2-BCB2-18A9-23EECCFD4CA9}"/>
              </a:ext>
            </a:extLst>
          </p:cNvPr>
          <p:cNvSpPr/>
          <p:nvPr/>
        </p:nvSpPr>
        <p:spPr>
          <a:xfrm>
            <a:off x="2051865" y="2768318"/>
            <a:ext cx="1893455" cy="522967"/>
          </a:xfrm>
          <a:prstGeom prst="ellipse">
            <a:avLst/>
          </a:prstGeom>
          <a:solidFill>
            <a:srgbClr val="F7D9E0"/>
          </a:solidFill>
          <a:ln w="1905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lIns="27432" tIns="27432" rIns="27432" bIns="27432" rtlCol="0" anchor="ctr" anchorCtr="1"/>
          <a:lstStyle/>
          <a:p>
            <a:pPr algn="ctr"/>
            <a:r>
              <a:rPr lang="en-US" sz="1600" b="1" dirty="0">
                <a:solidFill>
                  <a:schemeClr val="tx1"/>
                </a:solidFill>
              </a:rPr>
              <a:t>Security</a:t>
            </a:r>
          </a:p>
        </p:txBody>
      </p:sp>
      <p:sp>
        <p:nvSpPr>
          <p:cNvPr id="53" name="Slide Number Placeholder 52">
            <a:extLst>
              <a:ext uri="{FF2B5EF4-FFF2-40B4-BE49-F238E27FC236}">
                <a16:creationId xmlns:a16="http://schemas.microsoft.com/office/drawing/2014/main" id="{B4B94B35-1DD0-4099-80CF-E07DA8C3E217}"/>
              </a:ext>
              <a:ext uri="{C183D7F6-B498-43B3-948B-1728B52AA6E4}">
                <adec:decorative xmlns:adec="http://schemas.microsoft.com/office/drawing/2017/decorative" val="0"/>
              </a:ext>
            </a:extLst>
          </p:cNvPr>
          <p:cNvSpPr>
            <a:spLocks noGrp="1"/>
          </p:cNvSpPr>
          <p:nvPr>
            <p:ph type="sldNum" sz="quarter" idx="12"/>
          </p:nvPr>
        </p:nvSpPr>
        <p:spPr/>
        <p:txBody>
          <a:bodyPr/>
          <a:lstStyle/>
          <a:p>
            <a:fld id="{DFDF98CC-160E-494C-8C3C-8CDC5FA257DE}" type="slidenum">
              <a:rPr lang="en-US" smtClean="0"/>
              <a:t>17</a:t>
            </a:fld>
            <a:endParaRPr lang="en-US"/>
          </a:p>
        </p:txBody>
      </p:sp>
    </p:spTree>
    <p:extLst>
      <p:ext uri="{BB962C8B-B14F-4D97-AF65-F5344CB8AC3E}">
        <p14:creationId xmlns:p14="http://schemas.microsoft.com/office/powerpoint/2010/main" val="340868022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D28017F8-1EB0-A4C1-0864-D66B4F3E513A}"/>
              </a:ext>
            </a:extLst>
          </p:cNvPr>
          <p:cNvSpPr txBox="1">
            <a:spLocks noGrp="1"/>
          </p:cNvSpPr>
          <p:nvPr>
            <p:ph type="title" idx="4294967295"/>
          </p:nvPr>
        </p:nvSpPr>
        <p:spPr>
          <a:xfrm>
            <a:off x="517870" y="978408"/>
            <a:ext cx="4994288" cy="1017817"/>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lvl1pPr algn="l" defTabSz="914400" rtl="0" eaLnBrk="1" latinLnBrk="0" hangingPunct="1">
              <a:lnSpc>
                <a:spcPct val="100000"/>
              </a:lnSpc>
              <a:spcBef>
                <a:spcPct val="0"/>
              </a:spcBef>
              <a:buNone/>
              <a:defRPr sz="5400" b="1" kern="1200">
                <a:solidFill>
                  <a:schemeClr val="tx2"/>
                </a:solidFill>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5400" b="1" i="0" u="none" strike="noStrike" kern="1200" cap="none" spc="0" normalizeH="0" baseline="0" noProof="0" dirty="0">
                <a:ln>
                  <a:noFill/>
                </a:ln>
                <a:solidFill>
                  <a:schemeClr val="tx2"/>
                </a:solidFill>
                <a:effectLst/>
                <a:uLnTx/>
                <a:uFillTx/>
                <a:latin typeface="Lato" panose="020F0502020204030203" pitchFamily="34" charset="0"/>
                <a:ea typeface="+mj-ea"/>
                <a:cs typeface="+mj-cs"/>
              </a:rPr>
              <a:t>Funding Source</a:t>
            </a:r>
          </a:p>
        </p:txBody>
      </p:sp>
      <p:sp>
        <p:nvSpPr>
          <p:cNvPr id="3" name="TextBox 2">
            <a:extLst>
              <a:ext uri="{FF2B5EF4-FFF2-40B4-BE49-F238E27FC236}">
                <a16:creationId xmlns:a16="http://schemas.microsoft.com/office/drawing/2014/main" id="{FBD7CA0E-D5D9-1A0D-DD63-64CABCBAACA9}"/>
              </a:ext>
            </a:extLst>
          </p:cNvPr>
          <p:cNvSpPr txBox="1"/>
          <p:nvPr/>
        </p:nvSpPr>
        <p:spPr>
          <a:xfrm>
            <a:off x="517870" y="2259444"/>
            <a:ext cx="8664330" cy="923330"/>
          </a:xfrm>
          <a:prstGeom prst="rect">
            <a:avLst/>
          </a:prstGeom>
          <a:noFill/>
        </p:spPr>
        <p:txBody>
          <a:bodyPr wrap="square">
            <a:spAutoFit/>
          </a:bodyPr>
          <a:lstStyle/>
          <a:p>
            <a:r>
              <a:rPr lang="en-US" dirty="0">
                <a:solidFill>
                  <a:srgbClr val="000000"/>
                </a:solidFill>
                <a:latin typeface="Segoe UI" panose="020B0502040204020203" pitchFamily="34" charset="0"/>
              </a:rPr>
              <a:t>This resource was developed by RTI International under contract GS-00F-354-CA/75ACF122F80038 with the U.S. Department of Health and Human Services, Administration on Children, Youth and Families, Family and Youth Services Bureau.</a:t>
            </a:r>
            <a:endParaRPr lang="en-US" dirty="0"/>
          </a:p>
        </p:txBody>
      </p:sp>
      <p:pic>
        <p:nvPicPr>
          <p:cNvPr id="5" name="Picture 4" descr="Family and Youth Services Bureau, Adolescent Pregnancy Prevention Program logo">
            <a:extLst>
              <a:ext uri="{FF2B5EF4-FFF2-40B4-BE49-F238E27FC236}">
                <a16:creationId xmlns:a16="http://schemas.microsoft.com/office/drawing/2014/main" id="{E0B422A2-1103-F675-7EDC-AA640D24BA0C}"/>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01970" y="5387140"/>
            <a:ext cx="3941072" cy="1033274"/>
          </a:xfrm>
          <a:prstGeom prst="rect">
            <a:avLst/>
          </a:prstGeom>
        </p:spPr>
      </p:pic>
      <p:sp>
        <p:nvSpPr>
          <p:cNvPr id="2" name="Slide Number Placeholder 1">
            <a:extLst>
              <a:ext uri="{FF2B5EF4-FFF2-40B4-BE49-F238E27FC236}">
                <a16:creationId xmlns:a16="http://schemas.microsoft.com/office/drawing/2014/main" id="{2637A1FF-2684-46CB-BE6B-5867A7750726}"/>
              </a:ext>
            </a:extLst>
          </p:cNvPr>
          <p:cNvSpPr>
            <a:spLocks noGrp="1"/>
          </p:cNvSpPr>
          <p:nvPr>
            <p:ph type="sldNum" sz="quarter" idx="12"/>
          </p:nvPr>
        </p:nvSpPr>
        <p:spPr/>
        <p:txBody>
          <a:bodyPr/>
          <a:lstStyle/>
          <a:p>
            <a:fld id="{DFDF98CC-160E-494C-8C3C-8CDC5FA257DE}" type="slidenum">
              <a:rPr lang="en-US" smtClean="0"/>
              <a:t>18</a:t>
            </a:fld>
            <a:endParaRPr lang="en-US"/>
          </a:p>
        </p:txBody>
      </p:sp>
    </p:spTree>
    <p:extLst>
      <p:ext uri="{BB962C8B-B14F-4D97-AF65-F5344CB8AC3E}">
        <p14:creationId xmlns:p14="http://schemas.microsoft.com/office/powerpoint/2010/main" val="21177877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08E538-3C02-675D-4DFA-C01267916C77}"/>
              </a:ext>
            </a:extLst>
          </p:cNvPr>
          <p:cNvSpPr>
            <a:spLocks noGrp="1"/>
          </p:cNvSpPr>
          <p:nvPr>
            <p:ph type="title"/>
          </p:nvPr>
        </p:nvSpPr>
        <p:spPr>
          <a:xfrm>
            <a:off x="517869" y="978408"/>
            <a:ext cx="3518553" cy="901907"/>
          </a:xfrm>
        </p:spPr>
        <p:txBody>
          <a:bodyPr>
            <a:normAutofit/>
          </a:bodyPr>
          <a:lstStyle/>
          <a:p>
            <a:r>
              <a:rPr lang="en-US" sz="4800" dirty="0">
                <a:latin typeface="Lato" panose="020F0502020204030203" pitchFamily="34" charset="0"/>
              </a:rPr>
              <a:t>Instructions</a:t>
            </a:r>
          </a:p>
        </p:txBody>
      </p:sp>
      <p:sp>
        <p:nvSpPr>
          <p:cNvPr id="3" name="Content Placeholder 2">
            <a:extLst>
              <a:ext uri="{FF2B5EF4-FFF2-40B4-BE49-F238E27FC236}">
                <a16:creationId xmlns:a16="http://schemas.microsoft.com/office/drawing/2014/main" id="{25F2B667-3D0E-7DBE-9F84-D6FAC552607D}"/>
              </a:ext>
            </a:extLst>
          </p:cNvPr>
          <p:cNvSpPr>
            <a:spLocks noGrp="1"/>
          </p:cNvSpPr>
          <p:nvPr>
            <p:ph idx="1"/>
          </p:nvPr>
        </p:nvSpPr>
        <p:spPr>
          <a:xfrm>
            <a:off x="5539052" y="969264"/>
            <a:ext cx="6144298" cy="4870457"/>
          </a:xfrm>
        </p:spPr>
        <p:txBody>
          <a:bodyPr>
            <a:normAutofit/>
          </a:bodyPr>
          <a:lstStyle/>
          <a:p>
            <a:pPr marL="342900" indent="-342900">
              <a:buFont typeface="Arial" panose="020B0604020202020204" pitchFamily="34" charset="0"/>
              <a:buChar char="•"/>
            </a:pPr>
            <a:r>
              <a:rPr lang="en-US" dirty="0">
                <a:latin typeface="Lato" panose="020F0502020204030203" pitchFamily="34" charset="0"/>
              </a:rPr>
              <a:t>Together, we will read through all three scenarios. </a:t>
            </a:r>
          </a:p>
          <a:p>
            <a:pPr marL="342900" indent="-342900">
              <a:buFont typeface="Arial" panose="020B0604020202020204" pitchFamily="34" charset="0"/>
              <a:buChar char="•"/>
            </a:pPr>
            <a:r>
              <a:rPr lang="en-US" dirty="0">
                <a:latin typeface="Lato" panose="020F0502020204030203" pitchFamily="34" charset="0"/>
              </a:rPr>
              <a:t>We will then divide ourselves into three smaller groups. </a:t>
            </a:r>
          </a:p>
          <a:p>
            <a:pPr marL="342900" indent="-342900">
              <a:buFont typeface="Arial" panose="020B0604020202020204" pitchFamily="34" charset="0"/>
              <a:buChar char="•"/>
            </a:pPr>
            <a:r>
              <a:rPr lang="en-US" dirty="0">
                <a:latin typeface="Lato" panose="020F0502020204030203" pitchFamily="34" charset="0"/>
              </a:rPr>
              <a:t>In the small groups, you will have 10 minutes to come up with a plan for how each person can work toward achieving their dreams and aspirations. </a:t>
            </a:r>
          </a:p>
          <a:p>
            <a:pPr marL="342900" indent="-342900">
              <a:buFont typeface="Arial" panose="020B0604020202020204" pitchFamily="34" charset="0"/>
              <a:buChar char="•"/>
            </a:pPr>
            <a:r>
              <a:rPr lang="en-US" dirty="0">
                <a:latin typeface="Lato" panose="020F0502020204030203" pitchFamily="34" charset="0"/>
              </a:rPr>
              <a:t>Please be ready to share after!</a:t>
            </a:r>
          </a:p>
        </p:txBody>
      </p:sp>
      <p:pic>
        <p:nvPicPr>
          <p:cNvPr id="5" name="Graphic 4">
            <a:extLst>
              <a:ext uri="{FF2B5EF4-FFF2-40B4-BE49-F238E27FC236}">
                <a16:creationId xmlns:a16="http://schemas.microsoft.com/office/drawing/2014/main" id="{E29B4082-2230-17F2-A13C-C4C137D3F513}"/>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45897" y="2799708"/>
            <a:ext cx="2426414" cy="2426414"/>
          </a:xfrm>
          <a:prstGeom prst="rect">
            <a:avLst/>
          </a:prstGeom>
        </p:spPr>
      </p:pic>
      <p:sp>
        <p:nvSpPr>
          <p:cNvPr id="4" name="Slide Number Placeholder 3">
            <a:extLst>
              <a:ext uri="{FF2B5EF4-FFF2-40B4-BE49-F238E27FC236}">
                <a16:creationId xmlns:a16="http://schemas.microsoft.com/office/drawing/2014/main" id="{FD6A0005-14C1-4C4E-A19E-683010B4CD12}"/>
              </a:ext>
            </a:extLst>
          </p:cNvPr>
          <p:cNvSpPr>
            <a:spLocks noGrp="1"/>
          </p:cNvSpPr>
          <p:nvPr>
            <p:ph type="sldNum" sz="quarter" idx="12"/>
          </p:nvPr>
        </p:nvSpPr>
        <p:spPr/>
        <p:txBody>
          <a:bodyPr/>
          <a:lstStyle/>
          <a:p>
            <a:fld id="{DFDF98CC-160E-494C-8C3C-8CDC5FA257DE}" type="slidenum">
              <a:rPr lang="en-US" smtClean="0"/>
              <a:t>2</a:t>
            </a:fld>
            <a:endParaRPr lang="en-US"/>
          </a:p>
        </p:txBody>
      </p:sp>
    </p:spTree>
    <p:extLst>
      <p:ext uri="{BB962C8B-B14F-4D97-AF65-F5344CB8AC3E}">
        <p14:creationId xmlns:p14="http://schemas.microsoft.com/office/powerpoint/2010/main" val="37727572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48C3F5-2B74-D2FB-7C81-A74618ED123A}"/>
              </a:ext>
            </a:extLst>
          </p:cNvPr>
          <p:cNvSpPr>
            <a:spLocks noGrp="1"/>
          </p:cNvSpPr>
          <p:nvPr>
            <p:ph type="title"/>
          </p:nvPr>
        </p:nvSpPr>
        <p:spPr>
          <a:xfrm>
            <a:off x="517869" y="978409"/>
            <a:ext cx="5104717" cy="1996612"/>
          </a:xfrm>
        </p:spPr>
        <p:txBody>
          <a:bodyPr/>
          <a:lstStyle/>
          <a:p>
            <a:r>
              <a:rPr lang="en-US" dirty="0">
                <a:latin typeface="Lato" panose="020F0502020204030203" pitchFamily="34" charset="0"/>
                <a:ea typeface="Lato" panose="020F0502020204030203" pitchFamily="34" charset="0"/>
                <a:cs typeface="Lato" panose="020F0502020204030203" pitchFamily="34" charset="0"/>
              </a:rPr>
              <a:t>Scenario 1</a:t>
            </a:r>
            <a:r>
              <a:rPr kumimoji="0" lang="en-US" sz="5400" b="1" i="0" u="none" strike="noStrike" kern="1200" cap="none" spc="0" normalizeH="0" baseline="0" noProof="0" dirty="0">
                <a:ln>
                  <a:noFill/>
                </a:ln>
                <a:effectLst/>
                <a:uLnTx/>
                <a:uFillTx/>
                <a:latin typeface="Lato" panose="020F0502020204030203" pitchFamily="34" charset="0"/>
                <a:ea typeface="Lato" panose="020F0502020204030203" pitchFamily="34" charset="0"/>
                <a:cs typeface="Lato" panose="020F0502020204030203" pitchFamily="34" charset="0"/>
              </a:rPr>
              <a:t> – Jazz’s Journey</a:t>
            </a:r>
            <a:endParaRPr lang="en-US" dirty="0">
              <a:latin typeface="Lato" panose="020F0502020204030203" pitchFamily="34" charset="0"/>
              <a:ea typeface="Lato" panose="020F0502020204030203" pitchFamily="34" charset="0"/>
              <a:cs typeface="Lato" panose="020F0502020204030203" pitchFamily="34" charset="0"/>
            </a:endParaRPr>
          </a:p>
        </p:txBody>
      </p:sp>
      <p:sp>
        <p:nvSpPr>
          <p:cNvPr id="3" name="Content Placeholder 2">
            <a:extLst>
              <a:ext uri="{FF2B5EF4-FFF2-40B4-BE49-F238E27FC236}">
                <a16:creationId xmlns:a16="http://schemas.microsoft.com/office/drawing/2014/main" id="{B0BB0BCF-D406-34C6-7304-4DF61DF9478B}"/>
              </a:ext>
            </a:extLst>
          </p:cNvPr>
          <p:cNvSpPr>
            <a:spLocks noGrp="1"/>
          </p:cNvSpPr>
          <p:nvPr>
            <p:ph idx="1"/>
          </p:nvPr>
        </p:nvSpPr>
        <p:spPr>
          <a:xfrm>
            <a:off x="5971592" y="978407"/>
            <a:ext cx="5854000" cy="5385071"/>
          </a:xfrm>
        </p:spPr>
        <p:txBody>
          <a:bodyPr>
            <a:normAutofit/>
          </a:bodyPr>
          <a:lstStyle/>
          <a:p>
            <a:pPr marL="342900" marR="0" lvl="0" indent="-342900">
              <a:lnSpc>
                <a:spcPct val="107000"/>
              </a:lnSpc>
              <a:spcBef>
                <a:spcPts val="0"/>
              </a:spcBef>
              <a:spcAft>
                <a:spcPts val="0"/>
              </a:spcAft>
              <a:buFont typeface="Symbol" panose="05050102010706020507" pitchFamily="18" charset="2"/>
              <a:buChar char=""/>
            </a:pPr>
            <a:r>
              <a:rPr lang="en-US">
                <a:effectLst/>
                <a:latin typeface="Lato" panose="020F0502020204030203" pitchFamily="34" charset="0"/>
                <a:ea typeface="Lato" panose="020F0502020204030203" pitchFamily="34" charset="0"/>
                <a:cs typeface="Lato" panose="020F0502020204030203" pitchFamily="34" charset="0"/>
              </a:rPr>
              <a:t>Jazz wants to take a gap year </a:t>
            </a:r>
            <a:r>
              <a:rPr lang="en-US">
                <a:latin typeface="Lato" panose="020F0502020204030203" pitchFamily="34" charset="0"/>
                <a:ea typeface="Lato" panose="020F0502020204030203" pitchFamily="34" charset="0"/>
                <a:cs typeface="Lato" panose="020F0502020204030203" pitchFamily="34" charset="0"/>
              </a:rPr>
              <a:t>after they graduate from high school. </a:t>
            </a:r>
          </a:p>
          <a:p>
            <a:pPr marL="342900" marR="0" lvl="0" indent="-342900">
              <a:lnSpc>
                <a:spcPct val="107000"/>
              </a:lnSpc>
              <a:spcBef>
                <a:spcPts val="0"/>
              </a:spcBef>
              <a:spcAft>
                <a:spcPts val="0"/>
              </a:spcAft>
              <a:buFont typeface="Symbol" panose="05050102010706020507" pitchFamily="18" charset="2"/>
              <a:buChar char=""/>
            </a:pPr>
            <a:r>
              <a:rPr lang="en-US">
                <a:latin typeface="Lato" panose="020F0502020204030203" pitchFamily="34" charset="0"/>
                <a:ea typeface="Lato" panose="020F0502020204030203" pitchFamily="34" charset="0"/>
                <a:cs typeface="Lato" panose="020F0502020204030203" pitchFamily="34" charset="0"/>
              </a:rPr>
              <a:t>Their </a:t>
            </a:r>
            <a:r>
              <a:rPr lang="en-US">
                <a:effectLst/>
                <a:latin typeface="Lato" panose="020F0502020204030203" pitchFamily="34" charset="0"/>
                <a:ea typeface="Lato" panose="020F0502020204030203" pitchFamily="34" charset="0"/>
                <a:cs typeface="Lato" panose="020F0502020204030203" pitchFamily="34" charset="0"/>
              </a:rPr>
              <a:t>long-term goal is to go to law school and become a lawyer. </a:t>
            </a:r>
          </a:p>
          <a:p>
            <a:pPr marL="342900" marR="0" lvl="0" indent="-342900">
              <a:lnSpc>
                <a:spcPct val="107000"/>
              </a:lnSpc>
              <a:spcBef>
                <a:spcPts val="0"/>
              </a:spcBef>
              <a:spcAft>
                <a:spcPts val="0"/>
              </a:spcAft>
              <a:buFont typeface="Symbol" panose="05050102010706020507" pitchFamily="18" charset="2"/>
              <a:buChar char=""/>
            </a:pPr>
            <a:r>
              <a:rPr lang="en-US">
                <a:effectLst/>
                <a:latin typeface="Lato" panose="020F0502020204030203" pitchFamily="34" charset="0"/>
                <a:ea typeface="Lato" panose="020F0502020204030203" pitchFamily="34" charset="0"/>
                <a:cs typeface="Lato" panose="020F0502020204030203" pitchFamily="34" charset="0"/>
              </a:rPr>
              <a:t>Jazz would also love to </a:t>
            </a:r>
            <a:r>
              <a:rPr lang="en-US">
                <a:latin typeface="Lato" panose="020F0502020204030203" pitchFamily="34" charset="0"/>
                <a:ea typeface="Lato" panose="020F0502020204030203" pitchFamily="34" charset="0"/>
                <a:cs typeface="Lato" panose="020F0502020204030203" pitchFamily="34" charset="0"/>
              </a:rPr>
              <a:t>purchase their own </a:t>
            </a:r>
            <a:r>
              <a:rPr lang="en-US">
                <a:effectLst/>
                <a:latin typeface="Lato" panose="020F0502020204030203" pitchFamily="34" charset="0"/>
                <a:ea typeface="Lato" panose="020F0502020204030203" pitchFamily="34" charset="0"/>
                <a:cs typeface="Lato" panose="020F0502020204030203" pitchFamily="34" charset="0"/>
              </a:rPr>
              <a:t>home before going to law school. </a:t>
            </a:r>
          </a:p>
          <a:p>
            <a:pPr marL="342900" marR="0" lvl="0" indent="-342900">
              <a:lnSpc>
                <a:spcPct val="107000"/>
              </a:lnSpc>
              <a:spcBef>
                <a:spcPts val="0"/>
              </a:spcBef>
              <a:spcAft>
                <a:spcPts val="0"/>
              </a:spcAft>
              <a:buFont typeface="Symbol" panose="05050102010706020507" pitchFamily="18" charset="2"/>
              <a:buChar char=""/>
            </a:pPr>
            <a:r>
              <a:rPr lang="en-US">
                <a:effectLst/>
                <a:latin typeface="Lato" panose="020F0502020204030203" pitchFamily="34" charset="0"/>
                <a:ea typeface="Lato" panose="020F0502020204030203" pitchFamily="34" charset="0"/>
                <a:cs typeface="Lato" panose="020F0502020204030203" pitchFamily="34" charset="0"/>
              </a:rPr>
              <a:t>Jazz wants to accomplish these goals within 10 years of graduating high school. </a:t>
            </a:r>
          </a:p>
          <a:p>
            <a:pPr marL="342900" marR="0" lvl="0" indent="-342900">
              <a:lnSpc>
                <a:spcPct val="107000"/>
              </a:lnSpc>
              <a:spcBef>
                <a:spcPts val="0"/>
              </a:spcBef>
              <a:spcAft>
                <a:spcPts val="0"/>
              </a:spcAft>
              <a:buFont typeface="Symbol" panose="05050102010706020507" pitchFamily="18" charset="2"/>
              <a:buChar char=""/>
            </a:pPr>
            <a:r>
              <a:rPr lang="en-US">
                <a:effectLst/>
                <a:latin typeface="Lato" panose="020F0502020204030203" pitchFamily="34" charset="0"/>
                <a:ea typeface="Lato" panose="020F0502020204030203" pitchFamily="34" charset="0"/>
                <a:cs typeface="Lato" panose="020F0502020204030203" pitchFamily="34" charset="0"/>
              </a:rPr>
              <a:t>Can </a:t>
            </a:r>
            <a:r>
              <a:rPr lang="en-US">
                <a:latin typeface="Lato" panose="020F0502020204030203" pitchFamily="34" charset="0"/>
                <a:ea typeface="Lato" panose="020F0502020204030203" pitchFamily="34" charset="0"/>
                <a:cs typeface="Lato" panose="020F0502020204030203" pitchFamily="34" charset="0"/>
              </a:rPr>
              <a:t>they </a:t>
            </a:r>
            <a:r>
              <a:rPr lang="en-US">
                <a:effectLst/>
                <a:latin typeface="Lato" panose="020F0502020204030203" pitchFamily="34" charset="0"/>
                <a:ea typeface="Lato" panose="020F0502020204030203" pitchFamily="34" charset="0"/>
                <a:cs typeface="Lato" panose="020F0502020204030203" pitchFamily="34" charset="0"/>
              </a:rPr>
              <a:t>take a gap year, then go to college, purchase a home, and go to law school within 10 years?</a:t>
            </a:r>
          </a:p>
          <a:p>
            <a:pPr marL="742950" marR="0" lvl="1" indent="-285750">
              <a:lnSpc>
                <a:spcPct val="107000"/>
              </a:lnSpc>
              <a:spcBef>
                <a:spcPts val="0"/>
              </a:spcBef>
              <a:spcAft>
                <a:spcPts val="0"/>
              </a:spcAft>
              <a:buFont typeface="Courier New" panose="02070309020205020404" pitchFamily="49" charset="0"/>
              <a:buChar char="o"/>
            </a:pPr>
            <a:r>
              <a:rPr lang="en-US" sz="2000">
                <a:effectLst/>
                <a:latin typeface="Lato" panose="020F0502020204030203" pitchFamily="34" charset="0"/>
                <a:ea typeface="Lato" panose="020F0502020204030203" pitchFamily="34" charset="0"/>
                <a:cs typeface="Lato" panose="020F0502020204030203" pitchFamily="34" charset="0"/>
              </a:rPr>
              <a:t>If yes, how? </a:t>
            </a:r>
          </a:p>
          <a:p>
            <a:pPr marL="742950" marR="0" lvl="1" indent="-285750">
              <a:lnSpc>
                <a:spcPct val="107000"/>
              </a:lnSpc>
              <a:spcBef>
                <a:spcPts val="0"/>
              </a:spcBef>
              <a:spcAft>
                <a:spcPts val="0"/>
              </a:spcAft>
              <a:buFont typeface="Courier New" panose="02070309020205020404" pitchFamily="49" charset="0"/>
              <a:buChar char="o"/>
            </a:pPr>
            <a:r>
              <a:rPr lang="en-US" sz="2000">
                <a:effectLst/>
                <a:latin typeface="Lato" panose="020F0502020204030203" pitchFamily="34" charset="0"/>
                <a:ea typeface="Lato" panose="020F0502020204030203" pitchFamily="34" charset="0"/>
                <a:cs typeface="Lato" panose="020F0502020204030203" pitchFamily="34" charset="0"/>
              </a:rPr>
              <a:t>If no, what other approach could Jazz take to achieving these goals?</a:t>
            </a:r>
          </a:p>
          <a:p>
            <a:pPr marL="742950" marR="0" lvl="1" indent="-285750">
              <a:lnSpc>
                <a:spcPct val="107000"/>
              </a:lnSpc>
              <a:spcBef>
                <a:spcPts val="0"/>
              </a:spcBef>
              <a:spcAft>
                <a:spcPts val="800"/>
              </a:spcAft>
              <a:buFont typeface="Courier New" panose="02070309020205020404" pitchFamily="49" charset="0"/>
              <a:buChar char="o"/>
            </a:pPr>
            <a:r>
              <a:rPr lang="en-US" sz="2000">
                <a:effectLst/>
                <a:latin typeface="Lato" panose="020F0502020204030203" pitchFamily="34" charset="0"/>
                <a:ea typeface="Lato" panose="020F0502020204030203" pitchFamily="34" charset="0"/>
                <a:cs typeface="Lato" panose="020F0502020204030203" pitchFamily="34" charset="0"/>
              </a:rPr>
              <a:t>Map out Jazz’s journey. </a:t>
            </a:r>
            <a:endParaRPr lang="en-US" sz="2000" dirty="0">
              <a:effectLst/>
              <a:latin typeface="Lato" panose="020F0502020204030203" pitchFamily="34" charset="0"/>
              <a:ea typeface="Lato" panose="020F0502020204030203" pitchFamily="34" charset="0"/>
              <a:cs typeface="Lato" panose="020F0502020204030203" pitchFamily="34" charset="0"/>
            </a:endParaRPr>
          </a:p>
        </p:txBody>
      </p:sp>
      <p:sp>
        <p:nvSpPr>
          <p:cNvPr id="4" name="Slide Number Placeholder 3">
            <a:extLst>
              <a:ext uri="{FF2B5EF4-FFF2-40B4-BE49-F238E27FC236}">
                <a16:creationId xmlns:a16="http://schemas.microsoft.com/office/drawing/2014/main" id="{646D0A1A-CE87-4D53-9513-EBB279605E2B}"/>
              </a:ext>
            </a:extLst>
          </p:cNvPr>
          <p:cNvSpPr>
            <a:spLocks noGrp="1"/>
          </p:cNvSpPr>
          <p:nvPr>
            <p:ph type="sldNum" sz="quarter" idx="12"/>
          </p:nvPr>
        </p:nvSpPr>
        <p:spPr/>
        <p:txBody>
          <a:bodyPr/>
          <a:lstStyle/>
          <a:p>
            <a:fld id="{DFDF98CC-160E-494C-8C3C-8CDC5FA257DE}" type="slidenum">
              <a:rPr lang="en-US" smtClean="0"/>
              <a:t>3</a:t>
            </a:fld>
            <a:endParaRPr lang="en-US"/>
          </a:p>
        </p:txBody>
      </p:sp>
      <p:pic>
        <p:nvPicPr>
          <p:cNvPr id="6" name="Graphic 5">
            <a:extLst>
              <a:ext uri="{FF2B5EF4-FFF2-40B4-BE49-F238E27FC236}">
                <a16:creationId xmlns:a16="http://schemas.microsoft.com/office/drawing/2014/main" id="{75203B54-1F08-4A45-B5FE-9E47344F4D29}"/>
              </a:ex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06769" y="2299217"/>
            <a:ext cx="3829048" cy="3829048"/>
          </a:xfrm>
          <a:prstGeom prst="rect">
            <a:avLst/>
          </a:prstGeom>
        </p:spPr>
      </p:pic>
    </p:spTree>
    <p:extLst>
      <p:ext uri="{BB962C8B-B14F-4D97-AF65-F5344CB8AC3E}">
        <p14:creationId xmlns:p14="http://schemas.microsoft.com/office/powerpoint/2010/main" val="4394839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8C87A1-F8DD-435D-4B79-85F410026394}"/>
              </a:ext>
            </a:extLst>
          </p:cNvPr>
          <p:cNvSpPr>
            <a:spLocks noGrp="1"/>
          </p:cNvSpPr>
          <p:nvPr>
            <p:ph type="title"/>
          </p:nvPr>
        </p:nvSpPr>
        <p:spPr>
          <a:xfrm>
            <a:off x="517870" y="978408"/>
            <a:ext cx="5021182" cy="1893581"/>
          </a:xfrm>
        </p:spPr>
        <p:txBody>
          <a:bodyPr/>
          <a:lstStyle/>
          <a:p>
            <a:r>
              <a:rPr lang="en-US" dirty="0">
                <a:latin typeface="Lato" panose="020F0502020204030203" pitchFamily="34" charset="0"/>
                <a:ea typeface="Lato" panose="020F0502020204030203" pitchFamily="34" charset="0"/>
                <a:cs typeface="Lato" panose="020F0502020204030203" pitchFamily="34" charset="0"/>
              </a:rPr>
              <a:t>Scenario 2 – Luke’s Journey</a:t>
            </a:r>
          </a:p>
        </p:txBody>
      </p:sp>
      <p:sp>
        <p:nvSpPr>
          <p:cNvPr id="3" name="Content Placeholder 2">
            <a:extLst>
              <a:ext uri="{FF2B5EF4-FFF2-40B4-BE49-F238E27FC236}">
                <a16:creationId xmlns:a16="http://schemas.microsoft.com/office/drawing/2014/main" id="{2B8FAA54-6275-F49A-B3E4-89776CD968CD}"/>
              </a:ext>
            </a:extLst>
          </p:cNvPr>
          <p:cNvSpPr>
            <a:spLocks noGrp="1"/>
          </p:cNvSpPr>
          <p:nvPr>
            <p:ph idx="1"/>
          </p:nvPr>
        </p:nvSpPr>
        <p:spPr>
          <a:xfrm>
            <a:off x="5956183" y="721453"/>
            <a:ext cx="5727167" cy="5687736"/>
          </a:xfrm>
        </p:spPr>
        <p:txBody>
          <a:bodyPr>
            <a:normAutofit/>
          </a:bodyPr>
          <a:lstStyle/>
          <a:p>
            <a:pPr marL="342900" marR="0" lvl="0" indent="-342900" algn="l" defTabSz="914400" rtl="0" eaLnBrk="1" fontAlgn="auto" latinLnBrk="0" hangingPunct="1">
              <a:lnSpc>
                <a:spcPct val="107000"/>
              </a:lnSpc>
              <a:spcBef>
                <a:spcPts val="0"/>
              </a:spcBef>
              <a:spcAft>
                <a:spcPts val="0"/>
              </a:spcAft>
              <a:buClrTx/>
              <a:buSzTx/>
              <a:buFont typeface="Symbol" panose="05050102010706020507" pitchFamily="18" charset="2"/>
              <a:buChar char=""/>
              <a:tabLst/>
              <a:defRPr/>
            </a:pPr>
            <a:r>
              <a:rPr kumimoji="0" lang="en-US" sz="2000" b="0" i="0" u="none" strike="noStrike" kern="1200" cap="none" spc="0" normalizeH="0" baseline="0" noProof="0" dirty="0">
                <a:ln>
                  <a:noFill/>
                </a:ln>
                <a:solidFill>
                  <a:prstClr val="black"/>
                </a:solidFill>
                <a:effectLst/>
                <a:uLnTx/>
                <a:uFillTx/>
                <a:latin typeface="Lato" panose="020F0502020204030203" pitchFamily="34" charset="0"/>
                <a:ea typeface="Lato" panose="020F0502020204030203" pitchFamily="34" charset="0"/>
                <a:cs typeface="Lato" panose="020F0502020204030203" pitchFamily="34" charset="0"/>
              </a:rPr>
              <a:t>Luke is excited about pursuing higher education after graduating from high school. </a:t>
            </a:r>
          </a:p>
          <a:p>
            <a:pPr marL="342900" marR="0" lvl="0" indent="-342900" algn="l" defTabSz="914400" rtl="0" eaLnBrk="1" fontAlgn="auto" latinLnBrk="0" hangingPunct="1">
              <a:lnSpc>
                <a:spcPct val="107000"/>
              </a:lnSpc>
              <a:spcBef>
                <a:spcPts val="0"/>
              </a:spcBef>
              <a:spcAft>
                <a:spcPts val="0"/>
              </a:spcAft>
              <a:buClrTx/>
              <a:buSzTx/>
              <a:buFont typeface="Symbol" panose="05050102010706020507" pitchFamily="18" charset="2"/>
              <a:buChar char=""/>
              <a:tabLst/>
              <a:defRPr/>
            </a:pPr>
            <a:r>
              <a:rPr kumimoji="0" lang="en-US" sz="2000" b="0" i="0" u="none" kern="1200" cap="none" spc="0" normalizeH="0" noProof="0" dirty="0">
                <a:ln>
                  <a:noFill/>
                </a:ln>
                <a:solidFill>
                  <a:prstClr val="black"/>
                </a:solidFill>
                <a:effectLst/>
                <a:uLnTx/>
                <a:uFillTx/>
                <a:latin typeface="Lato" panose="020F0502020204030203" pitchFamily="34" charset="0"/>
                <a:ea typeface="Lato" panose="020F0502020204030203" pitchFamily="34" charset="0"/>
                <a:cs typeface="Lato" panose="020F0502020204030203" pitchFamily="34" charset="0"/>
              </a:rPr>
              <a:t>Luke</a:t>
            </a:r>
            <a:r>
              <a:rPr kumimoji="0" lang="en-US" sz="2000" b="0" i="0" u="none" strike="noStrike" kern="1200" cap="none" spc="0" normalizeH="0" baseline="0" noProof="0" dirty="0">
                <a:ln>
                  <a:noFill/>
                </a:ln>
                <a:solidFill>
                  <a:prstClr val="black"/>
                </a:solidFill>
                <a:effectLst/>
                <a:uLnTx/>
                <a:uFillTx/>
                <a:latin typeface="Lato" panose="020F0502020204030203" pitchFamily="34" charset="0"/>
                <a:ea typeface="Lato" panose="020F0502020204030203" pitchFamily="34" charset="0"/>
                <a:cs typeface="Lato" panose="020F0502020204030203" pitchFamily="34" charset="0"/>
              </a:rPr>
              <a:t> recently found out his girlfriend is </a:t>
            </a:r>
            <a:r>
              <a:rPr kumimoji="0" lang="en-US" sz="2000" b="0" i="0" u="none" strike="noStrike" kern="1200" cap="none" spc="0" normalizeH="0" baseline="0" noProof="0" dirty="0">
                <a:ln>
                  <a:noFill/>
                </a:ln>
                <a:effectLst/>
                <a:uLnTx/>
                <a:uFillTx/>
                <a:latin typeface="Lato" panose="020F0502020204030203" pitchFamily="34" charset="0"/>
                <a:ea typeface="Lato" panose="020F0502020204030203" pitchFamily="34" charset="0"/>
                <a:cs typeface="Lato" panose="020F0502020204030203" pitchFamily="34" charset="0"/>
              </a:rPr>
              <a:t>expecting his baby. He wants to propose to her before the baby is born, then surprise her with a destination wedding in another country in 2 years.</a:t>
            </a:r>
          </a:p>
          <a:p>
            <a:pPr marL="342900" marR="0" lvl="0" indent="-342900" algn="l" defTabSz="914400" rtl="0" eaLnBrk="1" fontAlgn="auto" latinLnBrk="0" hangingPunct="1">
              <a:lnSpc>
                <a:spcPct val="107000"/>
              </a:lnSpc>
              <a:spcBef>
                <a:spcPts val="0"/>
              </a:spcBef>
              <a:spcAft>
                <a:spcPts val="0"/>
              </a:spcAft>
              <a:buClrTx/>
              <a:buSzTx/>
              <a:buFont typeface="Symbol" panose="05050102010706020507" pitchFamily="18" charset="2"/>
              <a:buChar char=""/>
              <a:tabLst/>
              <a:defRPr/>
            </a:pPr>
            <a:r>
              <a:rPr kumimoji="0" lang="en-US" sz="2000" b="0" i="0" u="none" strike="noStrike" kern="1200" cap="none" spc="0" normalizeH="0" baseline="0" noProof="0" dirty="0">
                <a:ln>
                  <a:noFill/>
                </a:ln>
                <a:effectLst/>
                <a:uLnTx/>
                <a:uFillTx/>
                <a:latin typeface="Lato" panose="020F0502020204030203" pitchFamily="34" charset="0"/>
                <a:ea typeface="Lato" panose="020F0502020204030203" pitchFamily="34" charset="0"/>
                <a:cs typeface="Lato" panose="020F0502020204030203" pitchFamily="34" charset="0"/>
              </a:rPr>
              <a:t>His long-term goal is to become a plumbing engineer within the next 5 years. </a:t>
            </a:r>
          </a:p>
          <a:p>
            <a:pPr marL="342900" marR="0" lvl="0" indent="-342900" algn="l" defTabSz="914400" rtl="0" eaLnBrk="1" fontAlgn="auto" latinLnBrk="0" hangingPunct="1">
              <a:lnSpc>
                <a:spcPct val="107000"/>
              </a:lnSpc>
              <a:spcBef>
                <a:spcPts val="0"/>
              </a:spcBef>
              <a:spcAft>
                <a:spcPts val="0"/>
              </a:spcAft>
              <a:buClrTx/>
              <a:buSzTx/>
              <a:buFont typeface="Symbol" panose="05050102010706020507" pitchFamily="18" charset="2"/>
              <a:buChar char=""/>
              <a:tabLst/>
              <a:defRPr/>
            </a:pPr>
            <a:r>
              <a:rPr kumimoji="0" lang="en-US" sz="2000" b="0" i="0" u="none" strike="noStrike" kern="1200" cap="none" spc="0" normalizeH="0" baseline="0" noProof="0" dirty="0">
                <a:ln>
                  <a:noFill/>
                </a:ln>
                <a:effectLst/>
                <a:uLnTx/>
                <a:uFillTx/>
                <a:latin typeface="Lato" panose="020F0502020204030203" pitchFamily="34" charset="0"/>
                <a:ea typeface="Lato" panose="020F0502020204030203" pitchFamily="34" charset="0"/>
                <a:cs typeface="Lato" panose="020F0502020204030203" pitchFamily="34" charset="0"/>
              </a:rPr>
              <a:t>Is this plan realistic</a:t>
            </a:r>
            <a:r>
              <a:rPr kumimoji="0" lang="en-US" sz="2000" b="0" i="0" u="none" strike="noStrike" kern="1200" cap="none" spc="0" normalizeH="0" baseline="0" noProof="0" dirty="0">
                <a:ln>
                  <a:noFill/>
                </a:ln>
                <a:solidFill>
                  <a:prstClr val="black"/>
                </a:solidFill>
                <a:effectLst/>
                <a:uLnTx/>
                <a:uFillTx/>
                <a:latin typeface="Lato" panose="020F0502020204030203" pitchFamily="34" charset="0"/>
                <a:ea typeface="Lato" panose="020F0502020204030203" pitchFamily="34" charset="0"/>
                <a:cs typeface="Lato" panose="020F0502020204030203" pitchFamily="34" charset="0"/>
              </a:rPr>
              <a:t>?</a:t>
            </a:r>
          </a:p>
          <a:p>
            <a:pPr marL="742950" marR="0" lvl="1" indent="-285750" algn="l" defTabSz="914400" rtl="0" eaLnBrk="1" fontAlgn="auto" latinLnBrk="0" hangingPunct="1">
              <a:lnSpc>
                <a:spcPct val="107000"/>
              </a:lnSpc>
              <a:spcBef>
                <a:spcPts val="0"/>
              </a:spcBef>
              <a:spcAft>
                <a:spcPts val="0"/>
              </a:spcAft>
              <a:buClrTx/>
              <a:buSzTx/>
              <a:buFont typeface="Courier New" panose="02070309020205020404" pitchFamily="49" charset="0"/>
              <a:buChar char="o"/>
              <a:tabLst/>
              <a:defRPr/>
            </a:pPr>
            <a:r>
              <a:rPr kumimoji="0" lang="en-US" sz="2000" b="0" i="0" u="none" strike="noStrike" kern="1200" cap="none" spc="0" normalizeH="0" baseline="0" noProof="0" dirty="0">
                <a:ln>
                  <a:noFill/>
                </a:ln>
                <a:solidFill>
                  <a:prstClr val="black"/>
                </a:solidFill>
                <a:effectLst/>
                <a:uLnTx/>
                <a:uFillTx/>
                <a:latin typeface="Lato" panose="020F0502020204030203" pitchFamily="34" charset="0"/>
                <a:ea typeface="Lato" panose="020F0502020204030203" pitchFamily="34" charset="0"/>
                <a:cs typeface="Lato" panose="020F0502020204030203" pitchFamily="34" charset="0"/>
              </a:rPr>
              <a:t>If yes, how?</a:t>
            </a:r>
          </a:p>
          <a:p>
            <a:pPr marL="742950" marR="0" lvl="1" indent="-285750" algn="l" defTabSz="914400" rtl="0" eaLnBrk="1" fontAlgn="auto" latinLnBrk="0" hangingPunct="1">
              <a:lnSpc>
                <a:spcPct val="107000"/>
              </a:lnSpc>
              <a:spcBef>
                <a:spcPts val="0"/>
              </a:spcBef>
              <a:spcAft>
                <a:spcPts val="0"/>
              </a:spcAft>
              <a:buClrTx/>
              <a:buSzTx/>
              <a:buFont typeface="Courier New" panose="02070309020205020404" pitchFamily="49" charset="0"/>
              <a:buChar char="o"/>
              <a:tabLst/>
              <a:defRPr/>
            </a:pPr>
            <a:r>
              <a:rPr kumimoji="0" lang="en-US" sz="2000" b="0" i="0" u="none" strike="noStrike" kern="1200" cap="none" spc="0" normalizeH="0" baseline="0" noProof="0" dirty="0">
                <a:ln>
                  <a:noFill/>
                </a:ln>
                <a:solidFill>
                  <a:prstClr val="black"/>
                </a:solidFill>
                <a:effectLst/>
                <a:uLnTx/>
                <a:uFillTx/>
                <a:latin typeface="Lato" panose="020F0502020204030203" pitchFamily="34" charset="0"/>
                <a:ea typeface="Lato" panose="020F0502020204030203" pitchFamily="34" charset="0"/>
                <a:cs typeface="Lato" panose="020F0502020204030203" pitchFamily="34" charset="0"/>
              </a:rPr>
              <a:t>If no, what would your recommendations be for how Luke can achieve these goals?</a:t>
            </a:r>
          </a:p>
          <a:p>
            <a:pPr marL="742950" marR="0" lvl="1" indent="-285750" algn="l" defTabSz="914400" rtl="0" eaLnBrk="1" fontAlgn="auto" latinLnBrk="0" hangingPunct="1">
              <a:lnSpc>
                <a:spcPct val="107000"/>
              </a:lnSpc>
              <a:spcBef>
                <a:spcPts val="0"/>
              </a:spcBef>
              <a:spcAft>
                <a:spcPts val="800"/>
              </a:spcAft>
              <a:buClrTx/>
              <a:buSzTx/>
              <a:buFont typeface="Courier New" panose="02070309020205020404" pitchFamily="49" charset="0"/>
              <a:buChar char="o"/>
              <a:tabLst/>
              <a:defRPr/>
            </a:pPr>
            <a:r>
              <a:rPr kumimoji="0" lang="en-US" sz="2000" b="0" i="0" u="none" strike="noStrike" kern="1200" cap="none" spc="0" normalizeH="0" baseline="0" noProof="0" dirty="0">
                <a:ln>
                  <a:noFill/>
                </a:ln>
                <a:solidFill>
                  <a:prstClr val="black"/>
                </a:solidFill>
                <a:effectLst/>
                <a:uLnTx/>
                <a:uFillTx/>
                <a:latin typeface="Lato" panose="020F0502020204030203" pitchFamily="34" charset="0"/>
                <a:ea typeface="Lato" panose="020F0502020204030203" pitchFamily="34" charset="0"/>
                <a:cs typeface="Lato" panose="020F0502020204030203" pitchFamily="34" charset="0"/>
              </a:rPr>
              <a:t>Map out Luke’s journey. </a:t>
            </a:r>
          </a:p>
        </p:txBody>
      </p:sp>
      <p:sp>
        <p:nvSpPr>
          <p:cNvPr id="4" name="Slide Number Placeholder 3">
            <a:extLst>
              <a:ext uri="{FF2B5EF4-FFF2-40B4-BE49-F238E27FC236}">
                <a16:creationId xmlns:a16="http://schemas.microsoft.com/office/drawing/2014/main" id="{67178372-CD89-4269-AFFA-00536F866AAE}"/>
              </a:ext>
            </a:extLst>
          </p:cNvPr>
          <p:cNvSpPr>
            <a:spLocks noGrp="1"/>
          </p:cNvSpPr>
          <p:nvPr>
            <p:ph type="sldNum" sz="quarter" idx="12"/>
          </p:nvPr>
        </p:nvSpPr>
        <p:spPr/>
        <p:txBody>
          <a:bodyPr/>
          <a:lstStyle/>
          <a:p>
            <a:fld id="{DFDF98CC-160E-494C-8C3C-8CDC5FA257DE}" type="slidenum">
              <a:rPr lang="en-US" smtClean="0"/>
              <a:t>4</a:t>
            </a:fld>
            <a:endParaRPr lang="en-US"/>
          </a:p>
        </p:txBody>
      </p:sp>
      <p:pic>
        <p:nvPicPr>
          <p:cNvPr id="5" name="Graphic 4">
            <a:extLst>
              <a:ext uri="{FF2B5EF4-FFF2-40B4-BE49-F238E27FC236}">
                <a16:creationId xmlns:a16="http://schemas.microsoft.com/office/drawing/2014/main" id="{90765AE4-D79D-49DD-95BB-E0CE4DAA6E9D}"/>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06769" y="2299217"/>
            <a:ext cx="3829048" cy="3829048"/>
          </a:xfrm>
          <a:prstGeom prst="rect">
            <a:avLst/>
          </a:prstGeom>
        </p:spPr>
      </p:pic>
    </p:spTree>
    <p:extLst>
      <p:ext uri="{BB962C8B-B14F-4D97-AF65-F5344CB8AC3E}">
        <p14:creationId xmlns:p14="http://schemas.microsoft.com/office/powerpoint/2010/main" val="23287423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8C87A1-F8DD-435D-4B79-85F410026394}"/>
              </a:ext>
            </a:extLst>
          </p:cNvPr>
          <p:cNvSpPr>
            <a:spLocks noGrp="1"/>
          </p:cNvSpPr>
          <p:nvPr>
            <p:ph type="title"/>
          </p:nvPr>
        </p:nvSpPr>
        <p:spPr>
          <a:xfrm>
            <a:off x="517870" y="978409"/>
            <a:ext cx="5021182" cy="1829186"/>
          </a:xfrm>
        </p:spPr>
        <p:txBody>
          <a:bodyPr/>
          <a:lstStyle/>
          <a:p>
            <a:r>
              <a:rPr lang="en-US" dirty="0">
                <a:latin typeface="Lato" panose="020F0502020204030203" pitchFamily="34" charset="0"/>
                <a:ea typeface="Lato" panose="020F0502020204030203" pitchFamily="34" charset="0"/>
                <a:cs typeface="Lato" panose="020F0502020204030203" pitchFamily="34" charset="0"/>
              </a:rPr>
              <a:t>Scenario 3</a:t>
            </a:r>
            <a:r>
              <a:rPr kumimoji="0" lang="en-US" sz="5400" b="1" i="0" u="none" strike="noStrike" kern="1200" cap="none" spc="0" normalizeH="0" baseline="0" noProof="0" dirty="0">
                <a:ln>
                  <a:noFill/>
                </a:ln>
                <a:effectLst/>
                <a:uLnTx/>
                <a:uFillTx/>
                <a:latin typeface="Lato" panose="020F0502020204030203" pitchFamily="34" charset="0"/>
                <a:ea typeface="Lato" panose="020F0502020204030203" pitchFamily="34" charset="0"/>
                <a:cs typeface="Lato" panose="020F0502020204030203" pitchFamily="34" charset="0"/>
              </a:rPr>
              <a:t> – Iris’s Journey</a:t>
            </a:r>
            <a:endParaRPr lang="en-US" dirty="0">
              <a:latin typeface="Lato" panose="020F0502020204030203" pitchFamily="34" charset="0"/>
              <a:ea typeface="Lato" panose="020F0502020204030203" pitchFamily="34" charset="0"/>
              <a:cs typeface="Lato" panose="020F0502020204030203" pitchFamily="34" charset="0"/>
            </a:endParaRPr>
          </a:p>
        </p:txBody>
      </p:sp>
      <p:sp>
        <p:nvSpPr>
          <p:cNvPr id="3" name="Content Placeholder 2">
            <a:extLst>
              <a:ext uri="{FF2B5EF4-FFF2-40B4-BE49-F238E27FC236}">
                <a16:creationId xmlns:a16="http://schemas.microsoft.com/office/drawing/2014/main" id="{2B8FAA54-6275-F49A-B3E4-89776CD968CD}"/>
              </a:ext>
            </a:extLst>
          </p:cNvPr>
          <p:cNvSpPr>
            <a:spLocks noGrp="1"/>
          </p:cNvSpPr>
          <p:nvPr>
            <p:ph idx="1"/>
          </p:nvPr>
        </p:nvSpPr>
        <p:spPr>
          <a:xfrm>
            <a:off x="6096000" y="969264"/>
            <a:ext cx="5698921" cy="5322479"/>
          </a:xfrm>
        </p:spPr>
        <p:txBody>
          <a:bodyPr>
            <a:normAutofit/>
          </a:bodyPr>
          <a:lstStyle/>
          <a:p>
            <a:pPr marL="342900" marR="0" lvl="0" indent="-342900" algn="l" defTabSz="914400" rtl="0" eaLnBrk="1" fontAlgn="auto" latinLnBrk="0" hangingPunct="1">
              <a:lnSpc>
                <a:spcPct val="107000"/>
              </a:lnSpc>
              <a:spcBef>
                <a:spcPts val="0"/>
              </a:spcBef>
              <a:spcAft>
                <a:spcPts val="0"/>
              </a:spcAft>
              <a:buClrTx/>
              <a:buSzTx/>
              <a:buFont typeface="Symbol" panose="05050102010706020507" pitchFamily="18" charset="2"/>
              <a:buChar char=""/>
              <a:tabLst/>
              <a:defRPr/>
            </a:pPr>
            <a:r>
              <a:rPr kumimoji="0" lang="en-US" sz="2000" b="0" i="0" u="none" strike="noStrike" kern="1200" cap="none" spc="0" normalizeH="0" baseline="0" noProof="0" dirty="0">
                <a:ln>
                  <a:noFill/>
                </a:ln>
                <a:solidFill>
                  <a:prstClr val="black"/>
                </a:solidFill>
                <a:effectLst/>
                <a:uLnTx/>
                <a:uFillTx/>
                <a:latin typeface="Lato" panose="020F0502020204030203" pitchFamily="34" charset="0"/>
                <a:ea typeface="Lato" panose="020F0502020204030203" pitchFamily="34" charset="0"/>
                <a:cs typeface="Lato" panose="020F0502020204030203" pitchFamily="34" charset="0"/>
              </a:rPr>
              <a:t>Iris loves creating ice sculptures! </a:t>
            </a:r>
          </a:p>
          <a:p>
            <a:pPr marL="342900" marR="0" lvl="0" indent="-342900" algn="l" defTabSz="914400" rtl="0" eaLnBrk="1" fontAlgn="auto" latinLnBrk="0" hangingPunct="1">
              <a:lnSpc>
                <a:spcPct val="107000"/>
              </a:lnSpc>
              <a:spcBef>
                <a:spcPts val="0"/>
              </a:spcBef>
              <a:spcAft>
                <a:spcPts val="0"/>
              </a:spcAft>
              <a:buClrTx/>
              <a:buSzTx/>
              <a:buFont typeface="Symbol" panose="05050102010706020507" pitchFamily="18" charset="2"/>
              <a:buChar char=""/>
              <a:tabLst/>
              <a:defRPr/>
            </a:pPr>
            <a:r>
              <a:rPr kumimoji="0" lang="en-US" sz="2000" b="0" i="0" u="none" strike="noStrike" kern="1200" cap="none" spc="0" normalizeH="0" baseline="0" noProof="0" dirty="0">
                <a:ln>
                  <a:noFill/>
                </a:ln>
                <a:solidFill>
                  <a:prstClr val="black"/>
                </a:solidFill>
                <a:effectLst/>
                <a:uLnTx/>
                <a:uFillTx/>
                <a:latin typeface="Lato" panose="020F0502020204030203" pitchFamily="34" charset="0"/>
                <a:ea typeface="Lato" panose="020F0502020204030203" pitchFamily="34" charset="0"/>
                <a:cs typeface="Lato" panose="020F0502020204030203" pitchFamily="34" charset="0"/>
              </a:rPr>
              <a:t>She wants to be a professional ice sculptor in New York City. </a:t>
            </a:r>
          </a:p>
          <a:p>
            <a:pPr marL="342900" marR="0" lvl="0" indent="-342900" algn="l" defTabSz="914400" rtl="0" eaLnBrk="1" fontAlgn="auto" latinLnBrk="0" hangingPunct="1">
              <a:lnSpc>
                <a:spcPct val="107000"/>
              </a:lnSpc>
              <a:spcBef>
                <a:spcPts val="0"/>
              </a:spcBef>
              <a:spcAft>
                <a:spcPts val="0"/>
              </a:spcAft>
              <a:buClrTx/>
              <a:buSzTx/>
              <a:buFont typeface="Symbol" panose="05050102010706020507" pitchFamily="18" charset="2"/>
              <a:buChar char=""/>
              <a:tabLst/>
              <a:defRPr/>
            </a:pPr>
            <a:r>
              <a:rPr kumimoji="0" lang="en-US" sz="2000" b="0" i="0" u="none" strike="noStrike" kern="1200" cap="none" spc="0" normalizeH="0" baseline="0" noProof="0" dirty="0">
                <a:ln>
                  <a:noFill/>
                </a:ln>
                <a:solidFill>
                  <a:prstClr val="black"/>
                </a:solidFill>
                <a:effectLst/>
                <a:uLnTx/>
                <a:uFillTx/>
                <a:latin typeface="Lato" panose="020F0502020204030203" pitchFamily="34" charset="0"/>
                <a:ea typeface="Lato" panose="020F0502020204030203" pitchFamily="34" charset="0"/>
                <a:cs typeface="Lato" panose="020F0502020204030203" pitchFamily="34" charset="0"/>
              </a:rPr>
              <a:t>Iris currently lives in Montana and works at her family’s cattle farm where she is expected to work extremely long hours, but this leaves her no time to practice her ice sculpting skills.</a:t>
            </a:r>
          </a:p>
          <a:p>
            <a:pPr marL="342900" marR="0" lvl="0" indent="-342900" algn="l" defTabSz="914400" rtl="0" eaLnBrk="1" fontAlgn="auto" latinLnBrk="0" hangingPunct="1">
              <a:lnSpc>
                <a:spcPct val="107000"/>
              </a:lnSpc>
              <a:spcBef>
                <a:spcPts val="0"/>
              </a:spcBef>
              <a:spcAft>
                <a:spcPts val="0"/>
              </a:spcAft>
              <a:buClrTx/>
              <a:buSzTx/>
              <a:buFont typeface="Symbol" panose="05050102010706020507" pitchFamily="18" charset="2"/>
              <a:buChar char=""/>
              <a:tabLst/>
              <a:defRPr/>
            </a:pPr>
            <a:r>
              <a:rPr kumimoji="0" lang="en-US" sz="2000" b="0" i="0" u="none" strike="noStrike" kern="1200" cap="none" spc="0" normalizeH="0" baseline="0" noProof="0" dirty="0">
                <a:ln>
                  <a:noFill/>
                </a:ln>
                <a:solidFill>
                  <a:prstClr val="black"/>
                </a:solidFill>
                <a:effectLst/>
                <a:uLnTx/>
                <a:uFillTx/>
                <a:latin typeface="Lato" panose="020F0502020204030203" pitchFamily="34" charset="0"/>
                <a:ea typeface="Lato" panose="020F0502020204030203" pitchFamily="34" charset="0"/>
                <a:cs typeface="Lato" panose="020F0502020204030203" pitchFamily="34" charset="0"/>
              </a:rPr>
              <a:t>She wants to move to New York City within the next year to focus on her art career. </a:t>
            </a:r>
          </a:p>
          <a:p>
            <a:pPr marL="342900" marR="0" lvl="0" indent="-342900" algn="l" defTabSz="914400" rtl="0" eaLnBrk="1" fontAlgn="auto" latinLnBrk="0" hangingPunct="1">
              <a:lnSpc>
                <a:spcPct val="107000"/>
              </a:lnSpc>
              <a:spcBef>
                <a:spcPts val="0"/>
              </a:spcBef>
              <a:spcAft>
                <a:spcPts val="0"/>
              </a:spcAft>
              <a:buClrTx/>
              <a:buSzTx/>
              <a:buFont typeface="Symbol" panose="05050102010706020507" pitchFamily="18" charset="2"/>
              <a:buChar char=""/>
              <a:tabLst/>
              <a:defRPr/>
            </a:pPr>
            <a:r>
              <a:rPr kumimoji="0" lang="en-US" sz="2000" b="0" i="0" u="none" strike="noStrike" kern="1200" cap="none" spc="0" normalizeH="0" baseline="0" noProof="0" dirty="0">
                <a:ln>
                  <a:noFill/>
                </a:ln>
                <a:solidFill>
                  <a:prstClr val="black"/>
                </a:solidFill>
                <a:effectLst/>
                <a:uLnTx/>
                <a:uFillTx/>
                <a:latin typeface="Lato" panose="020F0502020204030203" pitchFamily="34" charset="0"/>
                <a:ea typeface="Lato" panose="020F0502020204030203" pitchFamily="34" charset="0"/>
                <a:cs typeface="Lato" panose="020F0502020204030203" pitchFamily="34" charset="0"/>
              </a:rPr>
              <a:t>Can this move be done in the next year?</a:t>
            </a:r>
          </a:p>
          <a:p>
            <a:pPr marL="742950" marR="0" lvl="1" indent="-285750" algn="l" defTabSz="914400" rtl="0" eaLnBrk="1" fontAlgn="auto" latinLnBrk="0" hangingPunct="1">
              <a:lnSpc>
                <a:spcPct val="107000"/>
              </a:lnSpc>
              <a:spcBef>
                <a:spcPts val="0"/>
              </a:spcBef>
              <a:spcAft>
                <a:spcPts val="0"/>
              </a:spcAft>
              <a:buClrTx/>
              <a:buSzTx/>
              <a:buFont typeface="Courier New" panose="02070309020205020404" pitchFamily="49" charset="0"/>
              <a:buChar char="o"/>
              <a:tabLst/>
              <a:defRPr/>
            </a:pPr>
            <a:r>
              <a:rPr kumimoji="0" lang="en-US" sz="2000" b="0" i="0" u="none" strike="noStrike" kern="1200" cap="none" spc="0" normalizeH="0" baseline="0" noProof="0" dirty="0">
                <a:ln>
                  <a:noFill/>
                </a:ln>
                <a:solidFill>
                  <a:prstClr val="black"/>
                </a:solidFill>
                <a:effectLst/>
                <a:uLnTx/>
                <a:uFillTx/>
                <a:latin typeface="Lato" panose="020F0502020204030203" pitchFamily="34" charset="0"/>
                <a:ea typeface="Lato" panose="020F0502020204030203" pitchFamily="34" charset="0"/>
                <a:cs typeface="Lato" panose="020F0502020204030203" pitchFamily="34" charset="0"/>
              </a:rPr>
              <a:t>If yes, how?</a:t>
            </a:r>
          </a:p>
          <a:p>
            <a:pPr marL="742950" marR="0" lvl="1" indent="-285750" algn="l" defTabSz="914400" rtl="0" eaLnBrk="1" fontAlgn="auto" latinLnBrk="0" hangingPunct="1">
              <a:lnSpc>
                <a:spcPct val="107000"/>
              </a:lnSpc>
              <a:spcBef>
                <a:spcPts val="0"/>
              </a:spcBef>
              <a:spcAft>
                <a:spcPts val="0"/>
              </a:spcAft>
              <a:buClrTx/>
              <a:buSzTx/>
              <a:buFont typeface="Courier New" panose="02070309020205020404" pitchFamily="49" charset="0"/>
              <a:buChar char="o"/>
              <a:tabLst/>
              <a:defRPr/>
            </a:pPr>
            <a:r>
              <a:rPr kumimoji="0" lang="en-US" sz="2000" b="0" i="0" u="none" strike="noStrike" kern="1200" cap="none" spc="0" normalizeH="0" baseline="0" noProof="0" dirty="0">
                <a:ln>
                  <a:noFill/>
                </a:ln>
                <a:solidFill>
                  <a:prstClr val="black"/>
                </a:solidFill>
                <a:effectLst/>
                <a:uLnTx/>
                <a:uFillTx/>
                <a:latin typeface="Lato" panose="020F0502020204030203" pitchFamily="34" charset="0"/>
                <a:ea typeface="Lato" panose="020F0502020204030203" pitchFamily="34" charset="0"/>
                <a:cs typeface="Lato" panose="020F0502020204030203" pitchFamily="34" charset="0"/>
              </a:rPr>
              <a:t>If no, what would you recommend she do?</a:t>
            </a:r>
          </a:p>
          <a:p>
            <a:pPr marL="742950" marR="0" lvl="1" indent="-285750" algn="l" defTabSz="914400" rtl="0" eaLnBrk="1" fontAlgn="auto" latinLnBrk="0" hangingPunct="1">
              <a:lnSpc>
                <a:spcPct val="107000"/>
              </a:lnSpc>
              <a:spcBef>
                <a:spcPts val="0"/>
              </a:spcBef>
              <a:spcAft>
                <a:spcPts val="800"/>
              </a:spcAft>
              <a:buClrTx/>
              <a:buSzTx/>
              <a:buFont typeface="Courier New" panose="02070309020205020404" pitchFamily="49" charset="0"/>
              <a:buChar char="o"/>
              <a:tabLst/>
              <a:defRPr/>
            </a:pPr>
            <a:r>
              <a:rPr kumimoji="0" lang="en-US" sz="2000" b="0" i="0" u="none" strike="noStrike" kern="1200" cap="none" spc="0" normalizeH="0" baseline="0" noProof="0" dirty="0">
                <a:ln>
                  <a:noFill/>
                </a:ln>
                <a:solidFill>
                  <a:prstClr val="black"/>
                </a:solidFill>
                <a:effectLst/>
                <a:uLnTx/>
                <a:uFillTx/>
                <a:latin typeface="Lato" panose="020F0502020204030203" pitchFamily="34" charset="0"/>
                <a:ea typeface="Lato" panose="020F0502020204030203" pitchFamily="34" charset="0"/>
                <a:cs typeface="Lato" panose="020F0502020204030203" pitchFamily="34" charset="0"/>
              </a:rPr>
              <a:t>Map out Iris’s journey. </a:t>
            </a:r>
          </a:p>
        </p:txBody>
      </p:sp>
      <p:sp>
        <p:nvSpPr>
          <p:cNvPr id="4" name="Slide Number Placeholder 3">
            <a:extLst>
              <a:ext uri="{FF2B5EF4-FFF2-40B4-BE49-F238E27FC236}">
                <a16:creationId xmlns:a16="http://schemas.microsoft.com/office/drawing/2014/main" id="{C9271117-E18C-4B77-AC8F-95E595AFC376}"/>
              </a:ext>
            </a:extLst>
          </p:cNvPr>
          <p:cNvSpPr>
            <a:spLocks noGrp="1"/>
          </p:cNvSpPr>
          <p:nvPr>
            <p:ph type="sldNum" sz="quarter" idx="12"/>
          </p:nvPr>
        </p:nvSpPr>
        <p:spPr/>
        <p:txBody>
          <a:bodyPr/>
          <a:lstStyle/>
          <a:p>
            <a:fld id="{DFDF98CC-160E-494C-8C3C-8CDC5FA257DE}" type="slidenum">
              <a:rPr lang="en-US" smtClean="0"/>
              <a:t>5</a:t>
            </a:fld>
            <a:endParaRPr lang="en-US"/>
          </a:p>
        </p:txBody>
      </p:sp>
      <p:pic>
        <p:nvPicPr>
          <p:cNvPr id="5" name="Graphic 4">
            <a:extLst>
              <a:ext uri="{FF2B5EF4-FFF2-40B4-BE49-F238E27FC236}">
                <a16:creationId xmlns:a16="http://schemas.microsoft.com/office/drawing/2014/main" id="{9A4AC949-9968-40B0-A2A5-6D6597A7E6A4}"/>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06769" y="2299217"/>
            <a:ext cx="3829048" cy="3829048"/>
          </a:xfrm>
          <a:prstGeom prst="rect">
            <a:avLst/>
          </a:prstGeom>
        </p:spPr>
      </p:pic>
    </p:spTree>
    <p:extLst>
      <p:ext uri="{BB962C8B-B14F-4D97-AF65-F5344CB8AC3E}">
        <p14:creationId xmlns:p14="http://schemas.microsoft.com/office/powerpoint/2010/main" val="35989885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C7A567-A49C-EEF7-6A15-1195287D3B7F}"/>
              </a:ext>
            </a:extLst>
          </p:cNvPr>
          <p:cNvSpPr>
            <a:spLocks noGrp="1"/>
          </p:cNvSpPr>
          <p:nvPr>
            <p:ph type="title"/>
          </p:nvPr>
        </p:nvSpPr>
        <p:spPr>
          <a:xfrm>
            <a:off x="517870" y="978409"/>
            <a:ext cx="2032147" cy="1004938"/>
          </a:xfrm>
        </p:spPr>
        <p:txBody>
          <a:bodyPr/>
          <a:lstStyle/>
          <a:p>
            <a:r>
              <a:rPr lang="en-US" dirty="0">
                <a:latin typeface="Lato" panose="020F0502020204030203" pitchFamily="34" charset="0"/>
              </a:rPr>
              <a:t>Share</a:t>
            </a:r>
          </a:p>
        </p:txBody>
      </p:sp>
      <p:sp>
        <p:nvSpPr>
          <p:cNvPr id="3" name="Content Placeholder 2">
            <a:extLst>
              <a:ext uri="{FF2B5EF4-FFF2-40B4-BE49-F238E27FC236}">
                <a16:creationId xmlns:a16="http://schemas.microsoft.com/office/drawing/2014/main" id="{4F28F860-653C-41D0-E532-B7F9252B1197}"/>
              </a:ext>
            </a:extLst>
          </p:cNvPr>
          <p:cNvSpPr>
            <a:spLocks noGrp="1"/>
          </p:cNvSpPr>
          <p:nvPr>
            <p:ph idx="1"/>
          </p:nvPr>
        </p:nvSpPr>
        <p:spPr>
          <a:xfrm>
            <a:off x="5661061" y="969264"/>
            <a:ext cx="6287783" cy="4870457"/>
          </a:xfrm>
        </p:spPr>
        <p:txBody>
          <a:bodyPr>
            <a:noAutofit/>
          </a:bodyPr>
          <a:lstStyle/>
          <a:p>
            <a:pPr marL="342900" indent="-342900">
              <a:spcAft>
                <a:spcPts val="1000"/>
              </a:spcAft>
              <a:buFont typeface="Arial" panose="020B0604020202020204" pitchFamily="34" charset="0"/>
              <a:buChar char="•"/>
            </a:pPr>
            <a:r>
              <a:rPr lang="en-US" dirty="0">
                <a:latin typeface="Lato" panose="020F0502020204030203" pitchFamily="34" charset="0"/>
                <a:ea typeface="Lato" panose="020F0502020204030203" pitchFamily="34" charset="0"/>
                <a:cs typeface="Lato" panose="020F0502020204030203" pitchFamily="34" charset="0"/>
              </a:rPr>
              <a:t>Please choose a leader from each group to share your plan for each scenario. </a:t>
            </a:r>
          </a:p>
          <a:p>
            <a:pPr marL="342900" indent="-342900">
              <a:spcAft>
                <a:spcPts val="1000"/>
              </a:spcAft>
              <a:buFont typeface="Arial" panose="020B0604020202020204" pitchFamily="34" charset="0"/>
              <a:buChar char="•"/>
            </a:pPr>
            <a:r>
              <a:rPr lang="en-US" dirty="0">
                <a:latin typeface="Lato" panose="020F0502020204030203" pitchFamily="34" charset="0"/>
                <a:ea typeface="Lato" panose="020F0502020204030203" pitchFamily="34" charset="0"/>
                <a:cs typeface="Lato" panose="020F0502020204030203" pitchFamily="34" charset="0"/>
              </a:rPr>
              <a:t>Please describe the approach you think your main character should take.</a:t>
            </a:r>
          </a:p>
          <a:p>
            <a:pPr marL="342900" indent="-342900">
              <a:spcAft>
                <a:spcPts val="1000"/>
              </a:spcAft>
              <a:buFont typeface="Arial" panose="020B0604020202020204" pitchFamily="34" charset="0"/>
              <a:buChar char="•"/>
            </a:pPr>
            <a:r>
              <a:rPr lang="en-US" dirty="0">
                <a:latin typeface="Lato" panose="020F0502020204030203" pitchFamily="34" charset="0"/>
                <a:ea typeface="Lato" panose="020F0502020204030203" pitchFamily="34" charset="0"/>
                <a:cs typeface="Lato" panose="020F0502020204030203" pitchFamily="34" charset="0"/>
              </a:rPr>
              <a:t>Please share details about:</a:t>
            </a:r>
          </a:p>
          <a:p>
            <a:pPr marL="742950" lvl="1" indent="-285750">
              <a:spcBef>
                <a:spcPts val="0"/>
              </a:spcBef>
              <a:spcAft>
                <a:spcPts val="1000"/>
              </a:spcAft>
              <a:buFont typeface="Courier New" panose="02070309020205020404" pitchFamily="49" charset="0"/>
              <a:buChar char="o"/>
              <a:defRPr/>
            </a:pPr>
            <a:r>
              <a:rPr lang="en-US" sz="2000" dirty="0">
                <a:solidFill>
                  <a:prstClr val="black"/>
                </a:solidFill>
                <a:latin typeface="Lato" panose="020F0502020204030203" pitchFamily="34" charset="0"/>
                <a:ea typeface="Lato" panose="020F0502020204030203" pitchFamily="34" charset="0"/>
                <a:cs typeface="Lato" panose="020F0502020204030203" pitchFamily="34" charset="0"/>
              </a:rPr>
              <a:t>How you made your decisions.</a:t>
            </a:r>
          </a:p>
          <a:p>
            <a:pPr marL="742950" lvl="1" indent="-285750">
              <a:spcBef>
                <a:spcPts val="0"/>
              </a:spcBef>
              <a:spcAft>
                <a:spcPts val="1000"/>
              </a:spcAft>
              <a:buFont typeface="Courier New" panose="02070309020205020404" pitchFamily="49" charset="0"/>
              <a:buChar char="o"/>
              <a:defRPr/>
            </a:pPr>
            <a:r>
              <a:rPr lang="en-US" sz="2000" dirty="0">
                <a:solidFill>
                  <a:prstClr val="black"/>
                </a:solidFill>
                <a:latin typeface="Lato" panose="020F0502020204030203" pitchFamily="34" charset="0"/>
                <a:ea typeface="Lato" panose="020F0502020204030203" pitchFamily="34" charset="0"/>
                <a:cs typeface="Lato" panose="020F0502020204030203" pitchFamily="34" charset="0"/>
              </a:rPr>
              <a:t>What role did money play in your decisions?</a:t>
            </a:r>
          </a:p>
          <a:p>
            <a:pPr marL="742950" lvl="1" indent="-285750">
              <a:spcBef>
                <a:spcPts val="0"/>
              </a:spcBef>
              <a:spcAft>
                <a:spcPts val="1000"/>
              </a:spcAft>
              <a:buFont typeface="Courier New" panose="02070309020205020404" pitchFamily="49" charset="0"/>
              <a:buChar char="o"/>
              <a:defRPr/>
            </a:pPr>
            <a:r>
              <a:rPr lang="en-US" sz="2000" dirty="0">
                <a:solidFill>
                  <a:prstClr val="black"/>
                </a:solidFill>
                <a:latin typeface="Lato" panose="020F0502020204030203" pitchFamily="34" charset="0"/>
                <a:ea typeface="Lato" panose="020F0502020204030203" pitchFamily="34" charset="0"/>
                <a:cs typeface="Lato" panose="020F0502020204030203" pitchFamily="34" charset="0"/>
              </a:rPr>
              <a:t>Did you have to reconsider any of the plans?</a:t>
            </a:r>
          </a:p>
          <a:p>
            <a:pPr marL="742950" lvl="1" indent="-285750">
              <a:spcBef>
                <a:spcPts val="0"/>
              </a:spcBef>
              <a:spcAft>
                <a:spcPts val="1000"/>
              </a:spcAft>
              <a:buFont typeface="Courier New" panose="02070309020205020404" pitchFamily="49" charset="0"/>
              <a:buChar char="o"/>
              <a:defRPr/>
            </a:pPr>
            <a:r>
              <a:rPr lang="en-US" sz="2000" dirty="0">
                <a:solidFill>
                  <a:prstClr val="black"/>
                </a:solidFill>
                <a:latin typeface="Lato" panose="020F0502020204030203" pitchFamily="34" charset="0"/>
                <a:ea typeface="Lato" panose="020F0502020204030203" pitchFamily="34" charset="0"/>
                <a:cs typeface="Lato" panose="020F0502020204030203" pitchFamily="34" charset="0"/>
              </a:rPr>
              <a:t>What additional information did you wish you had, if any? </a:t>
            </a:r>
          </a:p>
          <a:p>
            <a:pPr marL="617220" lvl="1" indent="-342900"/>
            <a:endParaRPr lang="en-US" sz="2800" dirty="0">
              <a:latin typeface="Lato" panose="020F0502020204030203" pitchFamily="34" charset="0"/>
            </a:endParaRPr>
          </a:p>
        </p:txBody>
      </p:sp>
      <p:pic>
        <p:nvPicPr>
          <p:cNvPr id="5" name="Graphic 4">
            <a:extLst>
              <a:ext uri="{FF2B5EF4-FFF2-40B4-BE49-F238E27FC236}">
                <a16:creationId xmlns:a16="http://schemas.microsoft.com/office/drawing/2014/main" id="{5E1F083E-C538-C53A-0B42-828C6287EBD7}"/>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17870" y="2438722"/>
            <a:ext cx="2919572" cy="2919572"/>
          </a:xfrm>
          <a:prstGeom prst="rect">
            <a:avLst/>
          </a:prstGeom>
        </p:spPr>
      </p:pic>
      <p:sp>
        <p:nvSpPr>
          <p:cNvPr id="4" name="Slide Number Placeholder 3">
            <a:extLst>
              <a:ext uri="{FF2B5EF4-FFF2-40B4-BE49-F238E27FC236}">
                <a16:creationId xmlns:a16="http://schemas.microsoft.com/office/drawing/2014/main" id="{74F8FA6D-E535-492E-B6D5-6F18ED789943}"/>
              </a:ext>
            </a:extLst>
          </p:cNvPr>
          <p:cNvSpPr>
            <a:spLocks noGrp="1"/>
          </p:cNvSpPr>
          <p:nvPr>
            <p:ph type="sldNum" sz="quarter" idx="12"/>
          </p:nvPr>
        </p:nvSpPr>
        <p:spPr/>
        <p:txBody>
          <a:bodyPr/>
          <a:lstStyle/>
          <a:p>
            <a:fld id="{DFDF98CC-160E-494C-8C3C-8CDC5FA257DE}" type="slidenum">
              <a:rPr lang="en-US" smtClean="0"/>
              <a:t>6</a:t>
            </a:fld>
            <a:endParaRPr lang="en-US"/>
          </a:p>
        </p:txBody>
      </p:sp>
    </p:spTree>
    <p:extLst>
      <p:ext uri="{BB962C8B-B14F-4D97-AF65-F5344CB8AC3E}">
        <p14:creationId xmlns:p14="http://schemas.microsoft.com/office/powerpoint/2010/main" val="38632778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E20BB609-EF92-42DB-836C-0699A590B5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517869" y="978408"/>
            <a:ext cx="8718410" cy="2334248"/>
          </a:xfrm>
        </p:spPr>
        <p:txBody>
          <a:bodyPr anchor="t">
            <a:normAutofit fontScale="90000"/>
          </a:bodyPr>
          <a:lstStyle/>
          <a:p>
            <a:r>
              <a:rPr lang="en-US" dirty="0">
                <a:solidFill>
                  <a:srgbClr val="FFFFFF"/>
                </a:solidFill>
                <a:latin typeface="Lato" panose="020F0502020204030203" pitchFamily="34" charset="0"/>
              </a:rPr>
              <a:t>Money Matters: Education and Career Paths and Your Financial Future </a:t>
            </a:r>
          </a:p>
        </p:txBody>
      </p:sp>
      <p:sp>
        <p:nvSpPr>
          <p:cNvPr id="13" name="Rectangle 12">
            <a:extLst>
              <a:ext uri="{FF2B5EF4-FFF2-40B4-BE49-F238E27FC236}">
                <a16:creationId xmlns:a16="http://schemas.microsoft.com/office/drawing/2014/main" id="{B2C335F7-F61C-4EB4-80F2-4B1438FE66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7870" y="508090"/>
            <a:ext cx="5021183" cy="149279"/>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F1189494-2B67-46D2-93D6-A122A09BF6B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62168" y="6209925"/>
            <a:ext cx="5021183" cy="45719"/>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lide Number Placeholder 2">
            <a:extLst>
              <a:ext uri="{FF2B5EF4-FFF2-40B4-BE49-F238E27FC236}">
                <a16:creationId xmlns:a16="http://schemas.microsoft.com/office/drawing/2014/main" id="{E032CBFD-E8F8-4D91-BC3B-A94AE1B541E7}"/>
              </a:ext>
            </a:extLst>
          </p:cNvPr>
          <p:cNvSpPr>
            <a:spLocks noGrp="1"/>
          </p:cNvSpPr>
          <p:nvPr>
            <p:ph type="sldNum" sz="quarter" idx="12"/>
          </p:nvPr>
        </p:nvSpPr>
        <p:spPr/>
        <p:txBody>
          <a:bodyPr/>
          <a:lstStyle/>
          <a:p>
            <a:fld id="{DFDF98CC-160E-494C-8C3C-8CDC5FA257DE}" type="slidenum">
              <a:rPr lang="en-US" smtClean="0"/>
              <a:t>7</a:t>
            </a:fld>
            <a:endParaRPr lang="en-US" dirty="0"/>
          </a:p>
        </p:txBody>
      </p:sp>
    </p:spTree>
    <p:extLst>
      <p:ext uri="{BB962C8B-B14F-4D97-AF65-F5344CB8AC3E}">
        <p14:creationId xmlns:p14="http://schemas.microsoft.com/office/powerpoint/2010/main" val="1098572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291008F8-DAB8-4E62-7FBE-5B7BDEA42DAA}"/>
              </a:ext>
            </a:extLst>
          </p:cNvPr>
          <p:cNvSpPr txBox="1">
            <a:spLocks noGrp="1"/>
          </p:cNvSpPr>
          <p:nvPr>
            <p:ph type="title" idx="4294967295"/>
          </p:nvPr>
        </p:nvSpPr>
        <p:spPr>
          <a:xfrm>
            <a:off x="517870" y="978409"/>
            <a:ext cx="4685195" cy="1829186"/>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lvl1pPr algn="l" defTabSz="914400" rtl="0" eaLnBrk="1" latinLnBrk="0" hangingPunct="1">
              <a:lnSpc>
                <a:spcPct val="100000"/>
              </a:lnSpc>
              <a:spcBef>
                <a:spcPct val="0"/>
              </a:spcBef>
              <a:buNone/>
              <a:defRPr sz="5400" b="1" kern="1200">
                <a:solidFill>
                  <a:schemeClr val="tx2"/>
                </a:solidFill>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5400" b="1" i="0" u="none" strike="noStrike" kern="1200" cap="none" spc="0" normalizeH="0" baseline="0" noProof="0" dirty="0">
                <a:ln>
                  <a:noFill/>
                </a:ln>
                <a:solidFill>
                  <a:schemeClr val="tx2"/>
                </a:solidFill>
                <a:effectLst/>
                <a:uLnTx/>
                <a:uFillTx/>
                <a:latin typeface="Lato" panose="020F0502020204030203" pitchFamily="34" charset="0"/>
                <a:ea typeface="+mj-ea"/>
                <a:cs typeface="+mj-cs"/>
              </a:rPr>
              <a:t>Education and Career Paths</a:t>
            </a:r>
          </a:p>
        </p:txBody>
      </p:sp>
      <p:sp>
        <p:nvSpPr>
          <p:cNvPr id="6" name="Freeform: Shape 5">
            <a:extLst>
              <a:ext uri="{FF2B5EF4-FFF2-40B4-BE49-F238E27FC236}">
                <a16:creationId xmlns:a16="http://schemas.microsoft.com/office/drawing/2014/main" id="{66F41B80-A816-4D38-505B-B2D8ADCE7FE0}"/>
              </a:ext>
              <a:ext uri="{C183D7F6-B498-43B3-948B-1728B52AA6E4}">
                <adec:decorative xmlns:adec="http://schemas.microsoft.com/office/drawing/2017/decorative" val="1"/>
              </a:ext>
            </a:extLst>
          </p:cNvPr>
          <p:cNvSpPr/>
          <p:nvPr/>
        </p:nvSpPr>
        <p:spPr>
          <a:xfrm>
            <a:off x="9002398" y="4200153"/>
            <a:ext cx="328505" cy="1374308"/>
          </a:xfrm>
          <a:custGeom>
            <a:avLst/>
            <a:gdLst/>
            <a:ahLst/>
            <a:cxnLst/>
            <a:rect l="0" t="0" r="0" b="0"/>
            <a:pathLst>
              <a:path>
                <a:moveTo>
                  <a:pt x="0" y="0"/>
                </a:moveTo>
                <a:lnTo>
                  <a:pt x="0" y="1374308"/>
                </a:lnTo>
                <a:lnTo>
                  <a:pt x="328505" y="1374308"/>
                </a:lnTo>
              </a:path>
            </a:pathLst>
          </a:custGeom>
          <a:noFill/>
        </p:spPr>
        <p:style>
          <a:lnRef idx="3">
            <a:schemeClr val="dk1"/>
          </a:lnRef>
          <a:fillRef idx="0">
            <a:schemeClr val="dk1"/>
          </a:fillRef>
          <a:effectRef idx="2">
            <a:schemeClr val="dk1"/>
          </a:effectRef>
          <a:fontRef idx="minor">
            <a:schemeClr val="tx1">
              <a:hueOff val="0"/>
              <a:satOff val="0"/>
              <a:lumOff val="0"/>
              <a:alphaOff val="0"/>
            </a:schemeClr>
          </a:fontRef>
        </p:style>
      </p:sp>
      <p:sp>
        <p:nvSpPr>
          <p:cNvPr id="7" name="Freeform: Shape 6">
            <a:extLst>
              <a:ext uri="{FF2B5EF4-FFF2-40B4-BE49-F238E27FC236}">
                <a16:creationId xmlns:a16="http://schemas.microsoft.com/office/drawing/2014/main" id="{983EDFC6-DB3F-BF5E-7F47-1ED06CBB8B34}"/>
              </a:ext>
              <a:ext uri="{C183D7F6-B498-43B3-948B-1728B52AA6E4}">
                <adec:decorative xmlns:adec="http://schemas.microsoft.com/office/drawing/2017/decorative" val="1"/>
              </a:ext>
            </a:extLst>
          </p:cNvPr>
          <p:cNvSpPr/>
          <p:nvPr/>
        </p:nvSpPr>
        <p:spPr>
          <a:xfrm>
            <a:off x="8304192" y="2634343"/>
            <a:ext cx="1574220" cy="470792"/>
          </a:xfrm>
          <a:custGeom>
            <a:avLst/>
            <a:gdLst/>
            <a:ahLst/>
            <a:cxnLst/>
            <a:rect l="0" t="0" r="0" b="0"/>
            <a:pathLst>
              <a:path>
                <a:moveTo>
                  <a:pt x="0" y="0"/>
                </a:moveTo>
                <a:lnTo>
                  <a:pt x="0" y="240838"/>
                </a:lnTo>
                <a:lnTo>
                  <a:pt x="1574220" y="240838"/>
                </a:lnTo>
                <a:lnTo>
                  <a:pt x="1574220" y="470792"/>
                </a:lnTo>
              </a:path>
            </a:pathLst>
          </a:custGeom>
          <a:noFill/>
        </p:spPr>
        <p:style>
          <a:lnRef idx="3">
            <a:schemeClr val="dk1"/>
          </a:lnRef>
          <a:fillRef idx="0">
            <a:schemeClr val="dk1"/>
          </a:fillRef>
          <a:effectRef idx="2">
            <a:schemeClr val="dk1"/>
          </a:effectRef>
          <a:fontRef idx="minor">
            <a:schemeClr val="tx1">
              <a:hueOff val="0"/>
              <a:satOff val="0"/>
              <a:lumOff val="0"/>
              <a:alphaOff val="0"/>
            </a:schemeClr>
          </a:fontRef>
        </p:style>
      </p:sp>
      <p:sp>
        <p:nvSpPr>
          <p:cNvPr id="8" name="Freeform: Shape 7">
            <a:extLst>
              <a:ext uri="{FF2B5EF4-FFF2-40B4-BE49-F238E27FC236}">
                <a16:creationId xmlns:a16="http://schemas.microsoft.com/office/drawing/2014/main" id="{F08FEA1F-343D-538D-48E2-8E78F29E5242}"/>
              </a:ext>
              <a:ext uri="{C183D7F6-B498-43B3-948B-1728B52AA6E4}">
                <adec:decorative xmlns:adec="http://schemas.microsoft.com/office/drawing/2017/decorative" val="1"/>
              </a:ext>
            </a:extLst>
          </p:cNvPr>
          <p:cNvSpPr/>
          <p:nvPr/>
        </p:nvSpPr>
        <p:spPr>
          <a:xfrm>
            <a:off x="6352453" y="4200153"/>
            <a:ext cx="328505" cy="1374308"/>
          </a:xfrm>
          <a:custGeom>
            <a:avLst/>
            <a:gdLst/>
            <a:ahLst/>
            <a:cxnLst/>
            <a:rect l="0" t="0" r="0" b="0"/>
            <a:pathLst>
              <a:path>
                <a:moveTo>
                  <a:pt x="0" y="0"/>
                </a:moveTo>
                <a:lnTo>
                  <a:pt x="0" y="1374308"/>
                </a:lnTo>
                <a:lnTo>
                  <a:pt x="328505" y="1374308"/>
                </a:lnTo>
              </a:path>
            </a:pathLst>
          </a:custGeom>
          <a:noFill/>
        </p:spPr>
        <p:style>
          <a:lnRef idx="3">
            <a:schemeClr val="dk1"/>
          </a:lnRef>
          <a:fillRef idx="0">
            <a:schemeClr val="dk1"/>
          </a:fillRef>
          <a:effectRef idx="2">
            <a:schemeClr val="dk1"/>
          </a:effectRef>
          <a:fontRef idx="minor">
            <a:schemeClr val="tx1">
              <a:hueOff val="0"/>
              <a:satOff val="0"/>
              <a:lumOff val="0"/>
              <a:alphaOff val="0"/>
            </a:schemeClr>
          </a:fontRef>
        </p:style>
      </p:sp>
      <p:sp>
        <p:nvSpPr>
          <p:cNvPr id="9" name="Freeform: Shape 8">
            <a:extLst>
              <a:ext uri="{FF2B5EF4-FFF2-40B4-BE49-F238E27FC236}">
                <a16:creationId xmlns:a16="http://schemas.microsoft.com/office/drawing/2014/main" id="{D4E89B8E-1478-DF59-A492-0AAD05F14F12}"/>
              </a:ext>
              <a:ext uri="{C183D7F6-B498-43B3-948B-1728B52AA6E4}">
                <adec:decorative xmlns:adec="http://schemas.microsoft.com/office/drawing/2017/decorative" val="1"/>
              </a:ext>
            </a:extLst>
          </p:cNvPr>
          <p:cNvSpPr/>
          <p:nvPr/>
        </p:nvSpPr>
        <p:spPr>
          <a:xfrm>
            <a:off x="7228468" y="2634343"/>
            <a:ext cx="1075724" cy="470792"/>
          </a:xfrm>
          <a:custGeom>
            <a:avLst/>
            <a:gdLst/>
            <a:ahLst/>
            <a:cxnLst/>
            <a:rect l="0" t="0" r="0" b="0"/>
            <a:pathLst>
              <a:path>
                <a:moveTo>
                  <a:pt x="1075724" y="0"/>
                </a:moveTo>
                <a:lnTo>
                  <a:pt x="1075724" y="240838"/>
                </a:lnTo>
                <a:lnTo>
                  <a:pt x="0" y="240838"/>
                </a:lnTo>
                <a:lnTo>
                  <a:pt x="0" y="470792"/>
                </a:lnTo>
              </a:path>
            </a:pathLst>
          </a:custGeom>
          <a:noFill/>
        </p:spPr>
        <p:style>
          <a:lnRef idx="1">
            <a:schemeClr val="dk1"/>
          </a:lnRef>
          <a:fillRef idx="0">
            <a:schemeClr val="dk1"/>
          </a:fillRef>
          <a:effectRef idx="0">
            <a:schemeClr val="dk1"/>
          </a:effectRef>
          <a:fontRef idx="minor">
            <a:schemeClr val="tx1">
              <a:hueOff val="0"/>
              <a:satOff val="0"/>
              <a:lumOff val="0"/>
              <a:alphaOff val="0"/>
            </a:schemeClr>
          </a:fontRef>
        </p:style>
      </p:sp>
      <p:sp>
        <p:nvSpPr>
          <p:cNvPr id="10" name="Freeform: Shape 9">
            <a:extLst>
              <a:ext uri="{FF2B5EF4-FFF2-40B4-BE49-F238E27FC236}">
                <a16:creationId xmlns:a16="http://schemas.microsoft.com/office/drawing/2014/main" id="{F37E27AD-39A7-2A06-E369-F9EBAC8E4B0B}"/>
              </a:ext>
              <a:ext uri="{C183D7F6-B498-43B3-948B-1728B52AA6E4}">
                <adec:decorative xmlns:adec="http://schemas.microsoft.com/office/drawing/2017/decorative" val="1"/>
              </a:ext>
            </a:extLst>
          </p:cNvPr>
          <p:cNvSpPr/>
          <p:nvPr/>
        </p:nvSpPr>
        <p:spPr>
          <a:xfrm>
            <a:off x="3556257" y="4200153"/>
            <a:ext cx="352880" cy="1374308"/>
          </a:xfrm>
          <a:custGeom>
            <a:avLst/>
            <a:gdLst/>
            <a:ahLst/>
            <a:cxnLst/>
            <a:rect l="0" t="0" r="0" b="0"/>
            <a:pathLst>
              <a:path>
                <a:moveTo>
                  <a:pt x="0" y="0"/>
                </a:moveTo>
                <a:lnTo>
                  <a:pt x="0" y="1374308"/>
                </a:lnTo>
                <a:lnTo>
                  <a:pt x="352880" y="1374308"/>
                </a:lnTo>
              </a:path>
            </a:pathLst>
          </a:custGeom>
          <a:noFill/>
        </p:spPr>
        <p:style>
          <a:lnRef idx="3">
            <a:schemeClr val="dk1"/>
          </a:lnRef>
          <a:fillRef idx="0">
            <a:schemeClr val="dk1"/>
          </a:fillRef>
          <a:effectRef idx="2">
            <a:schemeClr val="dk1"/>
          </a:effectRef>
          <a:fontRef idx="minor">
            <a:schemeClr val="tx1">
              <a:hueOff val="0"/>
              <a:satOff val="0"/>
              <a:lumOff val="0"/>
              <a:alphaOff val="0"/>
            </a:schemeClr>
          </a:fontRef>
        </p:style>
      </p:sp>
      <p:sp>
        <p:nvSpPr>
          <p:cNvPr id="11" name="Freeform: Shape 10">
            <a:extLst>
              <a:ext uri="{FF2B5EF4-FFF2-40B4-BE49-F238E27FC236}">
                <a16:creationId xmlns:a16="http://schemas.microsoft.com/office/drawing/2014/main" id="{F9FA9DCB-3617-5F9F-29C6-7C09EE830F10}"/>
              </a:ext>
              <a:ext uri="{C183D7F6-B498-43B3-948B-1728B52AA6E4}">
                <adec:decorative xmlns:adec="http://schemas.microsoft.com/office/drawing/2017/decorative" val="1"/>
              </a:ext>
            </a:extLst>
          </p:cNvPr>
          <p:cNvSpPr/>
          <p:nvPr/>
        </p:nvSpPr>
        <p:spPr>
          <a:xfrm>
            <a:off x="4497273" y="2634343"/>
            <a:ext cx="3806919" cy="470792"/>
          </a:xfrm>
          <a:custGeom>
            <a:avLst/>
            <a:gdLst/>
            <a:ahLst/>
            <a:cxnLst/>
            <a:rect l="0" t="0" r="0" b="0"/>
            <a:pathLst>
              <a:path>
                <a:moveTo>
                  <a:pt x="3806919" y="0"/>
                </a:moveTo>
                <a:lnTo>
                  <a:pt x="3806919" y="240838"/>
                </a:lnTo>
                <a:lnTo>
                  <a:pt x="0" y="240838"/>
                </a:lnTo>
                <a:lnTo>
                  <a:pt x="0" y="470792"/>
                </a:lnTo>
              </a:path>
            </a:pathLst>
          </a:custGeom>
          <a:noFill/>
        </p:spPr>
        <p:style>
          <a:lnRef idx="3">
            <a:schemeClr val="dk1"/>
          </a:lnRef>
          <a:fillRef idx="0">
            <a:schemeClr val="dk1"/>
          </a:fillRef>
          <a:effectRef idx="2">
            <a:schemeClr val="dk1"/>
          </a:effectRef>
          <a:fontRef idx="minor">
            <a:schemeClr val="tx1">
              <a:hueOff val="0"/>
              <a:satOff val="0"/>
              <a:lumOff val="0"/>
              <a:alphaOff val="0"/>
            </a:schemeClr>
          </a:fontRef>
        </p:style>
      </p:sp>
      <p:sp>
        <p:nvSpPr>
          <p:cNvPr id="12" name="Freeform: Shape 11">
            <a:extLst>
              <a:ext uri="{FF2B5EF4-FFF2-40B4-BE49-F238E27FC236}">
                <a16:creationId xmlns:a16="http://schemas.microsoft.com/office/drawing/2014/main" id="{2F0B4884-6271-A40E-E7A7-E84F539860C1}"/>
              </a:ext>
              <a:ext uri="{C183D7F6-B498-43B3-948B-1728B52AA6E4}">
                <adec:decorative xmlns:adec="http://schemas.microsoft.com/office/drawing/2017/decorative" val="1"/>
              </a:ext>
            </a:extLst>
          </p:cNvPr>
          <p:cNvSpPr/>
          <p:nvPr/>
        </p:nvSpPr>
        <p:spPr>
          <a:xfrm>
            <a:off x="890063" y="4200153"/>
            <a:ext cx="328505" cy="1374308"/>
          </a:xfrm>
          <a:custGeom>
            <a:avLst/>
            <a:gdLst/>
            <a:ahLst/>
            <a:cxnLst/>
            <a:rect l="0" t="0" r="0" b="0"/>
            <a:pathLst>
              <a:path>
                <a:moveTo>
                  <a:pt x="0" y="0"/>
                </a:moveTo>
                <a:lnTo>
                  <a:pt x="0" y="1374308"/>
                </a:lnTo>
                <a:lnTo>
                  <a:pt x="328505" y="1374308"/>
                </a:lnTo>
              </a:path>
            </a:pathLst>
          </a:custGeom>
          <a:noFill/>
        </p:spPr>
        <p:style>
          <a:lnRef idx="3">
            <a:schemeClr val="dk1"/>
          </a:lnRef>
          <a:fillRef idx="0">
            <a:schemeClr val="dk1"/>
          </a:fillRef>
          <a:effectRef idx="2">
            <a:schemeClr val="dk1"/>
          </a:effectRef>
          <a:fontRef idx="minor">
            <a:schemeClr val="tx1">
              <a:hueOff val="0"/>
              <a:satOff val="0"/>
              <a:lumOff val="0"/>
              <a:alphaOff val="0"/>
            </a:schemeClr>
          </a:fontRef>
        </p:style>
      </p:sp>
      <p:sp>
        <p:nvSpPr>
          <p:cNvPr id="13" name="Freeform: Shape 12">
            <a:extLst>
              <a:ext uri="{FF2B5EF4-FFF2-40B4-BE49-F238E27FC236}">
                <a16:creationId xmlns:a16="http://schemas.microsoft.com/office/drawing/2014/main" id="{6EF6A116-6B09-602A-A14D-14735763F9E3}"/>
              </a:ext>
              <a:ext uri="{C183D7F6-B498-43B3-948B-1728B52AA6E4}">
                <adec:decorative xmlns:adec="http://schemas.microsoft.com/office/drawing/2017/decorative" val="1"/>
              </a:ext>
            </a:extLst>
          </p:cNvPr>
          <p:cNvSpPr/>
          <p:nvPr/>
        </p:nvSpPr>
        <p:spPr>
          <a:xfrm>
            <a:off x="1766077" y="2634343"/>
            <a:ext cx="6538114" cy="470792"/>
          </a:xfrm>
          <a:custGeom>
            <a:avLst/>
            <a:gdLst/>
            <a:ahLst/>
            <a:cxnLst/>
            <a:rect l="0" t="0" r="0" b="0"/>
            <a:pathLst>
              <a:path>
                <a:moveTo>
                  <a:pt x="6538114" y="0"/>
                </a:moveTo>
                <a:lnTo>
                  <a:pt x="6538114" y="240838"/>
                </a:lnTo>
                <a:lnTo>
                  <a:pt x="0" y="240838"/>
                </a:lnTo>
                <a:lnTo>
                  <a:pt x="0" y="470792"/>
                </a:lnTo>
              </a:path>
            </a:pathLst>
          </a:custGeom>
          <a:noFill/>
        </p:spPr>
        <p:style>
          <a:lnRef idx="3">
            <a:schemeClr val="dk1"/>
          </a:lnRef>
          <a:fillRef idx="0">
            <a:schemeClr val="dk1"/>
          </a:fillRef>
          <a:effectRef idx="2">
            <a:schemeClr val="dk1"/>
          </a:effectRef>
          <a:fontRef idx="minor">
            <a:schemeClr val="tx1">
              <a:hueOff val="0"/>
              <a:satOff val="0"/>
              <a:lumOff val="0"/>
              <a:alphaOff val="0"/>
            </a:schemeClr>
          </a:fontRef>
        </p:style>
      </p:sp>
      <p:sp>
        <p:nvSpPr>
          <p:cNvPr id="14" name="Freeform: Shape 13">
            <a:extLst>
              <a:ext uri="{FF2B5EF4-FFF2-40B4-BE49-F238E27FC236}">
                <a16:creationId xmlns:a16="http://schemas.microsoft.com/office/drawing/2014/main" id="{7F0D47D9-2FC1-F3CE-A36F-51364E331922}"/>
              </a:ext>
            </a:extLst>
          </p:cNvPr>
          <p:cNvSpPr/>
          <p:nvPr/>
        </p:nvSpPr>
        <p:spPr>
          <a:xfrm>
            <a:off x="5998028" y="1474499"/>
            <a:ext cx="4612327" cy="1159843"/>
          </a:xfrm>
          <a:custGeom>
            <a:avLst/>
            <a:gdLst>
              <a:gd name="connsiteX0" fmla="*/ 0 w 4612327"/>
              <a:gd name="connsiteY0" fmla="*/ 0 h 1159843"/>
              <a:gd name="connsiteX1" fmla="*/ 4612327 w 4612327"/>
              <a:gd name="connsiteY1" fmla="*/ 0 h 1159843"/>
              <a:gd name="connsiteX2" fmla="*/ 4612327 w 4612327"/>
              <a:gd name="connsiteY2" fmla="*/ 1159843 h 1159843"/>
              <a:gd name="connsiteX3" fmla="*/ 0 w 4612327"/>
              <a:gd name="connsiteY3" fmla="*/ 1159843 h 1159843"/>
              <a:gd name="connsiteX4" fmla="*/ 0 w 4612327"/>
              <a:gd name="connsiteY4" fmla="*/ 0 h 115984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612327" h="1159843">
                <a:moveTo>
                  <a:pt x="0" y="0"/>
                </a:moveTo>
                <a:lnTo>
                  <a:pt x="4612327" y="0"/>
                </a:lnTo>
                <a:lnTo>
                  <a:pt x="4612327" y="1159843"/>
                </a:lnTo>
                <a:lnTo>
                  <a:pt x="0" y="1159843"/>
                </a:lnTo>
                <a:lnTo>
                  <a:pt x="0" y="0"/>
                </a:lnTo>
                <a:close/>
              </a:path>
            </a:pathLst>
          </a:custGeom>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txBody>
          <a:bodyPr spcFirstLastPara="0" vert="horz" wrap="square" lIns="27432" tIns="27432" rIns="27432" bIns="27432" numCol="1" spcCol="1270" anchor="ctr" anchorCtr="0">
            <a:noAutofit/>
          </a:bodyPr>
          <a:lstStyle/>
          <a:p>
            <a:pPr marL="0" lvl="0" indent="0" algn="ctr" defTabSz="1422400">
              <a:lnSpc>
                <a:spcPct val="90000"/>
              </a:lnSpc>
              <a:spcBef>
                <a:spcPct val="0"/>
              </a:spcBef>
              <a:spcAft>
                <a:spcPct val="35000"/>
              </a:spcAft>
              <a:buNone/>
            </a:pPr>
            <a:r>
              <a:rPr lang="en-US" sz="3200" kern="1200" dirty="0">
                <a:latin typeface="Lato" panose="020F0502020204030203" pitchFamily="34" charset="0"/>
              </a:rPr>
              <a:t>Example education and career paths </a:t>
            </a:r>
          </a:p>
        </p:txBody>
      </p:sp>
      <p:sp>
        <p:nvSpPr>
          <p:cNvPr id="15" name="Freeform: Shape 14">
            <a:extLst>
              <a:ext uri="{FF2B5EF4-FFF2-40B4-BE49-F238E27FC236}">
                <a16:creationId xmlns:a16="http://schemas.microsoft.com/office/drawing/2014/main" id="{F87AE863-AFC9-8B30-15BF-72288FE3E535}"/>
              </a:ext>
            </a:extLst>
          </p:cNvPr>
          <p:cNvSpPr/>
          <p:nvPr/>
        </p:nvSpPr>
        <p:spPr>
          <a:xfrm>
            <a:off x="671059" y="3105135"/>
            <a:ext cx="2190036" cy="1095018"/>
          </a:xfrm>
          <a:custGeom>
            <a:avLst/>
            <a:gdLst>
              <a:gd name="connsiteX0" fmla="*/ 0 w 2190036"/>
              <a:gd name="connsiteY0" fmla="*/ 0 h 1095018"/>
              <a:gd name="connsiteX1" fmla="*/ 2190036 w 2190036"/>
              <a:gd name="connsiteY1" fmla="*/ 0 h 1095018"/>
              <a:gd name="connsiteX2" fmla="*/ 2190036 w 2190036"/>
              <a:gd name="connsiteY2" fmla="*/ 1095018 h 1095018"/>
              <a:gd name="connsiteX3" fmla="*/ 0 w 2190036"/>
              <a:gd name="connsiteY3" fmla="*/ 1095018 h 1095018"/>
              <a:gd name="connsiteX4" fmla="*/ 0 w 2190036"/>
              <a:gd name="connsiteY4" fmla="*/ 0 h 109501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90036" h="1095018">
                <a:moveTo>
                  <a:pt x="0" y="0"/>
                </a:moveTo>
                <a:lnTo>
                  <a:pt x="2190036" y="0"/>
                </a:lnTo>
                <a:lnTo>
                  <a:pt x="2190036" y="1095018"/>
                </a:lnTo>
                <a:lnTo>
                  <a:pt x="0" y="1095018"/>
                </a:lnTo>
                <a:lnTo>
                  <a:pt x="0" y="0"/>
                </a:lnTo>
                <a:close/>
              </a:path>
            </a:pathLst>
          </a:custGeom>
          <a:solidFill>
            <a:schemeClr val="tx2"/>
          </a:solidFill>
        </p:spPr>
        <p:style>
          <a:lnRef idx="2">
            <a:schemeClr val="lt1">
              <a:hueOff val="0"/>
              <a:satOff val="0"/>
              <a:lumOff val="0"/>
              <a:alphaOff val="0"/>
            </a:schemeClr>
          </a:lnRef>
          <a:fillRef idx="1">
            <a:scrgbClr r="0" g="0" b="0"/>
          </a:fillRef>
          <a:effectRef idx="0">
            <a:schemeClr val="accent4">
              <a:hueOff val="0"/>
              <a:satOff val="0"/>
              <a:lumOff val="0"/>
              <a:alphaOff val="0"/>
            </a:schemeClr>
          </a:effectRef>
          <a:fontRef idx="minor">
            <a:schemeClr val="lt1"/>
          </a:fontRef>
        </p:style>
        <p:txBody>
          <a:bodyPr spcFirstLastPara="0" vert="horz" wrap="square" lIns="27432" tIns="27432" rIns="27432" bIns="27432" numCol="1" spcCol="1270" anchor="ctr" anchorCtr="0">
            <a:noAutofit/>
          </a:bodyPr>
          <a:lstStyle/>
          <a:p>
            <a:pPr marL="0" lvl="0" indent="0" algn="ctr" defTabSz="711200">
              <a:lnSpc>
                <a:spcPct val="90000"/>
              </a:lnSpc>
              <a:spcBef>
                <a:spcPct val="0"/>
              </a:spcBef>
              <a:spcAft>
                <a:spcPct val="35000"/>
              </a:spcAft>
              <a:buNone/>
            </a:pPr>
            <a:r>
              <a:rPr lang="en-US" sz="1600" kern="1200" dirty="0">
                <a:latin typeface="Lato" panose="020F0502020204030203" pitchFamily="34" charset="0"/>
              </a:rPr>
              <a:t>Straight to the workforce</a:t>
            </a:r>
          </a:p>
        </p:txBody>
      </p:sp>
      <p:sp>
        <p:nvSpPr>
          <p:cNvPr id="16" name="Freeform: Shape 15">
            <a:extLst>
              <a:ext uri="{FF2B5EF4-FFF2-40B4-BE49-F238E27FC236}">
                <a16:creationId xmlns:a16="http://schemas.microsoft.com/office/drawing/2014/main" id="{95E67F3D-32C2-DB44-86CF-B01AA7420F49}"/>
              </a:ext>
            </a:extLst>
          </p:cNvPr>
          <p:cNvSpPr/>
          <p:nvPr/>
        </p:nvSpPr>
        <p:spPr>
          <a:xfrm>
            <a:off x="1218568" y="4660061"/>
            <a:ext cx="2190036" cy="1828801"/>
          </a:xfrm>
          <a:custGeom>
            <a:avLst/>
            <a:gdLst>
              <a:gd name="connsiteX0" fmla="*/ 0 w 2190036"/>
              <a:gd name="connsiteY0" fmla="*/ 0 h 1828801"/>
              <a:gd name="connsiteX1" fmla="*/ 2190036 w 2190036"/>
              <a:gd name="connsiteY1" fmla="*/ 0 h 1828801"/>
              <a:gd name="connsiteX2" fmla="*/ 2190036 w 2190036"/>
              <a:gd name="connsiteY2" fmla="*/ 1828801 h 1828801"/>
              <a:gd name="connsiteX3" fmla="*/ 0 w 2190036"/>
              <a:gd name="connsiteY3" fmla="*/ 1828801 h 1828801"/>
              <a:gd name="connsiteX4" fmla="*/ 0 w 2190036"/>
              <a:gd name="connsiteY4" fmla="*/ 0 h 18288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90036" h="1828801">
                <a:moveTo>
                  <a:pt x="0" y="0"/>
                </a:moveTo>
                <a:lnTo>
                  <a:pt x="2190036" y="0"/>
                </a:lnTo>
                <a:lnTo>
                  <a:pt x="2190036" y="1828801"/>
                </a:lnTo>
                <a:lnTo>
                  <a:pt x="0" y="1828801"/>
                </a:lnTo>
                <a:lnTo>
                  <a:pt x="0" y="0"/>
                </a:lnTo>
                <a:close/>
              </a:path>
            </a:pathLst>
          </a:custGeom>
          <a:solidFill>
            <a:schemeClr val="tx2"/>
          </a:solidFill>
        </p:spPr>
        <p:style>
          <a:lnRef idx="2">
            <a:schemeClr val="lt1">
              <a:hueOff val="0"/>
              <a:satOff val="0"/>
              <a:lumOff val="0"/>
              <a:alphaOff val="0"/>
            </a:schemeClr>
          </a:lnRef>
          <a:fillRef idx="1">
            <a:scrgbClr r="0" g="0" b="0"/>
          </a:fillRef>
          <a:effectRef idx="0">
            <a:schemeClr val="accent5">
              <a:hueOff val="0"/>
              <a:satOff val="0"/>
              <a:lumOff val="0"/>
              <a:alphaOff val="0"/>
            </a:schemeClr>
          </a:effectRef>
          <a:fontRef idx="minor">
            <a:schemeClr val="lt1"/>
          </a:fontRef>
        </p:style>
        <p:txBody>
          <a:bodyPr spcFirstLastPara="0" vert="horz" wrap="square" lIns="27432" tIns="27432" rIns="27432" bIns="27432" numCol="1" spcCol="1270" anchor="ctr" anchorCtr="0">
            <a:noAutofit/>
          </a:bodyPr>
          <a:lstStyle/>
          <a:p>
            <a:pPr marL="0" lvl="0" indent="0" algn="ctr" defTabSz="711200">
              <a:lnSpc>
                <a:spcPct val="90000"/>
              </a:lnSpc>
              <a:spcBef>
                <a:spcPct val="0"/>
              </a:spcBef>
              <a:spcAft>
                <a:spcPct val="35000"/>
              </a:spcAft>
              <a:buNone/>
            </a:pPr>
            <a:r>
              <a:rPr lang="en-US" sz="1600" kern="1200" dirty="0">
                <a:latin typeface="Lato" panose="020F0502020204030203" pitchFamily="34" charset="0"/>
              </a:rPr>
              <a:t>Examples:</a:t>
            </a:r>
          </a:p>
          <a:p>
            <a:pPr marL="0" lvl="0" indent="0" algn="ctr" defTabSz="711200">
              <a:lnSpc>
                <a:spcPct val="90000"/>
              </a:lnSpc>
              <a:spcBef>
                <a:spcPct val="0"/>
              </a:spcBef>
              <a:spcAft>
                <a:spcPct val="35000"/>
              </a:spcAft>
              <a:buNone/>
            </a:pPr>
            <a:r>
              <a:rPr lang="en-US" sz="1600" kern="1200" dirty="0">
                <a:latin typeface="Lato" panose="020F0502020204030203" pitchFamily="34" charset="0"/>
              </a:rPr>
              <a:t>Join the military, entrepreneurship, traditional employment </a:t>
            </a:r>
          </a:p>
        </p:txBody>
      </p:sp>
      <p:sp>
        <p:nvSpPr>
          <p:cNvPr id="17" name="Freeform: Shape 16">
            <a:extLst>
              <a:ext uri="{FF2B5EF4-FFF2-40B4-BE49-F238E27FC236}">
                <a16:creationId xmlns:a16="http://schemas.microsoft.com/office/drawing/2014/main" id="{8FB79B9F-392E-AB29-ECCF-006A66B4577F}"/>
              </a:ext>
            </a:extLst>
          </p:cNvPr>
          <p:cNvSpPr/>
          <p:nvPr/>
        </p:nvSpPr>
        <p:spPr>
          <a:xfrm>
            <a:off x="3321004" y="3105135"/>
            <a:ext cx="2352537" cy="1095018"/>
          </a:xfrm>
          <a:custGeom>
            <a:avLst/>
            <a:gdLst>
              <a:gd name="connsiteX0" fmla="*/ 0 w 2352537"/>
              <a:gd name="connsiteY0" fmla="*/ 0 h 1095018"/>
              <a:gd name="connsiteX1" fmla="*/ 2352537 w 2352537"/>
              <a:gd name="connsiteY1" fmla="*/ 0 h 1095018"/>
              <a:gd name="connsiteX2" fmla="*/ 2352537 w 2352537"/>
              <a:gd name="connsiteY2" fmla="*/ 1095018 h 1095018"/>
              <a:gd name="connsiteX3" fmla="*/ 0 w 2352537"/>
              <a:gd name="connsiteY3" fmla="*/ 1095018 h 1095018"/>
              <a:gd name="connsiteX4" fmla="*/ 0 w 2352537"/>
              <a:gd name="connsiteY4" fmla="*/ 0 h 109501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52537" h="1095018">
                <a:moveTo>
                  <a:pt x="0" y="0"/>
                </a:moveTo>
                <a:lnTo>
                  <a:pt x="2352537" y="0"/>
                </a:lnTo>
                <a:lnTo>
                  <a:pt x="2352537" y="1095018"/>
                </a:lnTo>
                <a:lnTo>
                  <a:pt x="0" y="1095018"/>
                </a:lnTo>
                <a:lnTo>
                  <a:pt x="0" y="0"/>
                </a:lnTo>
                <a:close/>
              </a:path>
            </a:pathLst>
          </a:custGeom>
        </p:spPr>
        <p:style>
          <a:lnRef idx="2">
            <a:schemeClr val="lt1">
              <a:hueOff val="0"/>
              <a:satOff val="0"/>
              <a:lumOff val="0"/>
              <a:alphaOff val="0"/>
            </a:schemeClr>
          </a:lnRef>
          <a:fillRef idx="1">
            <a:schemeClr val="accent4">
              <a:hueOff val="0"/>
              <a:satOff val="0"/>
              <a:lumOff val="0"/>
              <a:alphaOff val="0"/>
            </a:schemeClr>
          </a:fillRef>
          <a:effectRef idx="0">
            <a:schemeClr val="accent4">
              <a:hueOff val="0"/>
              <a:satOff val="0"/>
              <a:lumOff val="0"/>
              <a:alphaOff val="0"/>
            </a:schemeClr>
          </a:effectRef>
          <a:fontRef idx="minor">
            <a:schemeClr val="lt1"/>
          </a:fontRef>
        </p:style>
        <p:txBody>
          <a:bodyPr spcFirstLastPara="0" vert="horz" wrap="square" lIns="27432" tIns="27432" rIns="27432" bIns="27432" numCol="1" spcCol="1270" anchor="ctr" anchorCtr="0">
            <a:noAutofit/>
          </a:bodyPr>
          <a:lstStyle/>
          <a:p>
            <a:pPr marL="0" lvl="0" indent="0" algn="ctr" defTabSz="711200">
              <a:lnSpc>
                <a:spcPct val="90000"/>
              </a:lnSpc>
              <a:spcBef>
                <a:spcPct val="0"/>
              </a:spcBef>
              <a:spcAft>
                <a:spcPct val="35000"/>
              </a:spcAft>
              <a:buNone/>
            </a:pPr>
            <a:r>
              <a:rPr lang="en-US" sz="1600" kern="1200" dirty="0">
                <a:latin typeface="Lato" panose="020F0502020204030203" pitchFamily="34" charset="0"/>
              </a:rPr>
              <a:t>Community college, </a:t>
            </a:r>
            <a:br>
              <a:rPr lang="en-US" sz="1600" kern="1200" dirty="0">
                <a:latin typeface="Lato" panose="020F0502020204030203" pitchFamily="34" charset="0"/>
              </a:rPr>
            </a:br>
            <a:r>
              <a:rPr lang="en-US" sz="1600" kern="1200" dirty="0">
                <a:latin typeface="Lato" panose="020F0502020204030203" pitchFamily="34" charset="0"/>
              </a:rPr>
              <a:t>trade school, and other certifications</a:t>
            </a:r>
          </a:p>
        </p:txBody>
      </p:sp>
      <p:sp>
        <p:nvSpPr>
          <p:cNvPr id="18" name="Freeform: Shape 17">
            <a:extLst>
              <a:ext uri="{FF2B5EF4-FFF2-40B4-BE49-F238E27FC236}">
                <a16:creationId xmlns:a16="http://schemas.microsoft.com/office/drawing/2014/main" id="{78977E98-4A15-4554-7CFE-C812584B40BA}"/>
              </a:ext>
            </a:extLst>
          </p:cNvPr>
          <p:cNvSpPr/>
          <p:nvPr/>
        </p:nvSpPr>
        <p:spPr>
          <a:xfrm>
            <a:off x="3909138" y="4660061"/>
            <a:ext cx="2190036" cy="1828801"/>
          </a:xfrm>
          <a:custGeom>
            <a:avLst/>
            <a:gdLst>
              <a:gd name="connsiteX0" fmla="*/ 0 w 2190036"/>
              <a:gd name="connsiteY0" fmla="*/ 0 h 1828801"/>
              <a:gd name="connsiteX1" fmla="*/ 2190036 w 2190036"/>
              <a:gd name="connsiteY1" fmla="*/ 0 h 1828801"/>
              <a:gd name="connsiteX2" fmla="*/ 2190036 w 2190036"/>
              <a:gd name="connsiteY2" fmla="*/ 1828801 h 1828801"/>
              <a:gd name="connsiteX3" fmla="*/ 0 w 2190036"/>
              <a:gd name="connsiteY3" fmla="*/ 1828801 h 1828801"/>
              <a:gd name="connsiteX4" fmla="*/ 0 w 2190036"/>
              <a:gd name="connsiteY4" fmla="*/ 0 h 18288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90036" h="1828801">
                <a:moveTo>
                  <a:pt x="0" y="0"/>
                </a:moveTo>
                <a:lnTo>
                  <a:pt x="2190036" y="0"/>
                </a:lnTo>
                <a:lnTo>
                  <a:pt x="2190036" y="1828801"/>
                </a:lnTo>
                <a:lnTo>
                  <a:pt x="0" y="1828801"/>
                </a:lnTo>
                <a:lnTo>
                  <a:pt x="0" y="0"/>
                </a:lnTo>
                <a:close/>
              </a:path>
            </a:pathLst>
          </a:custGeom>
          <a:solidFill>
            <a:schemeClr val="accent4"/>
          </a:solidFill>
        </p:spPr>
        <p:style>
          <a:lnRef idx="2">
            <a:schemeClr val="lt1">
              <a:hueOff val="0"/>
              <a:satOff val="0"/>
              <a:lumOff val="0"/>
              <a:alphaOff val="0"/>
            </a:schemeClr>
          </a:lnRef>
          <a:fillRef idx="1">
            <a:scrgbClr r="0" g="0" b="0"/>
          </a:fillRef>
          <a:effectRef idx="0">
            <a:schemeClr val="accent5">
              <a:hueOff val="0"/>
              <a:satOff val="0"/>
              <a:lumOff val="0"/>
              <a:alphaOff val="0"/>
            </a:schemeClr>
          </a:effectRef>
          <a:fontRef idx="minor">
            <a:schemeClr val="lt1"/>
          </a:fontRef>
        </p:style>
        <p:txBody>
          <a:bodyPr spcFirstLastPara="0" vert="horz" wrap="square" lIns="27432" tIns="27432" rIns="27432" bIns="27432" numCol="1" spcCol="1270" anchor="ctr" anchorCtr="0">
            <a:noAutofit/>
          </a:bodyPr>
          <a:lstStyle/>
          <a:p>
            <a:pPr marL="0" lvl="0" indent="0" algn="ctr" defTabSz="711200">
              <a:lnSpc>
                <a:spcPct val="90000"/>
              </a:lnSpc>
              <a:spcBef>
                <a:spcPct val="0"/>
              </a:spcBef>
              <a:spcAft>
                <a:spcPct val="35000"/>
              </a:spcAft>
              <a:buNone/>
            </a:pPr>
            <a:r>
              <a:rPr lang="en-US" sz="1600" kern="1200" dirty="0">
                <a:latin typeface="Lato" panose="020F0502020204030203" pitchFamily="34" charset="0"/>
              </a:rPr>
              <a:t>Examples:</a:t>
            </a:r>
          </a:p>
          <a:p>
            <a:pPr marL="0" lvl="0" indent="0" algn="ctr" defTabSz="711200">
              <a:lnSpc>
                <a:spcPct val="90000"/>
              </a:lnSpc>
              <a:spcBef>
                <a:spcPct val="0"/>
              </a:spcBef>
              <a:spcAft>
                <a:spcPct val="35000"/>
              </a:spcAft>
              <a:buNone/>
            </a:pPr>
            <a:r>
              <a:rPr lang="en-US" sz="1600" kern="1200" dirty="0">
                <a:latin typeface="Lato" panose="020F0502020204030203" pitchFamily="34" charset="0"/>
              </a:rPr>
              <a:t>Associate degree in anticipation of transferring to a 4-year college, skilled trades certification</a:t>
            </a:r>
          </a:p>
        </p:txBody>
      </p:sp>
      <p:sp>
        <p:nvSpPr>
          <p:cNvPr id="19" name="Freeform: Shape 18">
            <a:extLst>
              <a:ext uri="{FF2B5EF4-FFF2-40B4-BE49-F238E27FC236}">
                <a16:creationId xmlns:a16="http://schemas.microsoft.com/office/drawing/2014/main" id="{687262D9-FFB9-4D19-12DF-54149491EF76}"/>
              </a:ext>
            </a:extLst>
          </p:cNvPr>
          <p:cNvSpPr/>
          <p:nvPr/>
        </p:nvSpPr>
        <p:spPr>
          <a:xfrm>
            <a:off x="6133449" y="3105135"/>
            <a:ext cx="2190036" cy="1095018"/>
          </a:xfrm>
          <a:custGeom>
            <a:avLst/>
            <a:gdLst>
              <a:gd name="connsiteX0" fmla="*/ 0 w 2190036"/>
              <a:gd name="connsiteY0" fmla="*/ 0 h 1095018"/>
              <a:gd name="connsiteX1" fmla="*/ 2190036 w 2190036"/>
              <a:gd name="connsiteY1" fmla="*/ 0 h 1095018"/>
              <a:gd name="connsiteX2" fmla="*/ 2190036 w 2190036"/>
              <a:gd name="connsiteY2" fmla="*/ 1095018 h 1095018"/>
              <a:gd name="connsiteX3" fmla="*/ 0 w 2190036"/>
              <a:gd name="connsiteY3" fmla="*/ 1095018 h 1095018"/>
              <a:gd name="connsiteX4" fmla="*/ 0 w 2190036"/>
              <a:gd name="connsiteY4" fmla="*/ 0 h 109501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90036" h="1095018">
                <a:moveTo>
                  <a:pt x="0" y="0"/>
                </a:moveTo>
                <a:lnTo>
                  <a:pt x="2190036" y="0"/>
                </a:lnTo>
                <a:lnTo>
                  <a:pt x="2190036" y="1095018"/>
                </a:lnTo>
                <a:lnTo>
                  <a:pt x="0" y="1095018"/>
                </a:lnTo>
                <a:lnTo>
                  <a:pt x="0" y="0"/>
                </a:lnTo>
                <a:close/>
              </a:path>
            </a:pathLst>
          </a:custGeom>
          <a:solidFill>
            <a:schemeClr val="accent1"/>
          </a:solidFill>
        </p:spPr>
        <p:style>
          <a:lnRef idx="2">
            <a:schemeClr val="lt1">
              <a:hueOff val="0"/>
              <a:satOff val="0"/>
              <a:lumOff val="0"/>
              <a:alphaOff val="0"/>
            </a:schemeClr>
          </a:lnRef>
          <a:fillRef idx="1">
            <a:scrgbClr r="0" g="0" b="0"/>
          </a:fillRef>
          <a:effectRef idx="0">
            <a:schemeClr val="accent4">
              <a:hueOff val="0"/>
              <a:satOff val="0"/>
              <a:lumOff val="0"/>
              <a:alphaOff val="0"/>
            </a:schemeClr>
          </a:effectRef>
          <a:fontRef idx="minor">
            <a:schemeClr val="lt1"/>
          </a:fontRef>
        </p:style>
        <p:txBody>
          <a:bodyPr spcFirstLastPara="0" vert="horz" wrap="square" lIns="27432" tIns="27432" rIns="27432" bIns="27432" numCol="1" spcCol="1270" anchor="ctr" anchorCtr="0">
            <a:noAutofit/>
          </a:bodyPr>
          <a:lstStyle/>
          <a:p>
            <a:pPr marL="0" lvl="0" indent="0" algn="ctr" defTabSz="711200">
              <a:lnSpc>
                <a:spcPct val="90000"/>
              </a:lnSpc>
              <a:spcBef>
                <a:spcPct val="0"/>
              </a:spcBef>
              <a:spcAft>
                <a:spcPct val="35000"/>
              </a:spcAft>
              <a:buNone/>
            </a:pPr>
            <a:r>
              <a:rPr lang="en-US" sz="1600" kern="1200" dirty="0">
                <a:latin typeface="Lato" panose="020F0502020204030203" pitchFamily="34" charset="0"/>
              </a:rPr>
              <a:t>Bachelor’s degree</a:t>
            </a:r>
          </a:p>
        </p:txBody>
      </p:sp>
      <p:sp>
        <p:nvSpPr>
          <p:cNvPr id="20" name="Freeform: Shape 19">
            <a:extLst>
              <a:ext uri="{FF2B5EF4-FFF2-40B4-BE49-F238E27FC236}">
                <a16:creationId xmlns:a16="http://schemas.microsoft.com/office/drawing/2014/main" id="{C7D4B8E8-C2FA-9500-EA85-5C318094BBF5}"/>
              </a:ext>
            </a:extLst>
          </p:cNvPr>
          <p:cNvSpPr/>
          <p:nvPr/>
        </p:nvSpPr>
        <p:spPr>
          <a:xfrm>
            <a:off x="6680958" y="4660061"/>
            <a:ext cx="2190036" cy="1828801"/>
          </a:xfrm>
          <a:custGeom>
            <a:avLst/>
            <a:gdLst>
              <a:gd name="connsiteX0" fmla="*/ 0 w 2190036"/>
              <a:gd name="connsiteY0" fmla="*/ 0 h 1828801"/>
              <a:gd name="connsiteX1" fmla="*/ 2190036 w 2190036"/>
              <a:gd name="connsiteY1" fmla="*/ 0 h 1828801"/>
              <a:gd name="connsiteX2" fmla="*/ 2190036 w 2190036"/>
              <a:gd name="connsiteY2" fmla="*/ 1828801 h 1828801"/>
              <a:gd name="connsiteX3" fmla="*/ 0 w 2190036"/>
              <a:gd name="connsiteY3" fmla="*/ 1828801 h 1828801"/>
              <a:gd name="connsiteX4" fmla="*/ 0 w 2190036"/>
              <a:gd name="connsiteY4" fmla="*/ 0 h 18288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90036" h="1828801">
                <a:moveTo>
                  <a:pt x="0" y="0"/>
                </a:moveTo>
                <a:lnTo>
                  <a:pt x="2190036" y="0"/>
                </a:lnTo>
                <a:lnTo>
                  <a:pt x="2190036" y="1828801"/>
                </a:lnTo>
                <a:lnTo>
                  <a:pt x="0" y="1828801"/>
                </a:lnTo>
                <a:lnTo>
                  <a:pt x="0" y="0"/>
                </a:lnTo>
                <a:close/>
              </a:path>
            </a:pathLst>
          </a:custGeom>
          <a:solidFill>
            <a:schemeClr val="accent1"/>
          </a:solidFill>
        </p:spPr>
        <p:style>
          <a:lnRef idx="2">
            <a:schemeClr val="lt1">
              <a:hueOff val="0"/>
              <a:satOff val="0"/>
              <a:lumOff val="0"/>
              <a:alphaOff val="0"/>
            </a:schemeClr>
          </a:lnRef>
          <a:fillRef idx="1">
            <a:scrgbClr r="0" g="0" b="0"/>
          </a:fillRef>
          <a:effectRef idx="0">
            <a:schemeClr val="accent5">
              <a:hueOff val="0"/>
              <a:satOff val="0"/>
              <a:lumOff val="0"/>
              <a:alphaOff val="0"/>
            </a:schemeClr>
          </a:effectRef>
          <a:fontRef idx="minor">
            <a:schemeClr val="lt1"/>
          </a:fontRef>
        </p:style>
        <p:txBody>
          <a:bodyPr spcFirstLastPara="0" vert="horz" wrap="square" lIns="27432" tIns="27432" rIns="27432" bIns="27432" numCol="1" spcCol="1270" anchor="ctr" anchorCtr="0">
            <a:noAutofit/>
          </a:bodyPr>
          <a:lstStyle/>
          <a:p>
            <a:pPr marL="0" lvl="0" indent="0" algn="ctr" defTabSz="711200">
              <a:lnSpc>
                <a:spcPct val="90000"/>
              </a:lnSpc>
              <a:spcBef>
                <a:spcPct val="0"/>
              </a:spcBef>
              <a:spcAft>
                <a:spcPct val="35000"/>
              </a:spcAft>
              <a:buNone/>
            </a:pPr>
            <a:r>
              <a:rPr lang="en-US" sz="1600" kern="1200" dirty="0">
                <a:latin typeface="Lato" panose="020F0502020204030203" pitchFamily="34" charset="0"/>
              </a:rPr>
              <a:t>Examples:</a:t>
            </a:r>
          </a:p>
          <a:p>
            <a:pPr marL="0" lvl="0" indent="0" algn="ctr" defTabSz="711200" rtl="0">
              <a:lnSpc>
                <a:spcPct val="90000"/>
              </a:lnSpc>
              <a:spcBef>
                <a:spcPct val="0"/>
              </a:spcBef>
              <a:spcAft>
                <a:spcPct val="35000"/>
              </a:spcAft>
              <a:buNone/>
            </a:pPr>
            <a:r>
              <a:rPr lang="en-US" sz="1600" kern="1200" dirty="0">
                <a:latin typeface="Lato"/>
                <a:ea typeface="Lato"/>
                <a:cs typeface="Lato"/>
              </a:rPr>
              <a:t>4 years of public/private college, or time at a community college followed by an accredited college/university </a:t>
            </a:r>
          </a:p>
        </p:txBody>
      </p:sp>
      <p:sp>
        <p:nvSpPr>
          <p:cNvPr id="21" name="Freeform: Shape 20">
            <a:extLst>
              <a:ext uri="{FF2B5EF4-FFF2-40B4-BE49-F238E27FC236}">
                <a16:creationId xmlns:a16="http://schemas.microsoft.com/office/drawing/2014/main" id="{7AB91A0C-D1A9-2BA8-342D-4AF37EECC203}"/>
              </a:ext>
            </a:extLst>
          </p:cNvPr>
          <p:cNvSpPr/>
          <p:nvPr/>
        </p:nvSpPr>
        <p:spPr>
          <a:xfrm>
            <a:off x="8783394" y="3105135"/>
            <a:ext cx="2190036" cy="1095018"/>
          </a:xfrm>
          <a:custGeom>
            <a:avLst/>
            <a:gdLst>
              <a:gd name="connsiteX0" fmla="*/ 0 w 2190036"/>
              <a:gd name="connsiteY0" fmla="*/ 0 h 1095018"/>
              <a:gd name="connsiteX1" fmla="*/ 2190036 w 2190036"/>
              <a:gd name="connsiteY1" fmla="*/ 0 h 1095018"/>
              <a:gd name="connsiteX2" fmla="*/ 2190036 w 2190036"/>
              <a:gd name="connsiteY2" fmla="*/ 1095018 h 1095018"/>
              <a:gd name="connsiteX3" fmla="*/ 0 w 2190036"/>
              <a:gd name="connsiteY3" fmla="*/ 1095018 h 1095018"/>
              <a:gd name="connsiteX4" fmla="*/ 0 w 2190036"/>
              <a:gd name="connsiteY4" fmla="*/ 0 h 109501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90036" h="1095018">
                <a:moveTo>
                  <a:pt x="0" y="0"/>
                </a:moveTo>
                <a:lnTo>
                  <a:pt x="2190036" y="0"/>
                </a:lnTo>
                <a:lnTo>
                  <a:pt x="2190036" y="1095018"/>
                </a:lnTo>
                <a:lnTo>
                  <a:pt x="0" y="1095018"/>
                </a:lnTo>
                <a:lnTo>
                  <a:pt x="0" y="0"/>
                </a:lnTo>
                <a:close/>
              </a:path>
            </a:pathLst>
          </a:custGeom>
          <a:solidFill>
            <a:srgbClr val="EDCE7F"/>
          </a:solidFill>
        </p:spPr>
        <p:style>
          <a:lnRef idx="2">
            <a:schemeClr val="lt1">
              <a:hueOff val="0"/>
              <a:satOff val="0"/>
              <a:lumOff val="0"/>
              <a:alphaOff val="0"/>
            </a:schemeClr>
          </a:lnRef>
          <a:fillRef idx="1">
            <a:scrgbClr r="0" g="0" b="0"/>
          </a:fillRef>
          <a:effectRef idx="0">
            <a:schemeClr val="accent4">
              <a:hueOff val="0"/>
              <a:satOff val="0"/>
              <a:lumOff val="0"/>
              <a:alphaOff val="0"/>
            </a:schemeClr>
          </a:effectRef>
          <a:fontRef idx="minor">
            <a:schemeClr val="lt1"/>
          </a:fontRef>
        </p:style>
        <p:txBody>
          <a:bodyPr spcFirstLastPara="0" vert="horz" wrap="square" lIns="27432" tIns="27432" rIns="27432" bIns="27432" numCol="1" spcCol="1270" anchor="ctr" anchorCtr="0">
            <a:noAutofit/>
          </a:bodyPr>
          <a:lstStyle/>
          <a:p>
            <a:pPr marL="0" lvl="0" indent="0" algn="ctr" defTabSz="711200" rtl="0">
              <a:lnSpc>
                <a:spcPct val="90000"/>
              </a:lnSpc>
              <a:spcBef>
                <a:spcPct val="0"/>
              </a:spcBef>
              <a:spcAft>
                <a:spcPct val="35000"/>
              </a:spcAft>
              <a:buNone/>
            </a:pPr>
            <a:r>
              <a:rPr lang="en-US" sz="1600" kern="1200" dirty="0">
                <a:solidFill>
                  <a:schemeClr val="tx1"/>
                </a:solidFill>
                <a:latin typeface="Lato"/>
                <a:ea typeface="Lato"/>
                <a:cs typeface="Lato"/>
              </a:rPr>
              <a:t>A combination of these options </a:t>
            </a:r>
          </a:p>
        </p:txBody>
      </p:sp>
      <p:sp>
        <p:nvSpPr>
          <p:cNvPr id="22" name="Freeform: Shape 21">
            <a:extLst>
              <a:ext uri="{FF2B5EF4-FFF2-40B4-BE49-F238E27FC236}">
                <a16:creationId xmlns:a16="http://schemas.microsoft.com/office/drawing/2014/main" id="{6960D860-B69B-8796-51F3-67697B6B25CA}"/>
              </a:ext>
            </a:extLst>
          </p:cNvPr>
          <p:cNvSpPr/>
          <p:nvPr/>
        </p:nvSpPr>
        <p:spPr>
          <a:xfrm>
            <a:off x="9330903" y="4660061"/>
            <a:ext cx="2190036" cy="1828801"/>
          </a:xfrm>
          <a:custGeom>
            <a:avLst/>
            <a:gdLst>
              <a:gd name="connsiteX0" fmla="*/ 0 w 2190036"/>
              <a:gd name="connsiteY0" fmla="*/ 0 h 1828801"/>
              <a:gd name="connsiteX1" fmla="*/ 2190036 w 2190036"/>
              <a:gd name="connsiteY1" fmla="*/ 0 h 1828801"/>
              <a:gd name="connsiteX2" fmla="*/ 2190036 w 2190036"/>
              <a:gd name="connsiteY2" fmla="*/ 1828801 h 1828801"/>
              <a:gd name="connsiteX3" fmla="*/ 0 w 2190036"/>
              <a:gd name="connsiteY3" fmla="*/ 1828801 h 1828801"/>
              <a:gd name="connsiteX4" fmla="*/ 0 w 2190036"/>
              <a:gd name="connsiteY4" fmla="*/ 0 h 18288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90036" h="1828801">
                <a:moveTo>
                  <a:pt x="0" y="0"/>
                </a:moveTo>
                <a:lnTo>
                  <a:pt x="2190036" y="0"/>
                </a:lnTo>
                <a:lnTo>
                  <a:pt x="2190036" y="1828801"/>
                </a:lnTo>
                <a:lnTo>
                  <a:pt x="0" y="1828801"/>
                </a:lnTo>
                <a:lnTo>
                  <a:pt x="0" y="0"/>
                </a:lnTo>
                <a:close/>
              </a:path>
            </a:pathLst>
          </a:custGeom>
          <a:solidFill>
            <a:srgbClr val="EDCE7F"/>
          </a:solidFill>
        </p:spPr>
        <p:style>
          <a:lnRef idx="2">
            <a:schemeClr val="lt1">
              <a:hueOff val="0"/>
              <a:satOff val="0"/>
              <a:lumOff val="0"/>
              <a:alphaOff val="0"/>
            </a:schemeClr>
          </a:lnRef>
          <a:fillRef idx="1">
            <a:scrgbClr r="0" g="0" b="0"/>
          </a:fillRef>
          <a:effectRef idx="0">
            <a:schemeClr val="accent5">
              <a:hueOff val="0"/>
              <a:satOff val="0"/>
              <a:lumOff val="0"/>
              <a:alphaOff val="0"/>
            </a:schemeClr>
          </a:effectRef>
          <a:fontRef idx="minor">
            <a:schemeClr val="lt1"/>
          </a:fontRef>
        </p:style>
        <p:txBody>
          <a:bodyPr spcFirstLastPara="0" vert="horz" wrap="square" lIns="27432" tIns="27432" rIns="27432" bIns="27432" numCol="1" spcCol="1270" anchor="ctr" anchorCtr="0">
            <a:noAutofit/>
          </a:bodyPr>
          <a:lstStyle/>
          <a:p>
            <a:pPr marL="0" lvl="0" indent="0" algn="ctr" defTabSz="711200">
              <a:lnSpc>
                <a:spcPct val="90000"/>
              </a:lnSpc>
              <a:spcBef>
                <a:spcPct val="0"/>
              </a:spcBef>
              <a:spcAft>
                <a:spcPct val="35000"/>
              </a:spcAft>
              <a:buNone/>
            </a:pPr>
            <a:r>
              <a:rPr lang="en-US" sz="1600" kern="1200" dirty="0">
                <a:solidFill>
                  <a:schemeClr val="tx1"/>
                </a:solidFill>
                <a:latin typeface="Lato" panose="020F0502020204030203" pitchFamily="34" charset="0"/>
              </a:rPr>
              <a:t>Examples:</a:t>
            </a:r>
            <a:br>
              <a:rPr lang="en-US" sz="1600" kern="1200" dirty="0">
                <a:solidFill>
                  <a:schemeClr val="tx1"/>
                </a:solidFill>
                <a:latin typeface="Lato" panose="020F0502020204030203" pitchFamily="34" charset="0"/>
              </a:rPr>
            </a:br>
            <a:r>
              <a:rPr lang="en-US" sz="1600" kern="1200" dirty="0">
                <a:solidFill>
                  <a:schemeClr val="tx1"/>
                </a:solidFill>
                <a:latin typeface="Lato" panose="020F0502020204030203" pitchFamily="34" charset="0"/>
              </a:rPr>
              <a:t>Certificate program followed by additional classes part-time while working in a field</a:t>
            </a:r>
          </a:p>
        </p:txBody>
      </p:sp>
      <p:sp>
        <p:nvSpPr>
          <p:cNvPr id="2" name="Slide Number Placeholder 1">
            <a:extLst>
              <a:ext uri="{FF2B5EF4-FFF2-40B4-BE49-F238E27FC236}">
                <a16:creationId xmlns:a16="http://schemas.microsoft.com/office/drawing/2014/main" id="{6B66DCF9-97E5-4AD5-AEE6-C9B77E12172C}"/>
              </a:ext>
            </a:extLst>
          </p:cNvPr>
          <p:cNvSpPr>
            <a:spLocks noGrp="1"/>
          </p:cNvSpPr>
          <p:nvPr>
            <p:ph type="sldNum" sz="quarter" idx="12"/>
          </p:nvPr>
        </p:nvSpPr>
        <p:spPr/>
        <p:txBody>
          <a:bodyPr/>
          <a:lstStyle/>
          <a:p>
            <a:fld id="{DFDF98CC-160E-494C-8C3C-8CDC5FA257DE}" type="slidenum">
              <a:rPr lang="en-US" smtClean="0"/>
              <a:t>8</a:t>
            </a:fld>
            <a:endParaRPr lang="en-US"/>
          </a:p>
        </p:txBody>
      </p:sp>
    </p:spTree>
    <p:extLst>
      <p:ext uri="{BB962C8B-B14F-4D97-AF65-F5344CB8AC3E}">
        <p14:creationId xmlns:p14="http://schemas.microsoft.com/office/powerpoint/2010/main" val="20594872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3"/>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9080F8-E8FF-30CE-9713-BD8780C8922E}"/>
              </a:ext>
            </a:extLst>
          </p:cNvPr>
          <p:cNvSpPr>
            <a:spLocks noGrp="1"/>
          </p:cNvSpPr>
          <p:nvPr>
            <p:ph type="ctrTitle"/>
          </p:nvPr>
        </p:nvSpPr>
        <p:spPr>
          <a:xfrm>
            <a:off x="517870" y="978408"/>
            <a:ext cx="5021183" cy="1764792"/>
          </a:xfrm>
        </p:spPr>
        <p:txBody>
          <a:bodyPr anchor="t" anchorCtr="0">
            <a:normAutofit/>
          </a:bodyPr>
          <a:lstStyle/>
          <a:p>
            <a:pPr>
              <a:lnSpc>
                <a:spcPct val="90000"/>
              </a:lnSpc>
            </a:pPr>
            <a:r>
              <a:rPr lang="en-US" dirty="0">
                <a:latin typeface="Lato" panose="020F0502020204030203" pitchFamily="34" charset="0"/>
              </a:rPr>
              <a:t>Let’s cover some key terms</a:t>
            </a:r>
          </a:p>
        </p:txBody>
      </p:sp>
      <p:sp>
        <p:nvSpPr>
          <p:cNvPr id="4" name="Freeform: Shape 3">
            <a:extLst>
              <a:ext uri="{FF2B5EF4-FFF2-40B4-BE49-F238E27FC236}">
                <a16:creationId xmlns:a16="http://schemas.microsoft.com/office/drawing/2014/main" id="{53C0B577-BCC1-CB3C-92D1-18861BAC984A}"/>
              </a:ext>
            </a:extLst>
          </p:cNvPr>
          <p:cNvSpPr/>
          <p:nvPr/>
        </p:nvSpPr>
        <p:spPr>
          <a:xfrm>
            <a:off x="6636161" y="973455"/>
            <a:ext cx="5021262" cy="887445"/>
          </a:xfrm>
          <a:custGeom>
            <a:avLst/>
            <a:gdLst>
              <a:gd name="connsiteX0" fmla="*/ 0 w 5021262"/>
              <a:gd name="connsiteY0" fmla="*/ 147910 h 887445"/>
              <a:gd name="connsiteX1" fmla="*/ 147910 w 5021262"/>
              <a:gd name="connsiteY1" fmla="*/ 0 h 887445"/>
              <a:gd name="connsiteX2" fmla="*/ 4873352 w 5021262"/>
              <a:gd name="connsiteY2" fmla="*/ 0 h 887445"/>
              <a:gd name="connsiteX3" fmla="*/ 5021262 w 5021262"/>
              <a:gd name="connsiteY3" fmla="*/ 147910 h 887445"/>
              <a:gd name="connsiteX4" fmla="*/ 5021262 w 5021262"/>
              <a:gd name="connsiteY4" fmla="*/ 739535 h 887445"/>
              <a:gd name="connsiteX5" fmla="*/ 4873352 w 5021262"/>
              <a:gd name="connsiteY5" fmla="*/ 887445 h 887445"/>
              <a:gd name="connsiteX6" fmla="*/ 147910 w 5021262"/>
              <a:gd name="connsiteY6" fmla="*/ 887445 h 887445"/>
              <a:gd name="connsiteX7" fmla="*/ 0 w 5021262"/>
              <a:gd name="connsiteY7" fmla="*/ 739535 h 887445"/>
              <a:gd name="connsiteX8" fmla="*/ 0 w 5021262"/>
              <a:gd name="connsiteY8" fmla="*/ 147910 h 8874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021262" h="887445">
                <a:moveTo>
                  <a:pt x="0" y="147910"/>
                </a:moveTo>
                <a:cubicBezTo>
                  <a:pt x="0" y="66222"/>
                  <a:pt x="66222" y="0"/>
                  <a:pt x="147910" y="0"/>
                </a:cubicBezTo>
                <a:lnTo>
                  <a:pt x="4873352" y="0"/>
                </a:lnTo>
                <a:cubicBezTo>
                  <a:pt x="4955040" y="0"/>
                  <a:pt x="5021262" y="66222"/>
                  <a:pt x="5021262" y="147910"/>
                </a:cubicBezTo>
                <a:lnTo>
                  <a:pt x="5021262" y="739535"/>
                </a:lnTo>
                <a:cubicBezTo>
                  <a:pt x="5021262" y="821223"/>
                  <a:pt x="4955040" y="887445"/>
                  <a:pt x="4873352" y="887445"/>
                </a:cubicBezTo>
                <a:lnTo>
                  <a:pt x="147910" y="887445"/>
                </a:lnTo>
                <a:cubicBezTo>
                  <a:pt x="66222" y="887445"/>
                  <a:pt x="0" y="821223"/>
                  <a:pt x="0" y="739535"/>
                </a:cubicBezTo>
                <a:lnTo>
                  <a:pt x="0" y="147910"/>
                </a:lnTo>
                <a:close/>
              </a:path>
            </a:pathLst>
          </a:custGeom>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txBody>
          <a:bodyPr spcFirstLastPara="0" vert="horz" wrap="square" lIns="184291" tIns="184291" rIns="184291" bIns="184291" numCol="1" spcCol="1270" anchor="ctr" anchorCtr="0">
            <a:noAutofit/>
          </a:bodyPr>
          <a:lstStyle/>
          <a:p>
            <a:pPr marL="0" lvl="0" indent="0" algn="l" defTabSz="1644650">
              <a:lnSpc>
                <a:spcPct val="90000"/>
              </a:lnSpc>
              <a:spcBef>
                <a:spcPct val="0"/>
              </a:spcBef>
              <a:spcAft>
                <a:spcPct val="35000"/>
              </a:spcAft>
              <a:buNone/>
            </a:pPr>
            <a:r>
              <a:rPr lang="en-US" sz="3700" kern="1200">
                <a:latin typeface="Lato" panose="020F0502020204030203" pitchFamily="34" charset="0"/>
              </a:rPr>
              <a:t>Gap Year</a:t>
            </a:r>
          </a:p>
        </p:txBody>
      </p:sp>
      <p:sp>
        <p:nvSpPr>
          <p:cNvPr id="6" name="Freeform: Shape 5">
            <a:extLst>
              <a:ext uri="{FF2B5EF4-FFF2-40B4-BE49-F238E27FC236}">
                <a16:creationId xmlns:a16="http://schemas.microsoft.com/office/drawing/2014/main" id="{2BE4C401-C631-FE74-7C0A-715923E88015}"/>
              </a:ext>
            </a:extLst>
          </p:cNvPr>
          <p:cNvSpPr/>
          <p:nvPr/>
        </p:nvSpPr>
        <p:spPr>
          <a:xfrm>
            <a:off x="6636161" y="1967460"/>
            <a:ext cx="5021262" cy="887445"/>
          </a:xfrm>
          <a:custGeom>
            <a:avLst/>
            <a:gdLst>
              <a:gd name="connsiteX0" fmla="*/ 0 w 5021262"/>
              <a:gd name="connsiteY0" fmla="*/ 147910 h 887445"/>
              <a:gd name="connsiteX1" fmla="*/ 147910 w 5021262"/>
              <a:gd name="connsiteY1" fmla="*/ 0 h 887445"/>
              <a:gd name="connsiteX2" fmla="*/ 4873352 w 5021262"/>
              <a:gd name="connsiteY2" fmla="*/ 0 h 887445"/>
              <a:gd name="connsiteX3" fmla="*/ 5021262 w 5021262"/>
              <a:gd name="connsiteY3" fmla="*/ 147910 h 887445"/>
              <a:gd name="connsiteX4" fmla="*/ 5021262 w 5021262"/>
              <a:gd name="connsiteY4" fmla="*/ 739535 h 887445"/>
              <a:gd name="connsiteX5" fmla="*/ 4873352 w 5021262"/>
              <a:gd name="connsiteY5" fmla="*/ 887445 h 887445"/>
              <a:gd name="connsiteX6" fmla="*/ 147910 w 5021262"/>
              <a:gd name="connsiteY6" fmla="*/ 887445 h 887445"/>
              <a:gd name="connsiteX7" fmla="*/ 0 w 5021262"/>
              <a:gd name="connsiteY7" fmla="*/ 739535 h 887445"/>
              <a:gd name="connsiteX8" fmla="*/ 0 w 5021262"/>
              <a:gd name="connsiteY8" fmla="*/ 147910 h 8874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021262" h="887445">
                <a:moveTo>
                  <a:pt x="0" y="147910"/>
                </a:moveTo>
                <a:cubicBezTo>
                  <a:pt x="0" y="66222"/>
                  <a:pt x="66222" y="0"/>
                  <a:pt x="147910" y="0"/>
                </a:cubicBezTo>
                <a:lnTo>
                  <a:pt x="4873352" y="0"/>
                </a:lnTo>
                <a:cubicBezTo>
                  <a:pt x="4955040" y="0"/>
                  <a:pt x="5021262" y="66222"/>
                  <a:pt x="5021262" y="147910"/>
                </a:cubicBezTo>
                <a:lnTo>
                  <a:pt x="5021262" y="739535"/>
                </a:lnTo>
                <a:cubicBezTo>
                  <a:pt x="5021262" y="821223"/>
                  <a:pt x="4955040" y="887445"/>
                  <a:pt x="4873352" y="887445"/>
                </a:cubicBezTo>
                <a:lnTo>
                  <a:pt x="147910" y="887445"/>
                </a:lnTo>
                <a:cubicBezTo>
                  <a:pt x="66222" y="887445"/>
                  <a:pt x="0" y="821223"/>
                  <a:pt x="0" y="739535"/>
                </a:cubicBezTo>
                <a:lnTo>
                  <a:pt x="0" y="147910"/>
                </a:lnTo>
                <a:close/>
              </a:path>
            </a:pathLst>
          </a:custGeom>
          <a:solidFill>
            <a:schemeClr val="accent1"/>
          </a:solidFill>
        </p:spPr>
        <p:style>
          <a:lnRef idx="2">
            <a:schemeClr val="lt1">
              <a:hueOff val="0"/>
              <a:satOff val="0"/>
              <a:lumOff val="0"/>
              <a:alphaOff val="0"/>
            </a:schemeClr>
          </a:lnRef>
          <a:fillRef idx="1">
            <a:scrgbClr r="0" g="0" b="0"/>
          </a:fillRef>
          <a:effectRef idx="0">
            <a:schemeClr val="accent3">
              <a:hueOff val="0"/>
              <a:satOff val="0"/>
              <a:lumOff val="0"/>
              <a:alphaOff val="0"/>
            </a:schemeClr>
          </a:effectRef>
          <a:fontRef idx="minor">
            <a:schemeClr val="lt1"/>
          </a:fontRef>
        </p:style>
        <p:txBody>
          <a:bodyPr spcFirstLastPara="0" vert="horz" wrap="square" lIns="184291" tIns="184291" rIns="184291" bIns="184291" numCol="1" spcCol="1270" anchor="ctr" anchorCtr="0">
            <a:noAutofit/>
          </a:bodyPr>
          <a:lstStyle/>
          <a:p>
            <a:pPr marL="0" lvl="0" indent="0" algn="l" defTabSz="1644650">
              <a:lnSpc>
                <a:spcPct val="90000"/>
              </a:lnSpc>
              <a:spcBef>
                <a:spcPct val="0"/>
              </a:spcBef>
              <a:spcAft>
                <a:spcPct val="35000"/>
              </a:spcAft>
              <a:buNone/>
            </a:pPr>
            <a:r>
              <a:rPr lang="en-US" sz="3700" kern="1200">
                <a:latin typeface="Lato" panose="020F0502020204030203" pitchFamily="34" charset="0"/>
              </a:rPr>
              <a:t>Workforce</a:t>
            </a:r>
          </a:p>
        </p:txBody>
      </p:sp>
      <p:sp>
        <p:nvSpPr>
          <p:cNvPr id="7" name="Freeform: Shape 6">
            <a:extLst>
              <a:ext uri="{FF2B5EF4-FFF2-40B4-BE49-F238E27FC236}">
                <a16:creationId xmlns:a16="http://schemas.microsoft.com/office/drawing/2014/main" id="{513BD0F4-5ECA-A434-8C27-2FCA06F40FB4}"/>
              </a:ext>
            </a:extLst>
          </p:cNvPr>
          <p:cNvSpPr/>
          <p:nvPr/>
        </p:nvSpPr>
        <p:spPr>
          <a:xfrm>
            <a:off x="6636161" y="2961465"/>
            <a:ext cx="5021262" cy="887445"/>
          </a:xfrm>
          <a:custGeom>
            <a:avLst/>
            <a:gdLst>
              <a:gd name="connsiteX0" fmla="*/ 0 w 5021262"/>
              <a:gd name="connsiteY0" fmla="*/ 147910 h 887445"/>
              <a:gd name="connsiteX1" fmla="*/ 147910 w 5021262"/>
              <a:gd name="connsiteY1" fmla="*/ 0 h 887445"/>
              <a:gd name="connsiteX2" fmla="*/ 4873352 w 5021262"/>
              <a:gd name="connsiteY2" fmla="*/ 0 h 887445"/>
              <a:gd name="connsiteX3" fmla="*/ 5021262 w 5021262"/>
              <a:gd name="connsiteY3" fmla="*/ 147910 h 887445"/>
              <a:gd name="connsiteX4" fmla="*/ 5021262 w 5021262"/>
              <a:gd name="connsiteY4" fmla="*/ 739535 h 887445"/>
              <a:gd name="connsiteX5" fmla="*/ 4873352 w 5021262"/>
              <a:gd name="connsiteY5" fmla="*/ 887445 h 887445"/>
              <a:gd name="connsiteX6" fmla="*/ 147910 w 5021262"/>
              <a:gd name="connsiteY6" fmla="*/ 887445 h 887445"/>
              <a:gd name="connsiteX7" fmla="*/ 0 w 5021262"/>
              <a:gd name="connsiteY7" fmla="*/ 739535 h 887445"/>
              <a:gd name="connsiteX8" fmla="*/ 0 w 5021262"/>
              <a:gd name="connsiteY8" fmla="*/ 147910 h 8874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021262" h="887445">
                <a:moveTo>
                  <a:pt x="0" y="147910"/>
                </a:moveTo>
                <a:cubicBezTo>
                  <a:pt x="0" y="66222"/>
                  <a:pt x="66222" y="0"/>
                  <a:pt x="147910" y="0"/>
                </a:cubicBezTo>
                <a:lnTo>
                  <a:pt x="4873352" y="0"/>
                </a:lnTo>
                <a:cubicBezTo>
                  <a:pt x="4955040" y="0"/>
                  <a:pt x="5021262" y="66222"/>
                  <a:pt x="5021262" y="147910"/>
                </a:cubicBezTo>
                <a:lnTo>
                  <a:pt x="5021262" y="739535"/>
                </a:lnTo>
                <a:cubicBezTo>
                  <a:pt x="5021262" y="821223"/>
                  <a:pt x="4955040" y="887445"/>
                  <a:pt x="4873352" y="887445"/>
                </a:cubicBezTo>
                <a:lnTo>
                  <a:pt x="147910" y="887445"/>
                </a:lnTo>
                <a:cubicBezTo>
                  <a:pt x="66222" y="887445"/>
                  <a:pt x="0" y="821223"/>
                  <a:pt x="0" y="739535"/>
                </a:cubicBezTo>
                <a:lnTo>
                  <a:pt x="0" y="147910"/>
                </a:lnTo>
                <a:close/>
              </a:path>
            </a:pathLst>
          </a:custGeom>
        </p:spPr>
        <p:style>
          <a:lnRef idx="2">
            <a:schemeClr val="lt1">
              <a:hueOff val="0"/>
              <a:satOff val="0"/>
              <a:lumOff val="0"/>
              <a:alphaOff val="0"/>
            </a:schemeClr>
          </a:lnRef>
          <a:fillRef idx="1">
            <a:schemeClr val="accent4">
              <a:hueOff val="0"/>
              <a:satOff val="0"/>
              <a:lumOff val="0"/>
              <a:alphaOff val="0"/>
            </a:schemeClr>
          </a:fillRef>
          <a:effectRef idx="0">
            <a:schemeClr val="accent4">
              <a:hueOff val="0"/>
              <a:satOff val="0"/>
              <a:lumOff val="0"/>
              <a:alphaOff val="0"/>
            </a:schemeClr>
          </a:effectRef>
          <a:fontRef idx="minor">
            <a:schemeClr val="lt1"/>
          </a:fontRef>
        </p:style>
        <p:txBody>
          <a:bodyPr spcFirstLastPara="0" vert="horz" wrap="square" lIns="184291" tIns="184291" rIns="184291" bIns="184291" numCol="1" spcCol="1270" anchor="ctr" anchorCtr="0">
            <a:noAutofit/>
          </a:bodyPr>
          <a:lstStyle/>
          <a:p>
            <a:pPr marL="0" lvl="0" indent="0" algn="l" defTabSz="1644650">
              <a:lnSpc>
                <a:spcPct val="90000"/>
              </a:lnSpc>
              <a:spcBef>
                <a:spcPct val="0"/>
              </a:spcBef>
              <a:spcAft>
                <a:spcPct val="35000"/>
              </a:spcAft>
              <a:buNone/>
            </a:pPr>
            <a:r>
              <a:rPr lang="en-US" sz="3700" kern="1200">
                <a:latin typeface="Lato" panose="020F0502020204030203" pitchFamily="34" charset="0"/>
              </a:rPr>
              <a:t>Community College</a:t>
            </a:r>
          </a:p>
        </p:txBody>
      </p:sp>
      <p:sp>
        <p:nvSpPr>
          <p:cNvPr id="8" name="Freeform: Shape 7">
            <a:extLst>
              <a:ext uri="{FF2B5EF4-FFF2-40B4-BE49-F238E27FC236}">
                <a16:creationId xmlns:a16="http://schemas.microsoft.com/office/drawing/2014/main" id="{0F517459-4D52-E98A-BAB1-F9EF939A622F}"/>
              </a:ext>
            </a:extLst>
          </p:cNvPr>
          <p:cNvSpPr/>
          <p:nvPr/>
        </p:nvSpPr>
        <p:spPr>
          <a:xfrm>
            <a:off x="6636161" y="3955470"/>
            <a:ext cx="5021262" cy="887445"/>
          </a:xfrm>
          <a:custGeom>
            <a:avLst/>
            <a:gdLst>
              <a:gd name="connsiteX0" fmla="*/ 0 w 5021262"/>
              <a:gd name="connsiteY0" fmla="*/ 147910 h 887445"/>
              <a:gd name="connsiteX1" fmla="*/ 147910 w 5021262"/>
              <a:gd name="connsiteY1" fmla="*/ 0 h 887445"/>
              <a:gd name="connsiteX2" fmla="*/ 4873352 w 5021262"/>
              <a:gd name="connsiteY2" fmla="*/ 0 h 887445"/>
              <a:gd name="connsiteX3" fmla="*/ 5021262 w 5021262"/>
              <a:gd name="connsiteY3" fmla="*/ 147910 h 887445"/>
              <a:gd name="connsiteX4" fmla="*/ 5021262 w 5021262"/>
              <a:gd name="connsiteY4" fmla="*/ 739535 h 887445"/>
              <a:gd name="connsiteX5" fmla="*/ 4873352 w 5021262"/>
              <a:gd name="connsiteY5" fmla="*/ 887445 h 887445"/>
              <a:gd name="connsiteX6" fmla="*/ 147910 w 5021262"/>
              <a:gd name="connsiteY6" fmla="*/ 887445 h 887445"/>
              <a:gd name="connsiteX7" fmla="*/ 0 w 5021262"/>
              <a:gd name="connsiteY7" fmla="*/ 739535 h 887445"/>
              <a:gd name="connsiteX8" fmla="*/ 0 w 5021262"/>
              <a:gd name="connsiteY8" fmla="*/ 147910 h 8874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021262" h="887445">
                <a:moveTo>
                  <a:pt x="0" y="147910"/>
                </a:moveTo>
                <a:cubicBezTo>
                  <a:pt x="0" y="66222"/>
                  <a:pt x="66222" y="0"/>
                  <a:pt x="147910" y="0"/>
                </a:cubicBezTo>
                <a:lnTo>
                  <a:pt x="4873352" y="0"/>
                </a:lnTo>
                <a:cubicBezTo>
                  <a:pt x="4955040" y="0"/>
                  <a:pt x="5021262" y="66222"/>
                  <a:pt x="5021262" y="147910"/>
                </a:cubicBezTo>
                <a:lnTo>
                  <a:pt x="5021262" y="739535"/>
                </a:lnTo>
                <a:cubicBezTo>
                  <a:pt x="5021262" y="821223"/>
                  <a:pt x="4955040" y="887445"/>
                  <a:pt x="4873352" y="887445"/>
                </a:cubicBezTo>
                <a:lnTo>
                  <a:pt x="147910" y="887445"/>
                </a:lnTo>
                <a:cubicBezTo>
                  <a:pt x="66222" y="887445"/>
                  <a:pt x="0" y="821223"/>
                  <a:pt x="0" y="739535"/>
                </a:cubicBezTo>
                <a:lnTo>
                  <a:pt x="0" y="147910"/>
                </a:lnTo>
                <a:close/>
              </a:path>
            </a:pathLst>
          </a:custGeom>
        </p:spPr>
        <p:style>
          <a:lnRef idx="2">
            <a:schemeClr val="lt1">
              <a:hueOff val="0"/>
              <a:satOff val="0"/>
              <a:lumOff val="0"/>
              <a:alphaOff val="0"/>
            </a:schemeClr>
          </a:lnRef>
          <a:fillRef idx="1">
            <a:schemeClr val="accent5">
              <a:hueOff val="0"/>
              <a:satOff val="0"/>
              <a:lumOff val="0"/>
              <a:alphaOff val="0"/>
            </a:schemeClr>
          </a:fillRef>
          <a:effectRef idx="0">
            <a:schemeClr val="accent5">
              <a:hueOff val="0"/>
              <a:satOff val="0"/>
              <a:lumOff val="0"/>
              <a:alphaOff val="0"/>
            </a:schemeClr>
          </a:effectRef>
          <a:fontRef idx="minor">
            <a:schemeClr val="lt1"/>
          </a:fontRef>
        </p:style>
        <p:txBody>
          <a:bodyPr spcFirstLastPara="0" vert="horz" wrap="square" lIns="184291" tIns="184291" rIns="184291" bIns="184291" numCol="1" spcCol="1270" anchor="ctr" anchorCtr="0">
            <a:noAutofit/>
          </a:bodyPr>
          <a:lstStyle/>
          <a:p>
            <a:pPr marL="0" lvl="0" indent="0" algn="l" defTabSz="1644650">
              <a:lnSpc>
                <a:spcPct val="90000"/>
              </a:lnSpc>
              <a:spcBef>
                <a:spcPct val="0"/>
              </a:spcBef>
              <a:spcAft>
                <a:spcPct val="35000"/>
              </a:spcAft>
              <a:buNone/>
            </a:pPr>
            <a:r>
              <a:rPr lang="en-US" sz="3700" kern="1200" dirty="0">
                <a:solidFill>
                  <a:schemeClr val="tx2"/>
                </a:solidFill>
              </a:rPr>
              <a:t>Trade School</a:t>
            </a:r>
          </a:p>
        </p:txBody>
      </p:sp>
      <p:sp>
        <p:nvSpPr>
          <p:cNvPr id="9" name="Freeform: Shape 8">
            <a:extLst>
              <a:ext uri="{FF2B5EF4-FFF2-40B4-BE49-F238E27FC236}">
                <a16:creationId xmlns:a16="http://schemas.microsoft.com/office/drawing/2014/main" id="{ED2E0C97-648E-B666-912A-12244B810BC8}"/>
              </a:ext>
            </a:extLst>
          </p:cNvPr>
          <p:cNvSpPr/>
          <p:nvPr/>
        </p:nvSpPr>
        <p:spPr>
          <a:xfrm>
            <a:off x="6636161" y="4949475"/>
            <a:ext cx="5021262" cy="887445"/>
          </a:xfrm>
          <a:custGeom>
            <a:avLst/>
            <a:gdLst>
              <a:gd name="connsiteX0" fmla="*/ 0 w 5021262"/>
              <a:gd name="connsiteY0" fmla="*/ 147910 h 887445"/>
              <a:gd name="connsiteX1" fmla="*/ 147910 w 5021262"/>
              <a:gd name="connsiteY1" fmla="*/ 0 h 887445"/>
              <a:gd name="connsiteX2" fmla="*/ 4873352 w 5021262"/>
              <a:gd name="connsiteY2" fmla="*/ 0 h 887445"/>
              <a:gd name="connsiteX3" fmla="*/ 5021262 w 5021262"/>
              <a:gd name="connsiteY3" fmla="*/ 147910 h 887445"/>
              <a:gd name="connsiteX4" fmla="*/ 5021262 w 5021262"/>
              <a:gd name="connsiteY4" fmla="*/ 739535 h 887445"/>
              <a:gd name="connsiteX5" fmla="*/ 4873352 w 5021262"/>
              <a:gd name="connsiteY5" fmla="*/ 887445 h 887445"/>
              <a:gd name="connsiteX6" fmla="*/ 147910 w 5021262"/>
              <a:gd name="connsiteY6" fmla="*/ 887445 h 887445"/>
              <a:gd name="connsiteX7" fmla="*/ 0 w 5021262"/>
              <a:gd name="connsiteY7" fmla="*/ 739535 h 887445"/>
              <a:gd name="connsiteX8" fmla="*/ 0 w 5021262"/>
              <a:gd name="connsiteY8" fmla="*/ 147910 h 8874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021262" h="887445">
                <a:moveTo>
                  <a:pt x="0" y="147910"/>
                </a:moveTo>
                <a:cubicBezTo>
                  <a:pt x="0" y="66222"/>
                  <a:pt x="66222" y="0"/>
                  <a:pt x="147910" y="0"/>
                </a:cubicBezTo>
                <a:lnTo>
                  <a:pt x="4873352" y="0"/>
                </a:lnTo>
                <a:cubicBezTo>
                  <a:pt x="4955040" y="0"/>
                  <a:pt x="5021262" y="66222"/>
                  <a:pt x="5021262" y="147910"/>
                </a:cubicBezTo>
                <a:lnTo>
                  <a:pt x="5021262" y="739535"/>
                </a:lnTo>
                <a:cubicBezTo>
                  <a:pt x="5021262" y="821223"/>
                  <a:pt x="4955040" y="887445"/>
                  <a:pt x="4873352" y="887445"/>
                </a:cubicBezTo>
                <a:lnTo>
                  <a:pt x="147910" y="887445"/>
                </a:lnTo>
                <a:cubicBezTo>
                  <a:pt x="66222" y="887445"/>
                  <a:pt x="0" y="821223"/>
                  <a:pt x="0" y="739535"/>
                </a:cubicBezTo>
                <a:lnTo>
                  <a:pt x="0" y="147910"/>
                </a:lnTo>
                <a:close/>
              </a:path>
            </a:pathLst>
          </a:custGeom>
        </p:spPr>
        <p:style>
          <a:lnRef idx="2">
            <a:schemeClr val="lt1">
              <a:hueOff val="0"/>
              <a:satOff val="0"/>
              <a:lumOff val="0"/>
              <a:alphaOff val="0"/>
            </a:schemeClr>
          </a:lnRef>
          <a:fillRef idx="1">
            <a:schemeClr val="accent6">
              <a:hueOff val="0"/>
              <a:satOff val="0"/>
              <a:lumOff val="0"/>
              <a:alphaOff val="0"/>
            </a:schemeClr>
          </a:fillRef>
          <a:effectRef idx="0">
            <a:schemeClr val="accent6">
              <a:hueOff val="0"/>
              <a:satOff val="0"/>
              <a:lumOff val="0"/>
              <a:alphaOff val="0"/>
            </a:schemeClr>
          </a:effectRef>
          <a:fontRef idx="minor">
            <a:schemeClr val="lt1"/>
          </a:fontRef>
        </p:style>
        <p:txBody>
          <a:bodyPr spcFirstLastPara="0" vert="horz" wrap="square" lIns="184291" tIns="184291" rIns="184291" bIns="184291" numCol="1" spcCol="1270" anchor="ctr" anchorCtr="0">
            <a:noAutofit/>
          </a:bodyPr>
          <a:lstStyle/>
          <a:p>
            <a:pPr marL="0" lvl="0" indent="0" algn="l" defTabSz="1644650">
              <a:lnSpc>
                <a:spcPct val="90000"/>
              </a:lnSpc>
              <a:spcBef>
                <a:spcPct val="0"/>
              </a:spcBef>
              <a:spcAft>
                <a:spcPct val="35000"/>
              </a:spcAft>
              <a:buNone/>
            </a:pPr>
            <a:r>
              <a:rPr lang="en-US" sz="3700" kern="1200" dirty="0">
                <a:solidFill>
                  <a:schemeClr val="tx2"/>
                </a:solidFill>
                <a:latin typeface="Lato" panose="020F0502020204030203" pitchFamily="34" charset="0"/>
              </a:rPr>
              <a:t>Certification </a:t>
            </a:r>
          </a:p>
        </p:txBody>
      </p:sp>
      <p:sp>
        <p:nvSpPr>
          <p:cNvPr id="15" name="Slide Number Placeholder 14">
            <a:extLst>
              <a:ext uri="{FF2B5EF4-FFF2-40B4-BE49-F238E27FC236}">
                <a16:creationId xmlns:a16="http://schemas.microsoft.com/office/drawing/2014/main" id="{EF0EB64E-5A45-4ED0-843E-98B347B2FA6E}"/>
              </a:ext>
            </a:extLst>
          </p:cNvPr>
          <p:cNvSpPr>
            <a:spLocks noGrp="1"/>
          </p:cNvSpPr>
          <p:nvPr>
            <p:ph type="sldNum" sz="quarter" idx="12"/>
          </p:nvPr>
        </p:nvSpPr>
        <p:spPr/>
        <p:txBody>
          <a:bodyPr/>
          <a:lstStyle/>
          <a:p>
            <a:fld id="{DFDF98CC-160E-494C-8C3C-8CDC5FA257DE}" type="slidenum">
              <a:rPr lang="en-US" smtClean="0"/>
              <a:t>9</a:t>
            </a:fld>
            <a:endParaRPr lang="en-US"/>
          </a:p>
        </p:txBody>
      </p:sp>
    </p:spTree>
    <p:extLst>
      <p:ext uri="{BB962C8B-B14F-4D97-AF65-F5344CB8AC3E}">
        <p14:creationId xmlns:p14="http://schemas.microsoft.com/office/powerpoint/2010/main" val="921894261"/>
      </p:ext>
    </p:extLst>
  </p:cSld>
  <p:clrMapOvr>
    <a:masterClrMapping/>
  </p:clrMapOvr>
</p:sld>
</file>

<file path=ppt/theme/theme1.xml><?xml version="1.0" encoding="utf-8"?>
<a:theme xmlns:a="http://schemas.openxmlformats.org/drawingml/2006/main" name="GestaltVTI">
  <a:themeElements>
    <a:clrScheme name="ADP-WTT_Pinks">
      <a:dk1>
        <a:sysClr val="windowText" lastClr="000000"/>
      </a:dk1>
      <a:lt1>
        <a:sysClr val="window" lastClr="FFFFFF"/>
      </a:lt1>
      <a:dk2>
        <a:srgbClr val="1C3674"/>
      </a:dk2>
      <a:lt2>
        <a:srgbClr val="DFE3E5"/>
      </a:lt2>
      <a:accent1>
        <a:srgbClr val="C8466F"/>
      </a:accent1>
      <a:accent2>
        <a:srgbClr val="B1003E"/>
      </a:accent2>
      <a:accent3>
        <a:srgbClr val="F7D9E1"/>
      </a:accent3>
      <a:accent4>
        <a:srgbClr val="8464A9"/>
      </a:accent4>
      <a:accent5>
        <a:srgbClr val="D9CCF0"/>
      </a:accent5>
      <a:accent6>
        <a:srgbClr val="EDCE7F"/>
      </a:accent6>
      <a:hlink>
        <a:srgbClr val="1C3674"/>
      </a:hlink>
      <a:folHlink>
        <a:srgbClr val="B26B02"/>
      </a:folHlink>
    </a:clrScheme>
    <a:fontScheme name="Lato - Lato">
      <a:majorFont>
        <a:latin typeface="Lato"/>
        <a:ea typeface=""/>
        <a:cs typeface=""/>
      </a:majorFont>
      <a:minorFont>
        <a:latin typeface="Lat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GestaltVTI" id="{4F87C71D-53D1-4B71-BF97-FD0EA4B25665}" vid="{A110AFC4-8D8A-4C02-8885-7BA370B379B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65B52C0AC078043B06A4283115BF023" ma:contentTypeVersion="17" ma:contentTypeDescription="Create a new document." ma:contentTypeScope="" ma:versionID="2b78c4b66ca6904f1c524ea3fb09ba7a">
  <xsd:schema xmlns:xsd="http://www.w3.org/2001/XMLSchema" xmlns:xs="http://www.w3.org/2001/XMLSchema" xmlns:p="http://schemas.microsoft.com/office/2006/metadata/properties" xmlns:ns2="0ea76f3b-bd4a-4772-aea2-5595baeb8908" xmlns:ns3="ec98a80d-948b-43f2-88e5-28c3a448976d" targetNamespace="http://schemas.microsoft.com/office/2006/metadata/properties" ma:root="true" ma:fieldsID="181738845aaf940236e2a92386098eb3" ns2:_="" ns3:_="">
    <xsd:import namespace="0ea76f3b-bd4a-4772-aea2-5595baeb8908"/>
    <xsd:import namespace="ec98a80d-948b-43f2-88e5-28c3a448976d"/>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DateTaken" minOccurs="0"/>
                <xsd:element ref="ns2:MediaLengthInSeconds" minOccurs="0"/>
                <xsd:element ref="ns2:MediaServiceAutoTags" minOccurs="0"/>
                <xsd:element ref="ns2:MediaServiceOCR" minOccurs="0"/>
                <xsd:element ref="ns2:MediaServiceGenerationTime" minOccurs="0"/>
                <xsd:element ref="ns2:MediaServiceEventHashCode" minOccurs="0"/>
                <xsd:element ref="ns2:lcf76f155ced4ddcb4097134ff3c332f" minOccurs="0"/>
                <xsd:element ref="ns3:TaxCatchAll" minOccurs="0"/>
                <xsd:element ref="ns2:MediaServiceSearchPropertie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ea76f3b-bd4a-4772-aea2-5595baeb890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LengthInSeconds" ma:index="15" nillable="true" ma:displayName="Length (seconds)" ma:internalName="MediaLengthInSeconds" ma:readOnly="true">
      <xsd:simpleType>
        <xsd:restriction base="dms:Unknown"/>
      </xsd:simpleType>
    </xsd:element>
    <xsd:element name="MediaServiceAutoTags" ma:index="16" nillable="true" ma:displayName="Tags" ma:internalName="MediaServiceAutoTags"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23b40f3a-84d0-4acf-ad34-a39173ff9cc9" ma:termSetId="09814cd3-568e-fe90-9814-8d621ff8fb84" ma:anchorId="fba54fb3-c3e1-fe81-a776-ca4b69148c4d" ma:open="true" ma:isKeyword="false">
      <xsd:complexType>
        <xsd:sequence>
          <xsd:element ref="pc:Terms" minOccurs="0" maxOccurs="1"/>
        </xsd:sequence>
      </xsd:complexType>
    </xsd:element>
    <xsd:element name="MediaServiceSearchProperties" ma:index="23" nillable="true" ma:displayName="MediaServiceSearchProperties" ma:hidden="true" ma:internalName="MediaServiceSearchProperties" ma:readOnly="true">
      <xsd:simpleType>
        <xsd:restriction base="dms:Note"/>
      </xsd:simpleType>
    </xsd:element>
    <xsd:element name="MediaServiceObjectDetectorVersions" ma:index="24"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ec98a80d-948b-43f2-88e5-28c3a448976d"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22" nillable="true" ma:displayName="Taxonomy Catch All Column" ma:hidden="true" ma:list="{856d86ae-8f07-4bb2-b066-9302523bcb87}" ma:internalName="TaxCatchAll" ma:showField="CatchAllData" ma:web="ec98a80d-948b-43f2-88e5-28c3a448976d">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ec98a80d-948b-43f2-88e5-28c3a448976d" xsi:nil="true"/>
    <lcf76f155ced4ddcb4097134ff3c332f xmlns="0ea76f3b-bd4a-4772-aea2-5595baeb8908">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6B527593-71A4-419B-8ABF-07D5CD4A263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ea76f3b-bd4a-4772-aea2-5595baeb8908"/>
    <ds:schemaRef ds:uri="ec98a80d-948b-43f2-88e5-28c3a448976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6EF66DB2-C923-4D34-8C26-7F5250399113}">
  <ds:schemaRefs>
    <ds:schemaRef ds:uri="http://schemas.microsoft.com/sharepoint/v3/contenttype/forms"/>
  </ds:schemaRefs>
</ds:datastoreItem>
</file>

<file path=customXml/itemProps3.xml><?xml version="1.0" encoding="utf-8"?>
<ds:datastoreItem xmlns:ds="http://schemas.openxmlformats.org/officeDocument/2006/customXml" ds:itemID="{0AB2755C-9B5C-48E9-8376-E556A96B0DDE}">
  <ds:schemaRefs>
    <ds:schemaRef ds:uri="http://purl.org/dc/elements/1.1/"/>
    <ds:schemaRef ds:uri="http://schemas.microsoft.com/office/2006/metadata/properties"/>
    <ds:schemaRef ds:uri="http://schemas.openxmlformats.org/package/2006/metadata/core-properties"/>
    <ds:schemaRef ds:uri="http://purl.org/dc/dcmitype/"/>
    <ds:schemaRef ds:uri="http://schemas.microsoft.com/office/2006/documentManagement/types"/>
    <ds:schemaRef ds:uri="b434f7a6-f9d5-412d-aedf-96829dfdfb2b"/>
    <ds:schemaRef ds:uri="http://purl.org/dc/terms/"/>
    <ds:schemaRef ds:uri="http://schemas.microsoft.com/office/infopath/2007/PartnerControls"/>
    <ds:schemaRef ds:uri="52878832-9b69-491b-adae-fbece58d33d0"/>
    <ds:schemaRef ds:uri="http://www.w3.org/XML/1998/namespace"/>
    <ds:schemaRef ds:uri="ec98a80d-948b-43f2-88e5-28c3a448976d"/>
    <ds:schemaRef ds:uri="0ea76f3b-bd4a-4772-aea2-5595baeb8908"/>
  </ds:schemaRefs>
</ds:datastoreItem>
</file>

<file path=docProps/app.xml><?xml version="1.0" encoding="utf-8"?>
<Properties xmlns="http://schemas.openxmlformats.org/officeDocument/2006/extended-properties" xmlns:vt="http://schemas.openxmlformats.org/officeDocument/2006/docPropsVTypes">
  <Template>IES_2020</Template>
  <TotalTime>6963</TotalTime>
  <Words>1110</Words>
  <Application>Microsoft Office PowerPoint</Application>
  <PresentationFormat>Widescreen</PresentationFormat>
  <Paragraphs>145</Paragraphs>
  <Slides>18</Slides>
  <Notes>4</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GestaltVTI</vt:lpstr>
      <vt:lpstr>Three Post–High School Journeys</vt:lpstr>
      <vt:lpstr>Instructions</vt:lpstr>
      <vt:lpstr>Scenario 1 – Jazz’s Journey</vt:lpstr>
      <vt:lpstr>Scenario 2 – Luke’s Journey</vt:lpstr>
      <vt:lpstr>Scenario 3 – Iris’s Journey</vt:lpstr>
      <vt:lpstr>Share</vt:lpstr>
      <vt:lpstr>Money Matters: Education and Career Paths and Your Financial Future </vt:lpstr>
      <vt:lpstr>Education and Career Paths</vt:lpstr>
      <vt:lpstr>Let’s cover some key terms</vt:lpstr>
      <vt:lpstr>What is Financial Literacy?</vt:lpstr>
      <vt:lpstr>50/30/20 Method</vt:lpstr>
      <vt:lpstr>Real-life budget example – Sheldon</vt:lpstr>
      <vt:lpstr>Real-life budget example – Sabrina</vt:lpstr>
      <vt:lpstr>Real-life budget example – Steven</vt:lpstr>
      <vt:lpstr>Mind Mapping </vt:lpstr>
      <vt:lpstr>Mind Mapping (1 of 2) </vt:lpstr>
      <vt:lpstr>Mind Mapping (2 of 2) </vt:lpstr>
      <vt:lpstr>Funding Source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Planning My Next Steps Slide Deck</dc:title>
  <dc:subject>Education and Career Planning</dc:subject>
  <dc:creator>Family and Youth Services Bureau;Administration for Children and Families</dc:creator>
  <cp:keywords>Youth, Adolescent, Career planning, Career paths, Educational planning, Financial planning, Financial literacy, Mind map, Pregnancy prevention, Family and Youth Services Bureau, FYSB, Department of Health and Human Services, DHHS</cp:keywords>
  <cp:lastModifiedBy>Tuck, Pamela</cp:lastModifiedBy>
  <cp:revision>105</cp:revision>
  <dcterms:created xsi:type="dcterms:W3CDTF">2023-06-06T20:44:04Z</dcterms:created>
  <dcterms:modified xsi:type="dcterms:W3CDTF">2023-11-16T15:09:58Z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Language">
    <vt:lpwstr>English</vt:lpwstr>
  </property>
</Properties>
</file>