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3"/>
  </p:notesMasterIdLst>
  <p:handoutMasterIdLst>
    <p:handoutMasterId r:id="rId14"/>
  </p:handoutMasterIdLst>
  <p:sldIdLst>
    <p:sldId id="422" r:id="rId5"/>
    <p:sldId id="421" r:id="rId6"/>
    <p:sldId id="415" r:id="rId7"/>
    <p:sldId id="414" r:id="rId8"/>
    <p:sldId id="416" r:id="rId9"/>
    <p:sldId id="412" r:id="rId10"/>
    <p:sldId id="420" r:id="rId11"/>
    <p:sldId id="4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927328E3-25EC-BE4F-4AB8-1E2246EF39EE}" name="Feeney, Hannah" initials="HF" userId="S::hfeeney@rti.org::c398dd21-ad31-4cab-9707-f59fb2c4d3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436" autoAdjust="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4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485D1-1E74-89EB-D04D-412B6FAC4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943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ondensed ACF logo">
            <a:extLst>
              <a:ext uri="{FF2B5EF4-FFF2-40B4-BE49-F238E27FC236}">
                <a16:creationId xmlns:a16="http://schemas.microsoft.com/office/drawing/2014/main" id="{02543DBD-1387-2207-F623-77389C6A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26F4EC-529F-47C3-15FA-8C40C25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1D61CE98-7EF7-E0F9-3EBB-8ECD2465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3D714A4-1C7E-5347-1550-AD97ACC72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2E1FF96F-7BD3-31B6-6ABF-98371D8C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2BBC61-DA93-7F49-F33D-6D70CB2A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BFD15BDD-B585-C01C-D264-500ED4900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18307-EF9D-C0B1-49A0-CD84C8987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CE1A20-0BF6-D545-2A8F-F852CE2CB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56F11BAA-E5A6-1FE8-3D4D-F9D18CBA3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5930D7-69E1-1684-EED7-7033705E6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18203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242C80F4-36F7-0F0C-17D2-52B65A02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9" y="6021612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1578D1-49CC-B904-1636-FFDCD28180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427471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222456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87AE17E8-0876-F054-4D14-39F2C74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1198B3-9E03-C14D-A2B3-E51E5F7E7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6DED06-4AB1-56E9-A2D2-54EFB7BF8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334F2F-946A-136F-F81E-19CB71F65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2" y="2393509"/>
            <a:ext cx="10971637" cy="3880486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9BA1CF67-AA91-AFB2-7553-BD782E389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DD143F-89FE-DD31-D634-88A825A8E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698" r:id="rId3"/>
    <p:sldLayoutId id="2147483710" r:id="rId4"/>
    <p:sldLayoutId id="2147483700" r:id="rId5"/>
    <p:sldLayoutId id="2147483701" r:id="rId6"/>
    <p:sldLayoutId id="2147483659" r:id="rId7"/>
    <p:sldLayoutId id="2147483715" r:id="rId8"/>
    <p:sldLayoutId id="2147483713" r:id="rId9"/>
    <p:sldLayoutId id="2147483709" r:id="rId10"/>
    <p:sldLayoutId id="2147483708" r:id="rId11"/>
    <p:sldLayoutId id="2147483707" r:id="rId12"/>
    <p:sldLayoutId id="2147483706" r:id="rId13"/>
    <p:sldLayoutId id="2147483704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D63733-C02E-6AB1-D905-A66952014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397565"/>
            <a:ext cx="5501640" cy="62947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78129"/>
            <a:ext cx="4358587" cy="1494596"/>
          </a:xfrm>
        </p:spPr>
        <p:txBody>
          <a:bodyPr/>
          <a:lstStyle/>
          <a:p>
            <a:r>
              <a:rPr lang="en-US" sz="4800"/>
              <a:t>WELCOME</a:t>
            </a:r>
          </a:p>
        </p:txBody>
      </p:sp>
      <p:pic>
        <p:nvPicPr>
          <p:cNvPr id="6" name="Picture 5" descr="Browne Foodservice Chrome-Plated Metal Table Number Holder ...">
            <a:extLst>
              <a:ext uri="{FF2B5EF4-FFF2-40B4-BE49-F238E27FC236}">
                <a16:creationId xmlns:a16="http://schemas.microsoft.com/office/drawing/2014/main" id="{C93670E7-FF46-1E55-6317-F07D76B41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2" r="22841"/>
          <a:stretch/>
        </p:blipFill>
        <p:spPr>
          <a:xfrm>
            <a:off x="590145" y="2483745"/>
            <a:ext cx="1683026" cy="344054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B252A-94CF-457A-65AF-506F44DA4A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3171" y="2483745"/>
            <a:ext cx="3492632" cy="3597470"/>
          </a:xfrm>
        </p:spPr>
        <p:txBody>
          <a:bodyPr vert="horz" lIns="0" tIns="228600" rIns="0" bIns="0" rtlCol="0" anchor="t">
            <a:normAutofit fontScale="92500"/>
          </a:bodyPr>
          <a:lstStyle/>
          <a:p>
            <a:pPr marL="283210" indent="-283210"/>
            <a:r>
              <a:rPr lang="en-US" sz="2400" b="1">
                <a:ea typeface="Source Sans Pro"/>
              </a:rPr>
              <a:t>Sit at a table with a table tent that describes the implementation setting of your SRAE program.</a:t>
            </a:r>
          </a:p>
          <a:p>
            <a:pPr marL="283210" indent="-283210"/>
            <a:r>
              <a:rPr lang="en-US" sz="2400" b="1">
                <a:ea typeface="Source Sans Pro"/>
              </a:rPr>
              <a:t>For example, if you implement in middle schools, sit at the table with the "middle school" table tent.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A4ED-4702-59E4-2DFB-0ED9F6E7FFF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4729" y="596348"/>
            <a:ext cx="4852871" cy="6294783"/>
          </a:xfrm>
        </p:spPr>
        <p:txBody>
          <a:bodyPr vert="horz" lIns="0" tIns="45720" rIns="0" bIns="0" rtlCol="0" anchor="t"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ea typeface="Source Sans Pro"/>
              </a:rPr>
              <a:t>TABLE TENTS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solidFill>
                <a:schemeClr val="tx1"/>
              </a:solidFill>
              <a:ea typeface="Source Sans Pro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>
                <a:solidFill>
                  <a:schemeClr val="tx1"/>
                </a:solidFill>
                <a:ea typeface="Source Sans Pro"/>
              </a:rPr>
              <a:t>Middle </a:t>
            </a:r>
            <a:r>
              <a:rPr lang="en-US" sz="4400" dirty="0">
                <a:solidFill>
                  <a:schemeClr val="tx1"/>
                </a:solidFill>
                <a:ea typeface="Source Sans Pro"/>
              </a:rPr>
              <a:t>school (6 – 8th grade)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High school (9 – 12th grade)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Middle &amp; High Schools 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Multiple settings: middle, high schools and CBOs 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Multiple settings: schools, CBOs, and non-traditional settings 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Multiple settings: middle, high, and non-traditional settings 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College campuses 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Non-traditional settings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a typeface="Source Sans Pro"/>
              </a:rPr>
              <a:t>Community based organizations</a:t>
            </a:r>
            <a:endParaRPr lang="en-US" sz="2200" dirty="0">
              <a:solidFill>
                <a:schemeClr val="tx1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4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340" y="411479"/>
            <a:ext cx="6889964" cy="3291840"/>
          </a:xfrm>
        </p:spPr>
        <p:txBody>
          <a:bodyPr/>
          <a:lstStyle/>
          <a:p>
            <a:r>
              <a:rPr lang="en-US" sz="4800"/>
              <a:t>Trauma Informed Facilitation of SRAE Programming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B252A-94CF-457A-65AF-506F44DA4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5161" y="4346674"/>
            <a:ext cx="5486400" cy="596208"/>
          </a:xfrm>
        </p:spPr>
        <p:txBody>
          <a:bodyPr/>
          <a:lstStyle/>
          <a:p>
            <a:r>
              <a:rPr lang="en-US"/>
              <a:t>Welcome &amp; Opening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E107A-7FD2-9C7D-053D-61349FEA5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424" y="3898983"/>
            <a:ext cx="1861598" cy="10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SRAE Opening Remarks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1EA61-5FC0-F292-7736-19E52FE47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47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Speaker Introductions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75C94-8B0E-CFB3-C659-6CD49DD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8267" y="2436020"/>
            <a:ext cx="2771398" cy="254179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hoto of Hannah Feeney">
            <a:extLst>
              <a:ext uri="{FF2B5EF4-FFF2-40B4-BE49-F238E27FC236}">
                <a16:creationId xmlns:a16="http://schemas.microsoft.com/office/drawing/2014/main" id="{8FEE253B-1A5A-F068-706F-A8CE6D4DD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5" t="19971" r="29037" b="50000"/>
          <a:stretch/>
        </p:blipFill>
        <p:spPr>
          <a:xfrm>
            <a:off x="2279958" y="2565275"/>
            <a:ext cx="2271185" cy="2322286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5AE324A-4F77-BB57-D6C0-EFF9A69F8D15}"/>
              </a:ext>
            </a:extLst>
          </p:cNvPr>
          <p:cNvSpPr txBox="1">
            <a:spLocks/>
          </p:cNvSpPr>
          <p:nvPr/>
        </p:nvSpPr>
        <p:spPr>
          <a:xfrm>
            <a:off x="2197318" y="5126133"/>
            <a:ext cx="4490827" cy="924553"/>
          </a:xfrm>
          <a:prstGeom prst="rect">
            <a:avLst/>
          </a:prstGeom>
        </p:spPr>
        <p:txBody>
          <a:bodyPr vert="horz" lIns="0" tIns="4572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9436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58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/>
              <a:t>Hannah Feeney, Ph.D.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/>
              <a:t>Community Psychologist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/>
              <a:t>RTI International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22182-A26D-F4B8-5E59-043C0F4EB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1167" y="2455088"/>
            <a:ext cx="2771398" cy="254179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 of Caroline Huffaker">
            <a:extLst>
              <a:ext uri="{FF2B5EF4-FFF2-40B4-BE49-F238E27FC236}">
                <a16:creationId xmlns:a16="http://schemas.microsoft.com/office/drawing/2014/main" id="{E5703832-4255-0629-9C85-C6E844D6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191" y="2572012"/>
            <a:ext cx="1966710" cy="22985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D5E133-7E5D-DFAB-CD75-01F7D7A9DE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81801" y="5071370"/>
            <a:ext cx="4490827" cy="924553"/>
          </a:xfrm>
        </p:spPr>
        <p:txBody>
          <a:bodyPr vert="horz" lIns="0" tIns="45720" rIns="0" bIns="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/>
              <a:t>Caroline Huffaker, M.S., M.Ed.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>
                <a:ea typeface="Source Sans Pro"/>
              </a:rPr>
              <a:t>Senior Victim Services Specialist </a:t>
            </a:r>
            <a:endParaRPr lang="en-US" i="1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/>
              <a:t>RTI International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53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we begin…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228600" rIns="0" bIns="0" rtlCol="0" anchor="t">
            <a:normAutofit lnSpcReduction="10000"/>
          </a:bodyPr>
          <a:lstStyle/>
          <a:p>
            <a:pPr marL="283210" indent="-283210"/>
            <a:r>
              <a:rPr lang="en-US"/>
              <a:t>Ensure you have a nametag, workbook, and something to write with.</a:t>
            </a:r>
          </a:p>
          <a:p>
            <a:pPr marL="283210" indent="-283210"/>
            <a:r>
              <a:rPr lang="en-US"/>
              <a:t>Access to:</a:t>
            </a:r>
            <a:endParaRPr lang="en-US">
              <a:ea typeface="Source Sans Pro"/>
            </a:endParaRPr>
          </a:p>
          <a:p>
            <a:pPr lvl="1" indent="-283210"/>
            <a:r>
              <a:rPr lang="en-US"/>
              <a:t>Wi-Fi</a:t>
            </a:r>
            <a:endParaRPr lang="en-US">
              <a:ea typeface="Source Sans Pro"/>
            </a:endParaRPr>
          </a:p>
          <a:p>
            <a:pPr lvl="1" indent="-283210"/>
            <a:r>
              <a:rPr lang="en-US"/>
              <a:t>Restrooms</a:t>
            </a:r>
            <a:endParaRPr lang="en-US">
              <a:ea typeface="Source Sans Pro"/>
            </a:endParaRPr>
          </a:p>
          <a:p>
            <a:pPr lvl="1" indent="-283210"/>
            <a:r>
              <a:rPr lang="en-US"/>
              <a:t>Other private spaces</a:t>
            </a:r>
            <a:endParaRPr lang="en-US">
              <a:ea typeface="Source Sans Pro"/>
            </a:endParaRPr>
          </a:p>
          <a:p>
            <a:pPr marL="283210" indent="-283210"/>
            <a:r>
              <a:rPr lang="en-US"/>
              <a:t>Our first break is scheduled for 10:50 AM.</a:t>
            </a:r>
            <a:endParaRPr lang="en-US">
              <a:ea typeface="Source Sans Pro"/>
            </a:endParaRPr>
          </a:p>
          <a:p>
            <a:pPr marL="283210" indent="-283210"/>
            <a:r>
              <a:rPr lang="en-US"/>
              <a:t>Attendees are responsible for their own food and beverages.</a:t>
            </a:r>
            <a:endParaRPr lang="en-US">
              <a:ea typeface="Source Sans Pro"/>
            </a:endParaRPr>
          </a:p>
          <a:p>
            <a:pPr marL="283210" indent="-283210"/>
            <a:endParaRPr lang="en-US"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85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Morning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9:00-9:10 	   Welcome &amp; Opening Remarks</a:t>
            </a:r>
          </a:p>
          <a:p>
            <a:r>
              <a:rPr lang="en-US"/>
              <a:t>9:10-10:00     Networking</a:t>
            </a:r>
          </a:p>
          <a:p>
            <a:r>
              <a:rPr lang="en-US"/>
              <a:t>10:00-10:50  </a:t>
            </a:r>
            <a:r>
              <a:rPr lang="en-US" i="1"/>
              <a:t>Session 1: </a:t>
            </a:r>
            <a:r>
              <a:rPr lang="en-US"/>
              <a:t>Foundations of Trauma</a:t>
            </a:r>
          </a:p>
          <a:p>
            <a:r>
              <a:rPr lang="en-US"/>
              <a:t>10:50-11:00  </a:t>
            </a:r>
            <a:r>
              <a:rPr lang="en-US" i="1"/>
              <a:t>BREAK</a:t>
            </a:r>
          </a:p>
          <a:p>
            <a:r>
              <a:rPr lang="en-US"/>
              <a:t>11:00-12:00  </a:t>
            </a:r>
            <a:r>
              <a:rPr lang="en-US" i="1"/>
              <a:t>Session 2: </a:t>
            </a:r>
            <a:r>
              <a:rPr lang="en-US"/>
              <a:t>Neurobiology of Trauma</a:t>
            </a:r>
          </a:p>
          <a:p>
            <a:r>
              <a:rPr lang="en-US"/>
              <a:t>12:00-1:30 	  </a:t>
            </a:r>
            <a:r>
              <a:rPr lang="en-US" i="1"/>
              <a:t>LUNCH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19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4E2-1348-B699-97DE-2DD04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pic>
        <p:nvPicPr>
          <p:cNvPr id="8" name="Picture Placeholder 5" descr="Checklist with solid fill">
            <a:extLst>
              <a:ext uri="{FF2B5EF4-FFF2-40B4-BE49-F238E27FC236}">
                <a16:creationId xmlns:a16="http://schemas.microsoft.com/office/drawing/2014/main" id="{7C47094F-6DF7-89EB-4EAE-DA0132B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00383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6AEC-35A9-05FE-36C2-458BA44C096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Recognize how trauma presents in youth ages 10-19.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Define trauma informed facilitation and trauma theories.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Describe trauma informed principles and how they can be applied to facilitation.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Design a trauma informed session or adapt a current session to incorporate trauma informed approaches. </a:t>
            </a:r>
          </a:p>
        </p:txBody>
      </p:sp>
      <p:pic>
        <p:nvPicPr>
          <p:cNvPr id="7" name="Content Placeholder 6" descr="Close up of checklist">
            <a:extLst>
              <a:ext uri="{FF2B5EF4-FFF2-40B4-BE49-F238E27FC236}">
                <a16:creationId xmlns:a16="http://schemas.microsoft.com/office/drawing/2014/main" id="{9952AAA4-7CBF-A0C2-70FB-7587FEED21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8" y="2978150"/>
            <a:ext cx="4491037" cy="299402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311B-3E83-E73E-EB12-63FCCB64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56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0143"/>
            <a:ext cx="5477479" cy="716171"/>
          </a:xfrm>
        </p:spPr>
        <p:txBody>
          <a:bodyPr/>
          <a:lstStyle/>
          <a:p>
            <a:r>
              <a:rPr lang="en-US"/>
              <a:t>Networking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445EA-C394-FA5C-873C-9CCA93CA2481}"/>
              </a:ext>
            </a:extLst>
          </p:cNvPr>
          <p:cNvSpPr txBox="1"/>
          <p:nvPr/>
        </p:nvSpPr>
        <p:spPr>
          <a:xfrm>
            <a:off x="5956364" y="1445153"/>
            <a:ext cx="5314387" cy="5016758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3200" i="1" dirty="0">
                <a:solidFill>
                  <a:schemeClr val="tx2"/>
                </a:solidFill>
                <a:ea typeface="Source Sans Pro"/>
              </a:rPr>
              <a:t>Implementation success within the last 6 months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3200" i="1" dirty="0">
                <a:solidFill>
                  <a:schemeClr val="tx2"/>
                </a:solidFill>
                <a:ea typeface="Source Sans Pro"/>
              </a:rPr>
              <a:t>What are you looking forward to learning during this training?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3200" i="1" dirty="0">
                <a:solidFill>
                  <a:schemeClr val="tx2"/>
                </a:solidFill>
                <a:ea typeface="Source Sans Pro"/>
              </a:rPr>
              <a:t>What questions do you have about this training or SRAE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130518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CF-Color-Palette">
      <a:dk1>
        <a:srgbClr val="264A64"/>
      </a:dk1>
      <a:lt1>
        <a:srgbClr val="FFFFFF"/>
      </a:lt1>
      <a:dk2>
        <a:srgbClr val="DDE2E8"/>
      </a:dk2>
      <a:lt2>
        <a:srgbClr val="336A90"/>
      </a:lt2>
      <a:accent1>
        <a:srgbClr val="A9D4DB"/>
      </a:accent1>
      <a:accent2>
        <a:srgbClr val="F9E585"/>
      </a:accent2>
      <a:accent3>
        <a:srgbClr val="63BAB0"/>
      </a:accent3>
      <a:accent4>
        <a:srgbClr val="A12854"/>
      </a:accent4>
      <a:accent5>
        <a:srgbClr val="672E6B"/>
      </a:accent5>
      <a:accent6>
        <a:srgbClr val="E29F4D"/>
      </a:accent6>
      <a:hlink>
        <a:srgbClr val="4495A2"/>
      </a:hlink>
      <a:folHlink>
        <a:srgbClr val="2D544F"/>
      </a:folHlink>
    </a:clrScheme>
    <a:fontScheme name="Custom 2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-Geometric-PPT" id="{FC2DDBF8-085D-4C9A-B1A4-7B301A50E2AD}" vid="{43E15595-3DB0-4ED7-AD71-1E5BDDA08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7E90D1230A43BDC89C7AC0958EFD" ma:contentTypeVersion="16" ma:contentTypeDescription="Create a new document." ma:contentTypeScope="" ma:versionID="89ef1df169b71566099ccf03bac123d9">
  <xsd:schema xmlns:xsd="http://www.w3.org/2001/XMLSchema" xmlns:xs="http://www.w3.org/2001/XMLSchema" xmlns:p="http://schemas.microsoft.com/office/2006/metadata/properties" xmlns:ns2="d75ef18c-538b-45da-a335-c93d0f5f5fac" xmlns:ns3="30dfa2b7-48c5-4e50-8c26-1fcde8ff049d" targetNamespace="http://schemas.microsoft.com/office/2006/metadata/properties" ma:root="true" ma:fieldsID="26cc97eeb6d8e39b221289faf1fc38ee" ns2:_="" ns3:_="">
    <xsd:import namespace="d75ef18c-538b-45da-a335-c93d0f5f5fac"/>
    <xsd:import namespace="30dfa2b7-48c5-4e50-8c26-1fcde8ff0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f18c-538b-45da-a335-c93d0f5f5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a2b7-48c5-4e50-8c26-1fcde8ff04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663f9e-6cbe-46e0-924c-6506a2c63c56}" ma:internalName="TaxCatchAll" ma:showField="CatchAllData" ma:web="30dfa2b7-48c5-4e50-8c26-1fcde8ff0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a2b7-48c5-4e50-8c26-1fcde8ff049d" xsi:nil="true"/>
    <lcf76f155ced4ddcb4097134ff3c332f xmlns="d75ef18c-538b-45da-a335-c93d0f5f5f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41F86A-23A9-45D6-BDE8-FB692CD75707}"/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documentManagement/types"/>
    <ds:schemaRef ds:uri="e5d11a56-b596-4a5c-b94c-3dd72821ab54"/>
    <ds:schemaRef ds:uri="http://schemas.microsoft.com/office/infopath/2007/PartnerControls"/>
    <ds:schemaRef ds:uri="1165d76a-ca89-4453-b02c-04ef8bc981e0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311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Source Sans Pro</vt:lpstr>
      <vt:lpstr>Wingdings</vt:lpstr>
      <vt:lpstr>Custom</vt:lpstr>
      <vt:lpstr>WELCOME</vt:lpstr>
      <vt:lpstr>Trauma Informed Facilitation of SRAE Programming</vt:lpstr>
      <vt:lpstr>SRAE Opening Remarks</vt:lpstr>
      <vt:lpstr>Speaker Introductions</vt:lpstr>
      <vt:lpstr>Before we begin…</vt:lpstr>
      <vt:lpstr>Morning Agenda</vt:lpstr>
      <vt:lpstr>Learning Objectives</vt:lpstr>
      <vt:lpstr>Networking</vt:lpstr>
    </vt:vector>
  </TitlesOfParts>
  <Company>Family and Youth Services Bureau, Administration for Children and Families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Topical Training</dc:title>
  <dc:subject>Topical Training Materials</dc:subject>
  <dc:creator>Holmes, Risha (ACF)</dc:creator>
  <cp:keywords>Sexual Risk Avoidance Education Program, Grantee, Family and Youth Services Bureau, FYSB, Department of Health and Human Services, DHHS,  Trauma informed facilitation</cp:keywords>
  <cp:lastModifiedBy>Yengoyan, Ida (NIH/OD/ORS) [C]</cp:lastModifiedBy>
  <cp:revision>8</cp:revision>
  <dcterms:created xsi:type="dcterms:W3CDTF">2024-02-07T16:15:44Z</dcterms:created>
  <dcterms:modified xsi:type="dcterms:W3CDTF">2024-12-05T05:43:19Z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0x010100F31F7E90D1230A43BDC89C7AC0958EFD</vt:lpwstr>
  </property>
  <property fmtid="{D5CDD505-2E9C-101B-9397-08002B2CF9AE}" pid="3" name="MediaServiceImageTags">
    <vt:lpwstr/>
  </property>
</Properties>
</file>