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8" r:id="rId4"/>
  </p:sldMasterIdLst>
  <p:notesMasterIdLst>
    <p:notesMasterId r:id="rId34"/>
  </p:notesMasterIdLst>
  <p:handoutMasterIdLst>
    <p:handoutMasterId r:id="rId35"/>
  </p:handoutMasterIdLst>
  <p:sldIdLst>
    <p:sldId id="411" r:id="rId5"/>
    <p:sldId id="420" r:id="rId6"/>
    <p:sldId id="412" r:id="rId7"/>
    <p:sldId id="421" r:id="rId8"/>
    <p:sldId id="415" r:id="rId9"/>
    <p:sldId id="414" r:id="rId10"/>
    <p:sldId id="425" r:id="rId11"/>
    <p:sldId id="426" r:id="rId12"/>
    <p:sldId id="427" r:id="rId13"/>
    <p:sldId id="429" r:id="rId14"/>
    <p:sldId id="428" r:id="rId15"/>
    <p:sldId id="422" r:id="rId16"/>
    <p:sldId id="430" r:id="rId17"/>
    <p:sldId id="432" r:id="rId18"/>
    <p:sldId id="431" r:id="rId19"/>
    <p:sldId id="433" r:id="rId20"/>
    <p:sldId id="436" r:id="rId21"/>
    <p:sldId id="437" r:id="rId22"/>
    <p:sldId id="439" r:id="rId23"/>
    <p:sldId id="438" r:id="rId24"/>
    <p:sldId id="445" r:id="rId25"/>
    <p:sldId id="434" r:id="rId26"/>
    <p:sldId id="435" r:id="rId27"/>
    <p:sldId id="423" r:id="rId28"/>
    <p:sldId id="440" r:id="rId29"/>
    <p:sldId id="441" r:id="rId30"/>
    <p:sldId id="442" r:id="rId31"/>
    <p:sldId id="444" r:id="rId32"/>
    <p:sldId id="39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990"/>
    <a:srgbClr val="9E621A"/>
    <a:srgbClr val="78547C"/>
    <a:srgbClr val="3E5E75"/>
    <a:srgbClr val="B36F1D"/>
    <a:srgbClr val="C97D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EC3B94-48A0-4D9B-9C57-884DCB6C91D7}" v="7" dt="2024-11-19T01:39:54.544"/>
  </p1510:revLst>
</p1510:revInfo>
</file>

<file path=ppt/tableStyles.xml><?xml version="1.0" encoding="utf-8"?>
<a:tblStyleLst xmlns:a="http://schemas.openxmlformats.org/drawingml/2006/main" def="{8A107856-5554-42FB-B03E-39F5DBC370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5077" autoAdjust="0"/>
  </p:normalViewPr>
  <p:slideViewPr>
    <p:cSldViewPr snapToGrid="0">
      <p:cViewPr varScale="1">
        <p:scale>
          <a:sx n="64" d="100"/>
          <a:sy n="64" d="100"/>
        </p:scale>
        <p:origin x="1397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F6756E-81DA-9FAC-70D8-556F658BDD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EDD12-BCD5-485B-BCBC-34BB01D7923C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1D415-D05A-7067-CCD3-457153D96C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230DF-5933-439D-898F-38E9AC9BA6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97095E3-54D2-CFD2-4F49-7536FC8641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" name="Header Placeholder 7">
            <a:extLst>
              <a:ext uri="{FF2B5EF4-FFF2-40B4-BE49-F238E27FC236}">
                <a16:creationId xmlns:a16="http://schemas.microsoft.com/office/drawing/2014/main" id="{521EE01A-C0B5-5ECF-96DD-768F86AA15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284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7A52F-9D89-7442-A8E9-48D1527B5F6B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C7E07-3C67-C64C-8DA0-0404F6303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28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0159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b="0" i="0" dirty="0">
              <a:solidFill>
                <a:srgbClr val="466C8C"/>
              </a:solidFill>
              <a:effectLst/>
              <a:latin typeface="Gentium Book Bas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370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466C8C"/>
              </a:solidFill>
              <a:effectLst/>
              <a:latin typeface="Gentium Book Bas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4847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3202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4367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9744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8970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b="0" i="0" dirty="0">
              <a:solidFill>
                <a:srgbClr val="466C8C"/>
              </a:solidFill>
              <a:effectLst/>
              <a:latin typeface="Gentium Book Bas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3365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5681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6003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27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7237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2301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886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9386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1790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0443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648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4768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746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195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23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21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271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614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392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718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466C8C"/>
              </a:solidFill>
              <a:effectLst/>
              <a:latin typeface="Gentium Book Bas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524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i="0" dirty="0">
              <a:solidFill>
                <a:srgbClr val="466C8C"/>
              </a:solidFill>
              <a:effectLst/>
              <a:latin typeface="Gentium Book Bas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657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_FYSB-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48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 descr="Full Administration for Children and Families logo ">
            <a:extLst>
              <a:ext uri="{FF2B5EF4-FFF2-40B4-BE49-F238E27FC236}">
                <a16:creationId xmlns:a16="http://schemas.microsoft.com/office/drawing/2014/main" id="{AB86971F-A4B4-AD11-226C-0D922F24BF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100" y="6019266"/>
            <a:ext cx="3902000" cy="60419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429D49-3B46-92D3-9CDE-EE1E7B2239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08725" y="4358758"/>
            <a:ext cx="5486400" cy="596208"/>
          </a:xfrm>
        </p:spPr>
        <p:txBody>
          <a:bodyPr/>
          <a:lstStyle>
            <a:lvl1pPr marL="0" indent="0">
              <a:buNone/>
              <a:defRPr sz="2400" i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0564581-3968-2A67-C56A-69DD140452C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73DC64-3410-D5B7-277D-8CDA13A66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47485D1-1E74-89EB-D04D-412B6FAC45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9225" y="231122"/>
            <a:ext cx="3494639" cy="47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27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66792" y="0"/>
            <a:ext cx="3325208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78129"/>
            <a:ext cx="9778365" cy="149459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14DA3C5-63E4-BAFB-1D68-47F71EEEE53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676525"/>
            <a:ext cx="4490827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2pPr>
            <a:lvl3pPr marL="59436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3pPr>
            <a:lvl4pPr marL="82296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4pPr>
            <a:lvl5pPr marL="100584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BD11386D-847E-8CF5-E56A-42E80A65A08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881898" y="2676525"/>
            <a:ext cx="4490827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2pPr>
            <a:lvl3pPr marL="54864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3pPr>
            <a:lvl4pPr marL="82296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4pPr>
            <a:lvl5pPr marL="100584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 descr="Condensed ACF logo">
            <a:extLst>
              <a:ext uri="{FF2B5EF4-FFF2-40B4-BE49-F238E27FC236}">
                <a16:creationId xmlns:a16="http://schemas.microsoft.com/office/drawing/2014/main" id="{02543DBD-1387-2207-F623-77389C6A2E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497" y="5946967"/>
            <a:ext cx="334016" cy="61097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026F4EC-529F-47C3-15FA-8C40C25D99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28209" y="6332220"/>
            <a:ext cx="1693718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56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558A9-6DD6-E21D-3A8F-6707E1DD1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2" name="AutoShape 24">
              <a:extLst>
                <a:ext uri="{FF2B5EF4-FFF2-40B4-BE49-F238E27FC236}">
                  <a16:creationId xmlns:a16="http://schemas.microsoft.com/office/drawing/2014/main" id="{3FC994E4-318C-1E66-B4E4-8F8FD08E0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7C00E6B-F625-6D6C-8364-9DD9F3C36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C6197B87-4F65-7981-9463-84830CD36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86AA517C-7217-D864-B7E7-40984A288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524013C6-491C-CAA2-5BD6-7C7359671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8885" y="3499667"/>
            <a:ext cx="4939666" cy="254281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47460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457201"/>
            <a:ext cx="5198269" cy="2305050"/>
          </a:xfrm>
        </p:spPr>
        <p:txBody>
          <a:bodyPr lIns="0" tIns="274320">
            <a:normAutofit/>
          </a:bodyPr>
          <a:lstStyle>
            <a:lvl1pPr marL="457200" indent="-457200">
              <a:spcBef>
                <a:spcPts val="1800"/>
              </a:spcBef>
              <a:buFont typeface="+mj-lt"/>
              <a:buAutoNum type="arabicPeriod"/>
              <a:defRPr sz="2000"/>
            </a:lvl1pPr>
            <a:lvl2pPr marL="914400" indent="-457200">
              <a:spcBef>
                <a:spcPts val="1800"/>
              </a:spcBef>
              <a:buFont typeface="+mj-lt"/>
              <a:buAutoNum type="alphaLcPeriod"/>
              <a:defRPr sz="2000"/>
            </a:lvl2pPr>
            <a:lvl3pPr marL="1371600" indent="-457200">
              <a:spcBef>
                <a:spcPts val="1800"/>
              </a:spcBef>
              <a:buFont typeface="+mj-lt"/>
              <a:buAutoNum type="arabicParenR"/>
              <a:defRPr sz="2000"/>
            </a:lvl3pPr>
            <a:lvl4pPr marL="1371600" indent="0">
              <a:spcBef>
                <a:spcPts val="1800"/>
              </a:spcBef>
              <a:buFont typeface="+mj-lt"/>
              <a:buNone/>
              <a:defRPr sz="2000"/>
            </a:lvl4pPr>
            <a:lvl5pPr marL="2286000" indent="-457200">
              <a:spcBef>
                <a:spcPts val="1800"/>
              </a:spcBef>
              <a:buFont typeface="+mj-lt"/>
              <a:buAutoNum type="arabicPeriod"/>
              <a:defRPr sz="2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endParaRPr lang="en-US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3AC171DA-232D-44C1-6B93-40BACB298F4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810595"/>
            <a:ext cx="5198269" cy="3319513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2pPr>
            <a:lvl3pPr marL="54864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3pPr>
            <a:lvl4pPr marL="82296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4pPr>
            <a:lvl5pPr marL="100584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  <p:pic>
        <p:nvPicPr>
          <p:cNvPr id="3" name="Picture 2" descr="Condensed ACF logo">
            <a:extLst>
              <a:ext uri="{FF2B5EF4-FFF2-40B4-BE49-F238E27FC236}">
                <a16:creationId xmlns:a16="http://schemas.microsoft.com/office/drawing/2014/main" id="{1D61CE98-7EF7-E0F9-3EBB-8ECD24656D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497" y="5946967"/>
            <a:ext cx="334016" cy="61097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3D714A4-1C7E-5347-1550-AD97ACC72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28209" y="6332220"/>
            <a:ext cx="1693718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606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add title 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1EF4505D-6803-3813-7738-04996342781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94360" y="3279579"/>
            <a:ext cx="5044440" cy="2994415"/>
          </a:xfrm>
        </p:spPr>
        <p:txBody>
          <a:bodyPr lIns="0" tIns="22860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997459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658637A-5D36-6127-19BC-C203E23FA4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118225" cy="68580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9319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F555767-B3D8-BD57-1D42-7F6E1E668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BC972B6D-098C-52F6-E990-52623B368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F0D3EE3-9A8C-531D-1EEE-1AFAB9F3B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A2BE192C-1768-890B-EC1B-5ED6E1F82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1409" y="4661717"/>
            <a:ext cx="7936230" cy="138076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70935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584005"/>
            <a:ext cx="2825115" cy="3999060"/>
          </a:xfrm>
        </p:spPr>
        <p:txBody>
          <a:bodyPr lIns="0" tIns="27432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457200" indent="0">
              <a:spcBef>
                <a:spcPts val="1800"/>
              </a:spcBef>
              <a:buNone/>
              <a:defRPr sz="2000"/>
            </a:lvl2pPr>
            <a:lvl3pPr marL="914400" indent="0">
              <a:spcBef>
                <a:spcPts val="1800"/>
              </a:spcBef>
              <a:buNone/>
              <a:defRPr sz="2000"/>
            </a:lvl3pPr>
            <a:lvl4pPr marL="1371600" indent="0">
              <a:spcBef>
                <a:spcPts val="1800"/>
              </a:spcBef>
              <a:buNone/>
              <a:defRPr sz="2000"/>
            </a:lvl4pPr>
            <a:lvl5pPr marL="1828800" indent="0">
              <a:spcBef>
                <a:spcPts val="1800"/>
              </a:spcBef>
              <a:buNone/>
              <a:defRPr sz="2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70934" y="584005"/>
            <a:ext cx="7926705" cy="399906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4329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02400"/>
            <a:ext cx="10972800" cy="15703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add title </a:t>
            </a:r>
          </a:p>
        </p:txBody>
      </p:sp>
      <p:sp>
        <p:nvSpPr>
          <p:cNvPr id="9" name="Table Placeholder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94360" y="2628629"/>
            <a:ext cx="10972800" cy="363674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 descr="Condensed ACF logo">
            <a:extLst>
              <a:ext uri="{FF2B5EF4-FFF2-40B4-BE49-F238E27FC236}">
                <a16:creationId xmlns:a16="http://schemas.microsoft.com/office/drawing/2014/main" id="{2E1FF96F-7BD3-31B6-6ABF-98371D8CB0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497" y="5946967"/>
            <a:ext cx="334016" cy="61097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792BBC61-DA93-7F49-F33D-6D70CB2A95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28209" y="6332220"/>
            <a:ext cx="1693718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0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48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flipH="1" flipV="1">
            <a:off x="6092752" y="0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454955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8B149C6-5AAC-B8E5-5411-EA38821F6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 descr="Condensed ACF logo">
            <a:extLst>
              <a:ext uri="{FF2B5EF4-FFF2-40B4-BE49-F238E27FC236}">
                <a16:creationId xmlns:a16="http://schemas.microsoft.com/office/drawing/2014/main" id="{BFD15BDD-B585-C01C-D264-500ED49003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497" y="5946967"/>
            <a:ext cx="334016" cy="61097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4118307-EF9D-C0B1-49A0-CD84C8987A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28209" y="6332220"/>
            <a:ext cx="1693718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73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_FYSB-APP-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48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 descr="Full Administration for Children and Families logo ">
            <a:extLst>
              <a:ext uri="{FF2B5EF4-FFF2-40B4-BE49-F238E27FC236}">
                <a16:creationId xmlns:a16="http://schemas.microsoft.com/office/drawing/2014/main" id="{AB86971F-A4B4-AD11-226C-0D922F24BF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100" y="6019266"/>
            <a:ext cx="3902000" cy="60419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429D49-3B46-92D3-9CDE-EE1E7B2239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08725" y="4358758"/>
            <a:ext cx="5486400" cy="596208"/>
          </a:xfrm>
        </p:spPr>
        <p:txBody>
          <a:bodyPr/>
          <a:lstStyle>
            <a:lvl1pPr marL="0" indent="0">
              <a:buNone/>
              <a:defRPr sz="2400" i="1"/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0564581-3968-2A67-C56A-69DD140452C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73DC64-3410-D5B7-277D-8CDA13A66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ABCE1A20-0BF6-D545-2A8F-F852CE2CB0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95" y="183440"/>
            <a:ext cx="2985681" cy="78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65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06C6F65-35CD-D64B-992A-0C1C1E003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AutoShape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89572"/>
            <a:ext cx="6787747" cy="159350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000" b="1" i="0" spc="50" baseline="0">
                <a:latin typeface="+mj-lt"/>
              </a:defRPr>
            </a:lvl1pPr>
          </a:lstStyle>
          <a:p>
            <a:r>
              <a:rPr lang="en-US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59" y="2281918"/>
            <a:ext cx="6787747" cy="3708517"/>
          </a:xfrm>
        </p:spPr>
        <p:txBody>
          <a:bodyPr lIns="0" tIns="228600" rIns="0" bIns="0">
            <a:normAutofit/>
          </a:bodyPr>
          <a:lstStyle>
            <a:lvl1pPr marL="283464" indent="-283464">
              <a:lnSpc>
                <a:spcPct val="80000"/>
              </a:lnSpc>
              <a:spcBef>
                <a:spcPts val="22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lang="en-US" sz="2400" b="1" i="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83464"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/>
            </a:lvl2pPr>
            <a:lvl3pPr marL="1143000" indent="-283464"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/>
            </a:lvl3pPr>
            <a:lvl4pPr marL="1600200" indent="-283464"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/>
            </a:lvl4pPr>
            <a:lvl5pPr marL="2057400" indent="-283464"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79826C1-7A52-DA25-F422-EE62DED7D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0552" cy="0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 descr="Condensed ACF logo">
            <a:extLst>
              <a:ext uri="{FF2B5EF4-FFF2-40B4-BE49-F238E27FC236}">
                <a16:creationId xmlns:a16="http://schemas.microsoft.com/office/drawing/2014/main" id="{56F11BAA-E5A6-1FE8-3D4D-F9D18CBA34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497" y="5946967"/>
            <a:ext cx="334016" cy="61097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845930D7-69E1-1684-EED7-7033705E6D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28209" y="6332220"/>
            <a:ext cx="1693718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089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79D0555-EBDC-B53A-212D-A5921795FE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80543"/>
          </a:xfrm>
          <a:custGeom>
            <a:avLst/>
            <a:gdLst>
              <a:gd name="connsiteX0" fmla="*/ 6309360 w 12192000"/>
              <a:gd name="connsiteY0" fmla="*/ 3951843 h 6880543"/>
              <a:gd name="connsiteX1" fmla="*/ 6309360 w 12192000"/>
              <a:gd name="connsiteY1" fmla="*/ 4052427 h 6880543"/>
              <a:gd name="connsiteX2" fmla="*/ 8442960 w 12192000"/>
              <a:gd name="connsiteY2" fmla="*/ 4052427 h 6880543"/>
              <a:gd name="connsiteX3" fmla="*/ 8442960 w 12192000"/>
              <a:gd name="connsiteY3" fmla="*/ 3951843 h 6880543"/>
              <a:gd name="connsiteX4" fmla="*/ 0 w 12192000"/>
              <a:gd name="connsiteY4" fmla="*/ 0 h 6880543"/>
              <a:gd name="connsiteX5" fmla="*/ 12192000 w 12192000"/>
              <a:gd name="connsiteY5" fmla="*/ 0 h 6880543"/>
              <a:gd name="connsiteX6" fmla="*/ 12192000 w 12192000"/>
              <a:gd name="connsiteY6" fmla="*/ 6880543 h 6880543"/>
              <a:gd name="connsiteX7" fmla="*/ 0 w 12192000"/>
              <a:gd name="connsiteY7" fmla="*/ 6880543 h 688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80543">
                <a:moveTo>
                  <a:pt x="6309360" y="3951843"/>
                </a:moveTo>
                <a:lnTo>
                  <a:pt x="6309360" y="4052427"/>
                </a:lnTo>
                <a:lnTo>
                  <a:pt x="8442960" y="4052427"/>
                </a:lnTo>
                <a:lnTo>
                  <a:pt x="8442960" y="395184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80543"/>
                </a:lnTo>
                <a:lnTo>
                  <a:pt x="0" y="6880543"/>
                </a:lnTo>
                <a:close/>
              </a:path>
            </a:pathLst>
          </a:custGeom>
        </p:spPr>
        <p:txBody>
          <a:bodyPr wrap="square" tIns="18288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59" y="444933"/>
            <a:ext cx="5477479" cy="329184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8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add title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6BA398-1ED2-1FCA-63B9-8915A8C7A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09360" y="3951843"/>
            <a:ext cx="2133600" cy="1005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 userDrawn="1">
          <p15:clr>
            <a:srgbClr val="FBAE40"/>
          </p15:clr>
        </p15:guide>
        <p15:guide id="4" pos="4560" userDrawn="1">
          <p15:clr>
            <a:srgbClr val="FBAE40"/>
          </p15:clr>
        </p15:guide>
        <p15:guide id="8" orient="horz" pos="184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9835" y="43052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48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add title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9973BC6-F6E5-0B3B-C8AB-0AC4020D4E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1113"/>
            <a:ext cx="5791200" cy="6880226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9360" y="4182039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add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169ED6-4B82-6844-119F-AC15CDF2D3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 descr="Condensed ACF logo">
            <a:extLst>
              <a:ext uri="{FF2B5EF4-FFF2-40B4-BE49-F238E27FC236}">
                <a16:creationId xmlns:a16="http://schemas.microsoft.com/office/drawing/2014/main" id="{242C80F4-36F7-0F0C-17D2-52B65A02B7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8489" y="6021612"/>
            <a:ext cx="334016" cy="61097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EB1578D1-49CC-B904-1636-FFDCD28180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28209" y="6427471"/>
            <a:ext cx="1693718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914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7F1500-1A16-D1EF-4F0C-030852B29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07A0BE-3890-193E-9439-F294E61A7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C05217ED-C258-E6CE-BA7F-28A6EA41B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F3E11A1F-14DD-BA35-D7D7-4D4ADEAA3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F14541B0-973F-7E21-1019-D2FB83C8C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02875"/>
            <a:ext cx="10873740" cy="168020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6FE0DC0-B0D7-F4D6-8038-177AD7A8C2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60" y="2224568"/>
            <a:ext cx="7810500" cy="3699328"/>
          </a:xfrm>
        </p:spPr>
        <p:txBody>
          <a:bodyPr lIns="0" tIns="228600" rIns="0" bIns="0">
            <a:normAutofit/>
          </a:bodyPr>
          <a:lstStyle>
            <a:lvl1pPr marL="283464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1pPr>
            <a:lvl2pPr marL="68580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2pPr>
            <a:lvl3pPr marL="114300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3pPr>
            <a:lvl4pPr marL="160020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4pPr>
            <a:lvl5pPr marL="2057400" indent="-283464">
              <a:spcBef>
                <a:spcPts val="1800"/>
              </a:spcBef>
              <a:buFont typeface="Wingdings" panose="05000000000000000000" pitchFamily="2" charset="2"/>
              <a:buChar char="§"/>
              <a:defRPr sz="2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D58739-4346-5104-B1AC-89ED035912A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  <p:pic>
        <p:nvPicPr>
          <p:cNvPr id="3" name="Picture 2" descr="Condensed ACF logo">
            <a:extLst>
              <a:ext uri="{FF2B5EF4-FFF2-40B4-BE49-F238E27FC236}">
                <a16:creationId xmlns:a16="http://schemas.microsoft.com/office/drawing/2014/main" id="{87AE17E8-0876-F054-4D14-39F2C7488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497" y="5946967"/>
            <a:ext cx="334016" cy="61097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51198B3-9E03-C14D-A2B3-E51E5F7E7B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28209" y="6332220"/>
            <a:ext cx="1693718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64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FYSB-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48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9360" y="4034019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4" name="Picture 3" descr="Full Administration for Children and Families logo ">
            <a:extLst>
              <a:ext uri="{FF2B5EF4-FFF2-40B4-BE49-F238E27FC236}">
                <a16:creationId xmlns:a16="http://schemas.microsoft.com/office/drawing/2014/main" id="{9C07C89A-708F-2DB6-9F6D-F6A447C1FC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760" y="6010639"/>
            <a:ext cx="3902000" cy="60419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B76DED06-4AB1-56E9-A2D2-54EFB7BF847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9225" y="231122"/>
            <a:ext cx="3494639" cy="47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108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FYSB-APP-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48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9360" y="4034019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4" name="Picture 3" descr="Full Administration for Children and Families logo ">
            <a:extLst>
              <a:ext uri="{FF2B5EF4-FFF2-40B4-BE49-F238E27FC236}">
                <a16:creationId xmlns:a16="http://schemas.microsoft.com/office/drawing/2014/main" id="{9C07C89A-708F-2DB6-9F6D-F6A447C1FC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760" y="6010639"/>
            <a:ext cx="3902000" cy="604192"/>
          </a:xfrm>
          <a:prstGeom prst="rect">
            <a:avLst/>
          </a:prstGeom>
        </p:spPr>
      </p:pic>
      <p:pic>
        <p:nvPicPr>
          <p:cNvPr id="5" name="Picture 4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32334F2F-946A-136F-F81E-19CB71F656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95" y="183440"/>
            <a:ext cx="2985681" cy="78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2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98408"/>
            <a:ext cx="10972800" cy="157431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0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5522" y="2393509"/>
            <a:ext cx="10971637" cy="3880486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/>
              <a:t>Click to add content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  <p:pic>
        <p:nvPicPr>
          <p:cNvPr id="2" name="Picture 1" descr="Condensed ACF logo">
            <a:extLst>
              <a:ext uri="{FF2B5EF4-FFF2-40B4-BE49-F238E27FC236}">
                <a16:creationId xmlns:a16="http://schemas.microsoft.com/office/drawing/2014/main" id="{9BA1CF67-AA91-AFB2-7553-BD782E3894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497" y="5946967"/>
            <a:ext cx="334016" cy="61097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30DD143F-89FE-DD31-D634-88A825A8E5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28209" y="6332220"/>
            <a:ext cx="1693718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092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>
              <a:latin typeface="+mn-lt"/>
            </a:endParaRP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436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1" i="0">
                <a:solidFill>
                  <a:schemeClr val="bg1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92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714" r:id="rId2"/>
    <p:sldLayoutId id="2147483698" r:id="rId3"/>
    <p:sldLayoutId id="2147483710" r:id="rId4"/>
    <p:sldLayoutId id="2147483700" r:id="rId5"/>
    <p:sldLayoutId id="2147483701" r:id="rId6"/>
    <p:sldLayoutId id="2147483659" r:id="rId7"/>
    <p:sldLayoutId id="2147483715" r:id="rId8"/>
    <p:sldLayoutId id="2147483713" r:id="rId9"/>
    <p:sldLayoutId id="2147483709" r:id="rId10"/>
    <p:sldLayoutId id="2147483708" r:id="rId11"/>
    <p:sldLayoutId id="2147483707" r:id="rId12"/>
    <p:sldLayoutId id="2147483706" r:id="rId13"/>
    <p:sldLayoutId id="2147483704" r:id="rId14"/>
    <p:sldLayoutId id="2147483703" r:id="rId15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0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83464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Wingdings" panose="05000000000000000000" pitchFamily="2" charset="2"/>
        <a:buChar char="§"/>
        <a:defRPr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 userDrawn="1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nctsn.org/what-is-child-trauma/about-child-trauma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hyperlink" Target="https://www.nctsn.org/what-is-child-trauma/about-child-trauma" TargetMode="External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hyperlink" Target="https://www.nctsn.org/what-is-child-trauma/about-child-trauma" TargetMode="External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7FECC-6427-0025-5494-0B4A713BFA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Foundations</a:t>
            </a:r>
            <a:br>
              <a:rPr lang="en-US" sz="4800" dirty="0"/>
            </a:br>
            <a:r>
              <a:rPr lang="en-US" sz="4800" dirty="0"/>
              <a:t>of Trauma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B252A-94CF-457A-65AF-506F44DA4A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09904" y="4134240"/>
            <a:ext cx="5486400" cy="596208"/>
          </a:xfrm>
        </p:spPr>
        <p:txBody>
          <a:bodyPr/>
          <a:lstStyle/>
          <a:p>
            <a:r>
              <a:rPr lang="en-US" dirty="0"/>
              <a:t>November 19, 2024</a:t>
            </a:r>
          </a:p>
        </p:txBody>
      </p:sp>
    </p:spTree>
    <p:extLst>
      <p:ext uri="{BB962C8B-B14F-4D97-AF65-F5344CB8AC3E}">
        <p14:creationId xmlns:p14="http://schemas.microsoft.com/office/powerpoint/2010/main" val="1341443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EF2DA3B-A44C-3D02-CF14-8F7E95015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Definitions of Trauma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sz="3200" dirty="0">
                <a:solidFill>
                  <a:schemeClr val="tx1"/>
                </a:solidFill>
              </a:rPr>
              <a:t>Event &amp; Stress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E42E0-7AB6-830C-7487-25B7C6E85A1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0989" y="2925701"/>
            <a:ext cx="5719812" cy="2663981"/>
          </a:xfrm>
        </p:spPr>
        <p:txBody>
          <a:bodyPr>
            <a:normAutofit/>
          </a:bodyPr>
          <a:lstStyle/>
          <a:p>
            <a:r>
              <a:rPr lang="en-US" sz="2400" b="1" i="1" dirty="0"/>
              <a:t>Traumatic event</a:t>
            </a:r>
            <a:r>
              <a:rPr lang="en-US" sz="2400" dirty="0"/>
              <a:t>: The circumstance that causes trauma.</a:t>
            </a:r>
          </a:p>
          <a:p>
            <a:r>
              <a:rPr lang="en-US" sz="2400" b="1" i="1" dirty="0"/>
              <a:t>Traumatic stress: </a:t>
            </a:r>
            <a:r>
              <a:rPr lang="en-US" sz="2400" dirty="0"/>
              <a:t>When exposure to one or more traumatic events overwhelms an individual’s ability to cope.</a:t>
            </a:r>
          </a:p>
        </p:txBody>
      </p:sp>
      <p:pic>
        <p:nvPicPr>
          <p:cNvPr id="7" name="Picture 6" descr="Orange chains">
            <a:extLst>
              <a:ext uri="{FF2B5EF4-FFF2-40B4-BE49-F238E27FC236}">
                <a16:creationId xmlns:a16="http://schemas.microsoft.com/office/drawing/2014/main" id="{D688424B-19C4-3406-ED3F-BB307ADDD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380" y="2499973"/>
            <a:ext cx="3914064" cy="308970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DF68D10-FCBE-C832-5BD9-C8F5CEC503FD}"/>
              </a:ext>
            </a:extLst>
          </p:cNvPr>
          <p:cNvSpPr txBox="1">
            <a:spLocks/>
          </p:cNvSpPr>
          <p:nvPr/>
        </p:nvSpPr>
        <p:spPr>
          <a:xfrm>
            <a:off x="444543" y="6294922"/>
            <a:ext cx="8919051" cy="36467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hlinkClick r:id="rId4"/>
              </a:rPr>
              <a:t>About Child Trauma | The National Child Traumatic Stress Network (nctsn.org)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085968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EF2DA3B-A44C-3D02-CF14-8F7E95015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SAMHSA’s Three “E’s” of Trauma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6D85576-D02F-F50F-226C-5A497E34F500}"/>
              </a:ext>
            </a:extLst>
          </p:cNvPr>
          <p:cNvSpPr/>
          <p:nvPr/>
        </p:nvSpPr>
        <p:spPr>
          <a:xfrm>
            <a:off x="595313" y="2467184"/>
            <a:ext cx="10971212" cy="655200"/>
          </a:xfrm>
          <a:custGeom>
            <a:avLst/>
            <a:gdLst>
              <a:gd name="connsiteX0" fmla="*/ 0 w 10971212"/>
              <a:gd name="connsiteY0" fmla="*/ 109202 h 655200"/>
              <a:gd name="connsiteX1" fmla="*/ 109202 w 10971212"/>
              <a:gd name="connsiteY1" fmla="*/ 0 h 655200"/>
              <a:gd name="connsiteX2" fmla="*/ 10862010 w 10971212"/>
              <a:gd name="connsiteY2" fmla="*/ 0 h 655200"/>
              <a:gd name="connsiteX3" fmla="*/ 10971212 w 10971212"/>
              <a:gd name="connsiteY3" fmla="*/ 109202 h 655200"/>
              <a:gd name="connsiteX4" fmla="*/ 10971212 w 10971212"/>
              <a:gd name="connsiteY4" fmla="*/ 545998 h 655200"/>
              <a:gd name="connsiteX5" fmla="*/ 10862010 w 10971212"/>
              <a:gd name="connsiteY5" fmla="*/ 655200 h 655200"/>
              <a:gd name="connsiteX6" fmla="*/ 109202 w 10971212"/>
              <a:gd name="connsiteY6" fmla="*/ 655200 h 655200"/>
              <a:gd name="connsiteX7" fmla="*/ 0 w 10971212"/>
              <a:gd name="connsiteY7" fmla="*/ 545998 h 655200"/>
              <a:gd name="connsiteX8" fmla="*/ 0 w 10971212"/>
              <a:gd name="connsiteY8" fmla="*/ 109202 h 65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71212" h="655200">
                <a:moveTo>
                  <a:pt x="0" y="109202"/>
                </a:moveTo>
                <a:cubicBezTo>
                  <a:pt x="0" y="48891"/>
                  <a:pt x="48891" y="0"/>
                  <a:pt x="109202" y="0"/>
                </a:cubicBezTo>
                <a:lnTo>
                  <a:pt x="10862010" y="0"/>
                </a:lnTo>
                <a:cubicBezTo>
                  <a:pt x="10922321" y="0"/>
                  <a:pt x="10971212" y="48891"/>
                  <a:pt x="10971212" y="109202"/>
                </a:cubicBezTo>
                <a:lnTo>
                  <a:pt x="10971212" y="545998"/>
                </a:lnTo>
                <a:cubicBezTo>
                  <a:pt x="10971212" y="606309"/>
                  <a:pt x="10922321" y="655200"/>
                  <a:pt x="10862010" y="655200"/>
                </a:cubicBezTo>
                <a:lnTo>
                  <a:pt x="109202" y="655200"/>
                </a:lnTo>
                <a:cubicBezTo>
                  <a:pt x="48891" y="655200"/>
                  <a:pt x="0" y="606309"/>
                  <a:pt x="0" y="545998"/>
                </a:cubicBezTo>
                <a:lnTo>
                  <a:pt x="0" y="109202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shade val="5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8664" tIns="138664" rIns="138664" bIns="138664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/>
              <a:t>Events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983FF21-EBDB-85C3-F9AE-90A2AADDA549}"/>
              </a:ext>
            </a:extLst>
          </p:cNvPr>
          <p:cNvSpPr/>
          <p:nvPr/>
        </p:nvSpPr>
        <p:spPr>
          <a:xfrm>
            <a:off x="595313" y="3122385"/>
            <a:ext cx="10971212" cy="652050"/>
          </a:xfrm>
          <a:custGeom>
            <a:avLst/>
            <a:gdLst>
              <a:gd name="connsiteX0" fmla="*/ 0 w 10971212"/>
              <a:gd name="connsiteY0" fmla="*/ 0 h 652050"/>
              <a:gd name="connsiteX1" fmla="*/ 10971212 w 10971212"/>
              <a:gd name="connsiteY1" fmla="*/ 0 h 652050"/>
              <a:gd name="connsiteX2" fmla="*/ 10971212 w 10971212"/>
              <a:gd name="connsiteY2" fmla="*/ 652050 h 652050"/>
              <a:gd name="connsiteX3" fmla="*/ 0 w 10971212"/>
              <a:gd name="connsiteY3" fmla="*/ 652050 h 652050"/>
              <a:gd name="connsiteX4" fmla="*/ 0 w 10971212"/>
              <a:gd name="connsiteY4" fmla="*/ 0 h 65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71212" h="652050">
                <a:moveTo>
                  <a:pt x="0" y="0"/>
                </a:moveTo>
                <a:lnTo>
                  <a:pt x="10971212" y="0"/>
                </a:lnTo>
                <a:lnTo>
                  <a:pt x="10971212" y="652050"/>
                </a:lnTo>
                <a:lnTo>
                  <a:pt x="0" y="6520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8336" tIns="35560" rIns="199136" bIns="35560" numCol="1" spcCol="1270" anchor="t" anchorCtr="0">
            <a:noAutofit/>
          </a:bodyPr>
          <a:lstStyle/>
          <a:p>
            <a:pPr marL="228600" lvl="1" indent="-228600" algn="l" defTabSz="9779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n-US" sz="2200" kern="1200" dirty="0">
                <a:solidFill>
                  <a:schemeClr val="bg1">
                    <a:lumMod val="50000"/>
                  </a:schemeClr>
                </a:solidFill>
              </a:rPr>
              <a:t>One time or reoccurring actual or extreme threat of physical or psychological harm or neglect.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D313449-D1AA-B806-681D-30FF0059B477}"/>
              </a:ext>
            </a:extLst>
          </p:cNvPr>
          <p:cNvSpPr/>
          <p:nvPr/>
        </p:nvSpPr>
        <p:spPr>
          <a:xfrm>
            <a:off x="595313" y="3774435"/>
            <a:ext cx="10971212" cy="655200"/>
          </a:xfrm>
          <a:custGeom>
            <a:avLst/>
            <a:gdLst>
              <a:gd name="connsiteX0" fmla="*/ 0 w 10971212"/>
              <a:gd name="connsiteY0" fmla="*/ 109202 h 655200"/>
              <a:gd name="connsiteX1" fmla="*/ 109202 w 10971212"/>
              <a:gd name="connsiteY1" fmla="*/ 0 h 655200"/>
              <a:gd name="connsiteX2" fmla="*/ 10862010 w 10971212"/>
              <a:gd name="connsiteY2" fmla="*/ 0 h 655200"/>
              <a:gd name="connsiteX3" fmla="*/ 10971212 w 10971212"/>
              <a:gd name="connsiteY3" fmla="*/ 109202 h 655200"/>
              <a:gd name="connsiteX4" fmla="*/ 10971212 w 10971212"/>
              <a:gd name="connsiteY4" fmla="*/ 545998 h 655200"/>
              <a:gd name="connsiteX5" fmla="*/ 10862010 w 10971212"/>
              <a:gd name="connsiteY5" fmla="*/ 655200 h 655200"/>
              <a:gd name="connsiteX6" fmla="*/ 109202 w 10971212"/>
              <a:gd name="connsiteY6" fmla="*/ 655200 h 655200"/>
              <a:gd name="connsiteX7" fmla="*/ 0 w 10971212"/>
              <a:gd name="connsiteY7" fmla="*/ 545998 h 655200"/>
              <a:gd name="connsiteX8" fmla="*/ 0 w 10971212"/>
              <a:gd name="connsiteY8" fmla="*/ 109202 h 65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71212" h="655200">
                <a:moveTo>
                  <a:pt x="0" y="109202"/>
                </a:moveTo>
                <a:cubicBezTo>
                  <a:pt x="0" y="48891"/>
                  <a:pt x="48891" y="0"/>
                  <a:pt x="109202" y="0"/>
                </a:cubicBezTo>
                <a:lnTo>
                  <a:pt x="10862010" y="0"/>
                </a:lnTo>
                <a:cubicBezTo>
                  <a:pt x="10922321" y="0"/>
                  <a:pt x="10971212" y="48891"/>
                  <a:pt x="10971212" y="109202"/>
                </a:cubicBezTo>
                <a:lnTo>
                  <a:pt x="10971212" y="545998"/>
                </a:lnTo>
                <a:cubicBezTo>
                  <a:pt x="10971212" y="606309"/>
                  <a:pt x="10922321" y="655200"/>
                  <a:pt x="10862010" y="655200"/>
                </a:cubicBezTo>
                <a:lnTo>
                  <a:pt x="109202" y="655200"/>
                </a:lnTo>
                <a:cubicBezTo>
                  <a:pt x="48891" y="655200"/>
                  <a:pt x="0" y="606309"/>
                  <a:pt x="0" y="545998"/>
                </a:cubicBezTo>
                <a:lnTo>
                  <a:pt x="0" y="109202"/>
                </a:lnTo>
                <a:close/>
              </a:path>
            </a:pathLst>
          </a:custGeom>
          <a:solidFill>
            <a:srgbClr val="78547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shade val="50000"/>
              <a:hueOff val="-63319"/>
              <a:satOff val="-22875"/>
              <a:lumOff val="34843"/>
              <a:alphaOff val="0"/>
            </a:schemeClr>
          </a:fillRef>
          <a:effectRef idx="0">
            <a:schemeClr val="accent5">
              <a:shade val="50000"/>
              <a:hueOff val="-63319"/>
              <a:satOff val="-22875"/>
              <a:lumOff val="34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8664" tIns="138664" rIns="138664" bIns="138664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/>
              <a:t>Experience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B266FE2-9B00-D378-1406-F71E5DF37879}"/>
              </a:ext>
            </a:extLst>
          </p:cNvPr>
          <p:cNvSpPr/>
          <p:nvPr/>
        </p:nvSpPr>
        <p:spPr>
          <a:xfrm>
            <a:off x="595313" y="4429635"/>
            <a:ext cx="10971212" cy="652050"/>
          </a:xfrm>
          <a:custGeom>
            <a:avLst/>
            <a:gdLst>
              <a:gd name="connsiteX0" fmla="*/ 0 w 10971212"/>
              <a:gd name="connsiteY0" fmla="*/ 0 h 652050"/>
              <a:gd name="connsiteX1" fmla="*/ 10971212 w 10971212"/>
              <a:gd name="connsiteY1" fmla="*/ 0 h 652050"/>
              <a:gd name="connsiteX2" fmla="*/ 10971212 w 10971212"/>
              <a:gd name="connsiteY2" fmla="*/ 652050 h 652050"/>
              <a:gd name="connsiteX3" fmla="*/ 0 w 10971212"/>
              <a:gd name="connsiteY3" fmla="*/ 652050 h 652050"/>
              <a:gd name="connsiteX4" fmla="*/ 0 w 10971212"/>
              <a:gd name="connsiteY4" fmla="*/ 0 h 65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71212" h="652050">
                <a:moveTo>
                  <a:pt x="0" y="0"/>
                </a:moveTo>
                <a:lnTo>
                  <a:pt x="10971212" y="0"/>
                </a:lnTo>
                <a:lnTo>
                  <a:pt x="10971212" y="652050"/>
                </a:lnTo>
                <a:lnTo>
                  <a:pt x="0" y="65205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8336" tIns="35560" rIns="199136" bIns="35560" numCol="1" spcCol="1270" anchor="t" anchorCtr="0">
            <a:noAutofit/>
          </a:bodyPr>
          <a:lstStyle/>
          <a:p>
            <a:pPr marL="228600" lvl="1" indent="-228600" algn="l" defTabSz="9779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n-US" sz="2200" kern="1200" dirty="0">
                <a:solidFill>
                  <a:schemeClr val="bg1">
                    <a:lumMod val="50000"/>
                  </a:schemeClr>
                </a:solidFill>
              </a:rPr>
              <a:t>Co-occurring factors, including risk and protective factors, that impact interpretation of the event.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6BF4B60-9D83-18F9-D4C3-87EFA4F5E031}"/>
              </a:ext>
            </a:extLst>
          </p:cNvPr>
          <p:cNvSpPr/>
          <p:nvPr/>
        </p:nvSpPr>
        <p:spPr>
          <a:xfrm>
            <a:off x="595313" y="5081685"/>
            <a:ext cx="10971212" cy="655200"/>
          </a:xfrm>
          <a:custGeom>
            <a:avLst/>
            <a:gdLst>
              <a:gd name="connsiteX0" fmla="*/ 0 w 10971212"/>
              <a:gd name="connsiteY0" fmla="*/ 109202 h 655200"/>
              <a:gd name="connsiteX1" fmla="*/ 109202 w 10971212"/>
              <a:gd name="connsiteY1" fmla="*/ 0 h 655200"/>
              <a:gd name="connsiteX2" fmla="*/ 10862010 w 10971212"/>
              <a:gd name="connsiteY2" fmla="*/ 0 h 655200"/>
              <a:gd name="connsiteX3" fmla="*/ 10971212 w 10971212"/>
              <a:gd name="connsiteY3" fmla="*/ 109202 h 655200"/>
              <a:gd name="connsiteX4" fmla="*/ 10971212 w 10971212"/>
              <a:gd name="connsiteY4" fmla="*/ 545998 h 655200"/>
              <a:gd name="connsiteX5" fmla="*/ 10862010 w 10971212"/>
              <a:gd name="connsiteY5" fmla="*/ 655200 h 655200"/>
              <a:gd name="connsiteX6" fmla="*/ 109202 w 10971212"/>
              <a:gd name="connsiteY6" fmla="*/ 655200 h 655200"/>
              <a:gd name="connsiteX7" fmla="*/ 0 w 10971212"/>
              <a:gd name="connsiteY7" fmla="*/ 545998 h 655200"/>
              <a:gd name="connsiteX8" fmla="*/ 0 w 10971212"/>
              <a:gd name="connsiteY8" fmla="*/ 109202 h 65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71212" h="655200">
                <a:moveTo>
                  <a:pt x="0" y="109202"/>
                </a:moveTo>
                <a:cubicBezTo>
                  <a:pt x="0" y="48891"/>
                  <a:pt x="48891" y="0"/>
                  <a:pt x="109202" y="0"/>
                </a:cubicBezTo>
                <a:lnTo>
                  <a:pt x="10862010" y="0"/>
                </a:lnTo>
                <a:cubicBezTo>
                  <a:pt x="10922321" y="0"/>
                  <a:pt x="10971212" y="48891"/>
                  <a:pt x="10971212" y="109202"/>
                </a:cubicBezTo>
                <a:lnTo>
                  <a:pt x="10971212" y="545998"/>
                </a:lnTo>
                <a:cubicBezTo>
                  <a:pt x="10971212" y="606309"/>
                  <a:pt x="10922321" y="655200"/>
                  <a:pt x="10862010" y="655200"/>
                </a:cubicBezTo>
                <a:lnTo>
                  <a:pt x="109202" y="655200"/>
                </a:lnTo>
                <a:cubicBezTo>
                  <a:pt x="48891" y="655200"/>
                  <a:pt x="0" y="606309"/>
                  <a:pt x="0" y="545998"/>
                </a:cubicBezTo>
                <a:lnTo>
                  <a:pt x="0" y="109202"/>
                </a:lnTo>
                <a:close/>
              </a:path>
            </a:pathLst>
          </a:custGeom>
          <a:solidFill>
            <a:srgbClr val="78547C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shade val="50000"/>
              <a:hueOff val="-63319"/>
              <a:satOff val="-22875"/>
              <a:lumOff val="34843"/>
              <a:alphaOff val="0"/>
            </a:schemeClr>
          </a:fillRef>
          <a:effectRef idx="0">
            <a:schemeClr val="accent5">
              <a:shade val="50000"/>
              <a:hueOff val="-63319"/>
              <a:satOff val="-22875"/>
              <a:lumOff val="348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8664" tIns="138664" rIns="138664" bIns="138664" numCol="1" spcCol="1270" anchor="ctr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/>
              <a:t>Effects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95D192C-9091-9769-F5E3-85FD10035AEE}"/>
              </a:ext>
            </a:extLst>
          </p:cNvPr>
          <p:cNvSpPr/>
          <p:nvPr/>
        </p:nvSpPr>
        <p:spPr>
          <a:xfrm>
            <a:off x="595313" y="5736885"/>
            <a:ext cx="10971212" cy="463680"/>
          </a:xfrm>
          <a:custGeom>
            <a:avLst/>
            <a:gdLst>
              <a:gd name="connsiteX0" fmla="*/ 0 w 10971212"/>
              <a:gd name="connsiteY0" fmla="*/ 0 h 463680"/>
              <a:gd name="connsiteX1" fmla="*/ 10971212 w 10971212"/>
              <a:gd name="connsiteY1" fmla="*/ 0 h 463680"/>
              <a:gd name="connsiteX2" fmla="*/ 10971212 w 10971212"/>
              <a:gd name="connsiteY2" fmla="*/ 463680 h 463680"/>
              <a:gd name="connsiteX3" fmla="*/ 0 w 10971212"/>
              <a:gd name="connsiteY3" fmla="*/ 463680 h 463680"/>
              <a:gd name="connsiteX4" fmla="*/ 0 w 10971212"/>
              <a:gd name="connsiteY4" fmla="*/ 0 h 46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71212" h="463680">
                <a:moveTo>
                  <a:pt x="0" y="0"/>
                </a:moveTo>
                <a:lnTo>
                  <a:pt x="10971212" y="0"/>
                </a:lnTo>
                <a:lnTo>
                  <a:pt x="10971212" y="463680"/>
                </a:lnTo>
                <a:lnTo>
                  <a:pt x="0" y="46368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48336" tIns="35560" rIns="199136" bIns="35560" numCol="1" spcCol="1270" anchor="t" anchorCtr="0">
            <a:noAutofit/>
          </a:bodyPr>
          <a:lstStyle/>
          <a:p>
            <a:pPr marL="228600" lvl="1" indent="-228600" algn="l" defTabSz="9779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"/>
            </a:pPr>
            <a:r>
              <a:rPr lang="en-US" sz="2200" kern="1200" dirty="0">
                <a:solidFill>
                  <a:schemeClr val="bg1">
                    <a:lumMod val="50000"/>
                  </a:schemeClr>
                </a:solidFill>
              </a:rPr>
              <a:t>Immediate or delayed onset adverse impacts of the event.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E12F631-0063-89A3-2300-324FC164CD27}"/>
              </a:ext>
            </a:extLst>
          </p:cNvPr>
          <p:cNvSpPr txBox="1">
            <a:spLocks/>
          </p:cNvSpPr>
          <p:nvPr/>
        </p:nvSpPr>
        <p:spPr>
          <a:xfrm>
            <a:off x="444543" y="6294922"/>
            <a:ext cx="8919051" cy="36467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https://store.samhsa.gov/sites/default/files/sma14-4884.pdf</a:t>
            </a: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1187033D-588F-C4C2-6FA6-C05568DF5D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8090" y="2486330"/>
            <a:ext cx="523240" cy="484909"/>
          </a:xfrm>
          <a:prstGeom prst="star5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0F9EBA66-019B-69E6-C0FE-EBA144F39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2333" y="3917497"/>
            <a:ext cx="523240" cy="484909"/>
          </a:xfrm>
          <a:prstGeom prst="star5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2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B3728-68D1-A823-9959-ADFB63387E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types of </a:t>
            </a:r>
            <a:r>
              <a:rPr lang="en-US" dirty="0">
                <a:solidFill>
                  <a:schemeClr val="accent5"/>
                </a:solidFill>
              </a:rPr>
              <a:t>events</a:t>
            </a:r>
            <a:r>
              <a:rPr lang="en-US" dirty="0"/>
              <a:t> result in trauma?</a:t>
            </a:r>
          </a:p>
        </p:txBody>
      </p:sp>
      <p:pic>
        <p:nvPicPr>
          <p:cNvPr id="7" name="Picture Placeholder 6" descr="Close-up of hands painting on surface">
            <a:extLst>
              <a:ext uri="{FF2B5EF4-FFF2-40B4-BE49-F238E27FC236}">
                <a16:creationId xmlns:a16="http://schemas.microsoft.com/office/drawing/2014/main" id="{B3AA9143-BC23-09D8-0EEB-9F3A2D998DB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6" r="26326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734563-986E-94C5-7B35-66CDD2F584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Traumatic events and complex trauma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0F9A40-9EEE-1EAE-5846-8DF40E2A286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32538"/>
            <a:ext cx="523875" cy="247650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12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76784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03A6C90-9877-16E0-9C3D-19B373F56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types of events result in trauma? 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6D8D707D-5ACB-29B0-81DA-59F07C2B2C5E}"/>
              </a:ext>
            </a:extLst>
          </p:cNvPr>
          <p:cNvSpPr/>
          <p:nvPr/>
        </p:nvSpPr>
        <p:spPr>
          <a:xfrm>
            <a:off x="1478814" y="2396591"/>
            <a:ext cx="2885740" cy="1731444"/>
          </a:xfrm>
          <a:custGeom>
            <a:avLst/>
            <a:gdLst>
              <a:gd name="connsiteX0" fmla="*/ 0 w 2885740"/>
              <a:gd name="connsiteY0" fmla="*/ 0 h 1731444"/>
              <a:gd name="connsiteX1" fmla="*/ 2885740 w 2885740"/>
              <a:gd name="connsiteY1" fmla="*/ 0 h 1731444"/>
              <a:gd name="connsiteX2" fmla="*/ 2885740 w 2885740"/>
              <a:gd name="connsiteY2" fmla="*/ 1731444 h 1731444"/>
              <a:gd name="connsiteX3" fmla="*/ 0 w 2885740"/>
              <a:gd name="connsiteY3" fmla="*/ 1731444 h 1731444"/>
              <a:gd name="connsiteX4" fmla="*/ 0 w 2885740"/>
              <a:gd name="connsiteY4" fmla="*/ 0 h 1731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5740" h="1731444">
                <a:moveTo>
                  <a:pt x="0" y="0"/>
                </a:moveTo>
                <a:lnTo>
                  <a:pt x="2885740" y="0"/>
                </a:lnTo>
                <a:lnTo>
                  <a:pt x="2885740" y="1731444"/>
                </a:lnTo>
                <a:lnTo>
                  <a:pt x="0" y="1731444"/>
                </a:lnTo>
                <a:lnTo>
                  <a:pt x="0" y="0"/>
                </a:lnTo>
                <a:close/>
              </a:path>
            </a:pathLst>
          </a:custGeom>
          <a:solidFill>
            <a:srgbClr val="33699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shade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5730" tIns="125730" rIns="125730" bIns="125730" numCol="1" spcCol="1270" anchor="ctr" anchorCtr="0">
            <a:noAutofit/>
          </a:bodyPr>
          <a:lstStyle/>
          <a:p>
            <a:pPr marL="0" lvl="0" indent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300" kern="1200" dirty="0"/>
              <a:t>Physical abuse or neglect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CB1D834-3223-9154-464A-BF04A8888993}"/>
              </a:ext>
            </a:extLst>
          </p:cNvPr>
          <p:cNvSpPr/>
          <p:nvPr/>
        </p:nvSpPr>
        <p:spPr>
          <a:xfrm>
            <a:off x="4653129" y="2396591"/>
            <a:ext cx="2885740" cy="1731444"/>
          </a:xfrm>
          <a:custGeom>
            <a:avLst/>
            <a:gdLst>
              <a:gd name="connsiteX0" fmla="*/ 0 w 2885740"/>
              <a:gd name="connsiteY0" fmla="*/ 0 h 1731444"/>
              <a:gd name="connsiteX1" fmla="*/ 2885740 w 2885740"/>
              <a:gd name="connsiteY1" fmla="*/ 0 h 1731444"/>
              <a:gd name="connsiteX2" fmla="*/ 2885740 w 2885740"/>
              <a:gd name="connsiteY2" fmla="*/ 1731444 h 1731444"/>
              <a:gd name="connsiteX3" fmla="*/ 0 w 2885740"/>
              <a:gd name="connsiteY3" fmla="*/ 1731444 h 1731444"/>
              <a:gd name="connsiteX4" fmla="*/ 0 w 2885740"/>
              <a:gd name="connsiteY4" fmla="*/ 0 h 1731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5740" h="1731444">
                <a:moveTo>
                  <a:pt x="0" y="0"/>
                </a:moveTo>
                <a:lnTo>
                  <a:pt x="2885740" y="0"/>
                </a:lnTo>
                <a:lnTo>
                  <a:pt x="2885740" y="1731444"/>
                </a:lnTo>
                <a:lnTo>
                  <a:pt x="0" y="1731444"/>
                </a:lnTo>
                <a:lnTo>
                  <a:pt x="0" y="0"/>
                </a:lnTo>
                <a:close/>
              </a:path>
            </a:pathLst>
          </a:custGeom>
          <a:solidFill>
            <a:srgbClr val="33699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shade val="50000"/>
              <a:hueOff val="-34245"/>
              <a:satOff val="-405"/>
              <a:lumOff val="13381"/>
              <a:alphaOff val="0"/>
            </a:schemeClr>
          </a:fillRef>
          <a:effectRef idx="0">
            <a:schemeClr val="accent3">
              <a:shade val="50000"/>
              <a:hueOff val="-34245"/>
              <a:satOff val="-405"/>
              <a:lumOff val="1338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5730" tIns="125730" rIns="125730" bIns="125730" numCol="1" spcCol="1270" anchor="ctr" anchorCtr="0">
            <a:noAutofit/>
          </a:bodyPr>
          <a:lstStyle/>
          <a:p>
            <a:pPr marL="0" lvl="0" indent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300" kern="1200" dirty="0"/>
              <a:t>Sexual abuse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D401548-AB72-36D3-D73F-1073665DEE91}"/>
              </a:ext>
            </a:extLst>
          </p:cNvPr>
          <p:cNvSpPr/>
          <p:nvPr/>
        </p:nvSpPr>
        <p:spPr>
          <a:xfrm>
            <a:off x="7827444" y="2396591"/>
            <a:ext cx="2885740" cy="1731444"/>
          </a:xfrm>
          <a:custGeom>
            <a:avLst/>
            <a:gdLst>
              <a:gd name="connsiteX0" fmla="*/ 0 w 2885740"/>
              <a:gd name="connsiteY0" fmla="*/ 0 h 1731444"/>
              <a:gd name="connsiteX1" fmla="*/ 2885740 w 2885740"/>
              <a:gd name="connsiteY1" fmla="*/ 0 h 1731444"/>
              <a:gd name="connsiteX2" fmla="*/ 2885740 w 2885740"/>
              <a:gd name="connsiteY2" fmla="*/ 1731444 h 1731444"/>
              <a:gd name="connsiteX3" fmla="*/ 0 w 2885740"/>
              <a:gd name="connsiteY3" fmla="*/ 1731444 h 1731444"/>
              <a:gd name="connsiteX4" fmla="*/ 0 w 2885740"/>
              <a:gd name="connsiteY4" fmla="*/ 0 h 1731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5740" h="1731444">
                <a:moveTo>
                  <a:pt x="0" y="0"/>
                </a:moveTo>
                <a:lnTo>
                  <a:pt x="2885740" y="0"/>
                </a:lnTo>
                <a:lnTo>
                  <a:pt x="2885740" y="1731444"/>
                </a:lnTo>
                <a:lnTo>
                  <a:pt x="0" y="1731444"/>
                </a:lnTo>
                <a:lnTo>
                  <a:pt x="0" y="0"/>
                </a:lnTo>
                <a:close/>
              </a:path>
            </a:pathLst>
          </a:custGeom>
          <a:solidFill>
            <a:srgbClr val="33699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shade val="50000"/>
              <a:hueOff val="-68489"/>
              <a:satOff val="-811"/>
              <a:lumOff val="26762"/>
              <a:alphaOff val="0"/>
            </a:schemeClr>
          </a:fillRef>
          <a:effectRef idx="0">
            <a:schemeClr val="accent3">
              <a:shade val="50000"/>
              <a:hueOff val="-68489"/>
              <a:satOff val="-811"/>
              <a:lumOff val="2676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5730" tIns="125730" rIns="125730" bIns="125730" numCol="1" spcCol="1270" anchor="ctr" anchorCtr="0">
            <a:noAutofit/>
          </a:bodyPr>
          <a:lstStyle/>
          <a:p>
            <a:pPr marL="0" lvl="0" indent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300" kern="1200" dirty="0"/>
              <a:t>Psychological abuse or neglect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D66C059-EAB6-632F-E9CE-CD5807FDC0B4}"/>
              </a:ext>
            </a:extLst>
          </p:cNvPr>
          <p:cNvSpPr/>
          <p:nvPr/>
        </p:nvSpPr>
        <p:spPr>
          <a:xfrm>
            <a:off x="1478814" y="4416610"/>
            <a:ext cx="2885740" cy="1731444"/>
          </a:xfrm>
          <a:custGeom>
            <a:avLst/>
            <a:gdLst>
              <a:gd name="connsiteX0" fmla="*/ 0 w 2885740"/>
              <a:gd name="connsiteY0" fmla="*/ 0 h 1731444"/>
              <a:gd name="connsiteX1" fmla="*/ 2885740 w 2885740"/>
              <a:gd name="connsiteY1" fmla="*/ 0 h 1731444"/>
              <a:gd name="connsiteX2" fmla="*/ 2885740 w 2885740"/>
              <a:gd name="connsiteY2" fmla="*/ 1731444 h 1731444"/>
              <a:gd name="connsiteX3" fmla="*/ 0 w 2885740"/>
              <a:gd name="connsiteY3" fmla="*/ 1731444 h 1731444"/>
              <a:gd name="connsiteX4" fmla="*/ 0 w 2885740"/>
              <a:gd name="connsiteY4" fmla="*/ 0 h 1731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5740" h="1731444">
                <a:moveTo>
                  <a:pt x="0" y="0"/>
                </a:moveTo>
                <a:lnTo>
                  <a:pt x="2885740" y="0"/>
                </a:lnTo>
                <a:lnTo>
                  <a:pt x="2885740" y="1731444"/>
                </a:lnTo>
                <a:lnTo>
                  <a:pt x="0" y="1731444"/>
                </a:lnTo>
                <a:lnTo>
                  <a:pt x="0" y="0"/>
                </a:lnTo>
                <a:close/>
              </a:path>
            </a:pathLst>
          </a:custGeom>
          <a:solidFill>
            <a:srgbClr val="33699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shade val="50000"/>
              <a:hueOff val="-102734"/>
              <a:satOff val="-1216"/>
              <a:lumOff val="40143"/>
              <a:alphaOff val="0"/>
            </a:schemeClr>
          </a:fillRef>
          <a:effectRef idx="0">
            <a:schemeClr val="accent3">
              <a:shade val="50000"/>
              <a:hueOff val="-102734"/>
              <a:satOff val="-1216"/>
              <a:lumOff val="401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5730" tIns="125730" rIns="125730" bIns="125730" numCol="1" spcCol="1270" anchor="ctr" anchorCtr="0">
            <a:noAutofit/>
          </a:bodyPr>
          <a:lstStyle/>
          <a:p>
            <a:pPr marL="0" lvl="0" indent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300" kern="1200" dirty="0"/>
              <a:t>Substance Use Disorder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CFABFF0-E4B3-F46D-E6CE-21A98AEEEEC1}"/>
              </a:ext>
            </a:extLst>
          </p:cNvPr>
          <p:cNvSpPr/>
          <p:nvPr/>
        </p:nvSpPr>
        <p:spPr>
          <a:xfrm>
            <a:off x="4653129" y="4416610"/>
            <a:ext cx="2885740" cy="1731444"/>
          </a:xfrm>
          <a:custGeom>
            <a:avLst/>
            <a:gdLst>
              <a:gd name="connsiteX0" fmla="*/ 0 w 2885740"/>
              <a:gd name="connsiteY0" fmla="*/ 0 h 1731444"/>
              <a:gd name="connsiteX1" fmla="*/ 2885740 w 2885740"/>
              <a:gd name="connsiteY1" fmla="*/ 0 h 1731444"/>
              <a:gd name="connsiteX2" fmla="*/ 2885740 w 2885740"/>
              <a:gd name="connsiteY2" fmla="*/ 1731444 h 1731444"/>
              <a:gd name="connsiteX3" fmla="*/ 0 w 2885740"/>
              <a:gd name="connsiteY3" fmla="*/ 1731444 h 1731444"/>
              <a:gd name="connsiteX4" fmla="*/ 0 w 2885740"/>
              <a:gd name="connsiteY4" fmla="*/ 0 h 1731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5740" h="1731444">
                <a:moveTo>
                  <a:pt x="0" y="0"/>
                </a:moveTo>
                <a:lnTo>
                  <a:pt x="2885740" y="0"/>
                </a:lnTo>
                <a:lnTo>
                  <a:pt x="2885740" y="1731444"/>
                </a:lnTo>
                <a:lnTo>
                  <a:pt x="0" y="1731444"/>
                </a:lnTo>
                <a:lnTo>
                  <a:pt x="0" y="0"/>
                </a:lnTo>
                <a:close/>
              </a:path>
            </a:pathLst>
          </a:custGeom>
          <a:solidFill>
            <a:srgbClr val="33699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shade val="50000"/>
              <a:hueOff val="-68489"/>
              <a:satOff val="-811"/>
              <a:lumOff val="26762"/>
              <a:alphaOff val="0"/>
            </a:schemeClr>
          </a:fillRef>
          <a:effectRef idx="0">
            <a:schemeClr val="accent3">
              <a:shade val="50000"/>
              <a:hueOff val="-68489"/>
              <a:satOff val="-811"/>
              <a:lumOff val="2676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5730" tIns="125730" rIns="125730" bIns="125730" numCol="1" spcCol="1270" anchor="ctr" anchorCtr="0">
            <a:noAutofit/>
          </a:bodyPr>
          <a:lstStyle/>
          <a:p>
            <a:pPr marL="0" lvl="0" indent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300" kern="1200" dirty="0"/>
              <a:t>Serious accidents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11E1683-AC23-52C0-824F-A702BA28B49E}"/>
              </a:ext>
            </a:extLst>
          </p:cNvPr>
          <p:cNvSpPr/>
          <p:nvPr/>
        </p:nvSpPr>
        <p:spPr>
          <a:xfrm>
            <a:off x="7827444" y="4416610"/>
            <a:ext cx="2885740" cy="1731444"/>
          </a:xfrm>
          <a:custGeom>
            <a:avLst/>
            <a:gdLst>
              <a:gd name="connsiteX0" fmla="*/ 0 w 2885740"/>
              <a:gd name="connsiteY0" fmla="*/ 0 h 1731444"/>
              <a:gd name="connsiteX1" fmla="*/ 2885740 w 2885740"/>
              <a:gd name="connsiteY1" fmla="*/ 0 h 1731444"/>
              <a:gd name="connsiteX2" fmla="*/ 2885740 w 2885740"/>
              <a:gd name="connsiteY2" fmla="*/ 1731444 h 1731444"/>
              <a:gd name="connsiteX3" fmla="*/ 0 w 2885740"/>
              <a:gd name="connsiteY3" fmla="*/ 1731444 h 1731444"/>
              <a:gd name="connsiteX4" fmla="*/ 0 w 2885740"/>
              <a:gd name="connsiteY4" fmla="*/ 0 h 1731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5740" h="1731444">
                <a:moveTo>
                  <a:pt x="0" y="0"/>
                </a:moveTo>
                <a:lnTo>
                  <a:pt x="2885740" y="0"/>
                </a:lnTo>
                <a:lnTo>
                  <a:pt x="2885740" y="1731444"/>
                </a:lnTo>
                <a:lnTo>
                  <a:pt x="0" y="1731444"/>
                </a:lnTo>
                <a:lnTo>
                  <a:pt x="0" y="0"/>
                </a:lnTo>
                <a:close/>
              </a:path>
            </a:pathLst>
          </a:custGeom>
          <a:solidFill>
            <a:srgbClr val="33699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shade val="50000"/>
              <a:hueOff val="-34245"/>
              <a:satOff val="-405"/>
              <a:lumOff val="13381"/>
              <a:alphaOff val="0"/>
            </a:schemeClr>
          </a:fillRef>
          <a:effectRef idx="0">
            <a:schemeClr val="accent3">
              <a:shade val="50000"/>
              <a:hueOff val="-34245"/>
              <a:satOff val="-405"/>
              <a:lumOff val="1338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5730" tIns="125730" rIns="125730" bIns="125730" numCol="1" spcCol="1270" anchor="ctr" anchorCtr="0">
            <a:noAutofit/>
          </a:bodyPr>
          <a:lstStyle/>
          <a:p>
            <a:pPr marL="0" lvl="0" indent="0" algn="ctr" defTabSz="1466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300" kern="1200" dirty="0"/>
              <a:t>Witnessing others’ trauma</a:t>
            </a:r>
          </a:p>
        </p:txBody>
      </p:sp>
    </p:spTree>
    <p:extLst>
      <p:ext uri="{BB962C8B-B14F-4D97-AF65-F5344CB8AC3E}">
        <p14:creationId xmlns:p14="http://schemas.microsoft.com/office/powerpoint/2010/main" val="3200035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03A6C90-9877-16E0-9C3D-19B373F56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types of events result in trauma?  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AC979C0-05A9-852C-0C9C-3D03030DE778}"/>
              </a:ext>
            </a:extLst>
          </p:cNvPr>
          <p:cNvSpPr/>
          <p:nvPr/>
        </p:nvSpPr>
        <p:spPr>
          <a:xfrm>
            <a:off x="1478814" y="2396591"/>
            <a:ext cx="2885740" cy="1731444"/>
          </a:xfrm>
          <a:custGeom>
            <a:avLst/>
            <a:gdLst>
              <a:gd name="connsiteX0" fmla="*/ 0 w 2885740"/>
              <a:gd name="connsiteY0" fmla="*/ 0 h 1731444"/>
              <a:gd name="connsiteX1" fmla="*/ 2885740 w 2885740"/>
              <a:gd name="connsiteY1" fmla="*/ 0 h 1731444"/>
              <a:gd name="connsiteX2" fmla="*/ 2885740 w 2885740"/>
              <a:gd name="connsiteY2" fmla="*/ 1731444 h 1731444"/>
              <a:gd name="connsiteX3" fmla="*/ 0 w 2885740"/>
              <a:gd name="connsiteY3" fmla="*/ 1731444 h 1731444"/>
              <a:gd name="connsiteX4" fmla="*/ 0 w 2885740"/>
              <a:gd name="connsiteY4" fmla="*/ 0 h 1731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5740" h="1731444">
                <a:moveTo>
                  <a:pt x="0" y="0"/>
                </a:moveTo>
                <a:lnTo>
                  <a:pt x="2885740" y="0"/>
                </a:lnTo>
                <a:lnTo>
                  <a:pt x="2885740" y="1731444"/>
                </a:lnTo>
                <a:lnTo>
                  <a:pt x="0" y="1731444"/>
                </a:lnTo>
                <a:lnTo>
                  <a:pt x="0" y="0"/>
                </a:lnTo>
                <a:close/>
              </a:path>
            </a:pathLst>
          </a:custGeom>
          <a:solidFill>
            <a:srgbClr val="33699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shade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540" tIns="129540" rIns="129540" bIns="129540" numCol="1" spcCol="1270" anchor="ctr" anchorCtr="0">
            <a:noAutofit/>
          </a:bodyPr>
          <a:lstStyle/>
          <a:p>
            <a:pPr marL="0" lvl="0" indent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400" kern="1200" dirty="0"/>
              <a:t>Disasters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E910E0E-4FFB-CCBE-3DFF-47C1A07B3931}"/>
              </a:ext>
            </a:extLst>
          </p:cNvPr>
          <p:cNvSpPr/>
          <p:nvPr/>
        </p:nvSpPr>
        <p:spPr>
          <a:xfrm>
            <a:off x="4653129" y="2396591"/>
            <a:ext cx="2885740" cy="1731444"/>
          </a:xfrm>
          <a:custGeom>
            <a:avLst/>
            <a:gdLst>
              <a:gd name="connsiteX0" fmla="*/ 0 w 2885740"/>
              <a:gd name="connsiteY0" fmla="*/ 0 h 1731444"/>
              <a:gd name="connsiteX1" fmla="*/ 2885740 w 2885740"/>
              <a:gd name="connsiteY1" fmla="*/ 0 h 1731444"/>
              <a:gd name="connsiteX2" fmla="*/ 2885740 w 2885740"/>
              <a:gd name="connsiteY2" fmla="*/ 1731444 h 1731444"/>
              <a:gd name="connsiteX3" fmla="*/ 0 w 2885740"/>
              <a:gd name="connsiteY3" fmla="*/ 1731444 h 1731444"/>
              <a:gd name="connsiteX4" fmla="*/ 0 w 2885740"/>
              <a:gd name="connsiteY4" fmla="*/ 0 h 1731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5740" h="1731444">
                <a:moveTo>
                  <a:pt x="0" y="0"/>
                </a:moveTo>
                <a:lnTo>
                  <a:pt x="2885740" y="0"/>
                </a:lnTo>
                <a:lnTo>
                  <a:pt x="2885740" y="1731444"/>
                </a:lnTo>
                <a:lnTo>
                  <a:pt x="0" y="1731444"/>
                </a:lnTo>
                <a:lnTo>
                  <a:pt x="0" y="0"/>
                </a:lnTo>
                <a:close/>
              </a:path>
            </a:pathLst>
          </a:custGeom>
          <a:solidFill>
            <a:srgbClr val="33699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shade val="50000"/>
              <a:hueOff val="-34245"/>
              <a:satOff val="-405"/>
              <a:lumOff val="13381"/>
              <a:alphaOff val="0"/>
            </a:schemeClr>
          </a:fillRef>
          <a:effectRef idx="0">
            <a:schemeClr val="accent3">
              <a:shade val="50000"/>
              <a:hueOff val="-34245"/>
              <a:satOff val="-405"/>
              <a:lumOff val="1338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540" tIns="129540" rIns="129540" bIns="129540" numCol="1" spcCol="1270" anchor="ctr" anchorCtr="0">
            <a:noAutofit/>
          </a:bodyPr>
          <a:lstStyle/>
          <a:p>
            <a:pPr marL="0" lvl="0" indent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400" kern="1200" dirty="0"/>
              <a:t>Mass violence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DD4B316-9363-5226-2B67-12960E1532FF}"/>
              </a:ext>
            </a:extLst>
          </p:cNvPr>
          <p:cNvSpPr/>
          <p:nvPr/>
        </p:nvSpPr>
        <p:spPr>
          <a:xfrm>
            <a:off x="7827444" y="2396591"/>
            <a:ext cx="2885740" cy="1731444"/>
          </a:xfrm>
          <a:custGeom>
            <a:avLst/>
            <a:gdLst>
              <a:gd name="connsiteX0" fmla="*/ 0 w 2885740"/>
              <a:gd name="connsiteY0" fmla="*/ 0 h 1731444"/>
              <a:gd name="connsiteX1" fmla="*/ 2885740 w 2885740"/>
              <a:gd name="connsiteY1" fmla="*/ 0 h 1731444"/>
              <a:gd name="connsiteX2" fmla="*/ 2885740 w 2885740"/>
              <a:gd name="connsiteY2" fmla="*/ 1731444 h 1731444"/>
              <a:gd name="connsiteX3" fmla="*/ 0 w 2885740"/>
              <a:gd name="connsiteY3" fmla="*/ 1731444 h 1731444"/>
              <a:gd name="connsiteX4" fmla="*/ 0 w 2885740"/>
              <a:gd name="connsiteY4" fmla="*/ 0 h 1731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5740" h="1731444">
                <a:moveTo>
                  <a:pt x="0" y="0"/>
                </a:moveTo>
                <a:lnTo>
                  <a:pt x="2885740" y="0"/>
                </a:lnTo>
                <a:lnTo>
                  <a:pt x="2885740" y="1731444"/>
                </a:lnTo>
                <a:lnTo>
                  <a:pt x="0" y="1731444"/>
                </a:lnTo>
                <a:lnTo>
                  <a:pt x="0" y="0"/>
                </a:lnTo>
                <a:close/>
              </a:path>
            </a:pathLst>
          </a:custGeom>
          <a:solidFill>
            <a:srgbClr val="33699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shade val="50000"/>
              <a:hueOff val="-68489"/>
              <a:satOff val="-811"/>
              <a:lumOff val="26762"/>
              <a:alphaOff val="0"/>
            </a:schemeClr>
          </a:fillRef>
          <a:effectRef idx="0">
            <a:schemeClr val="accent3">
              <a:shade val="50000"/>
              <a:hueOff val="-68489"/>
              <a:satOff val="-811"/>
              <a:lumOff val="2676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540" tIns="129540" rIns="129540" bIns="129540" numCol="1" spcCol="1270" anchor="ctr" anchorCtr="0">
            <a:noAutofit/>
          </a:bodyPr>
          <a:lstStyle/>
          <a:p>
            <a:pPr marL="0" lvl="0" indent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400" kern="1200" dirty="0"/>
              <a:t>Medical trauma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73B3635-F48C-869B-6B7E-0861D7C9C0EE}"/>
              </a:ext>
            </a:extLst>
          </p:cNvPr>
          <p:cNvSpPr/>
          <p:nvPr/>
        </p:nvSpPr>
        <p:spPr>
          <a:xfrm>
            <a:off x="1478814" y="4416610"/>
            <a:ext cx="2885740" cy="1731444"/>
          </a:xfrm>
          <a:custGeom>
            <a:avLst/>
            <a:gdLst>
              <a:gd name="connsiteX0" fmla="*/ 0 w 2885740"/>
              <a:gd name="connsiteY0" fmla="*/ 0 h 1731444"/>
              <a:gd name="connsiteX1" fmla="*/ 2885740 w 2885740"/>
              <a:gd name="connsiteY1" fmla="*/ 0 h 1731444"/>
              <a:gd name="connsiteX2" fmla="*/ 2885740 w 2885740"/>
              <a:gd name="connsiteY2" fmla="*/ 1731444 h 1731444"/>
              <a:gd name="connsiteX3" fmla="*/ 0 w 2885740"/>
              <a:gd name="connsiteY3" fmla="*/ 1731444 h 1731444"/>
              <a:gd name="connsiteX4" fmla="*/ 0 w 2885740"/>
              <a:gd name="connsiteY4" fmla="*/ 0 h 1731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5740" h="1731444">
                <a:moveTo>
                  <a:pt x="0" y="0"/>
                </a:moveTo>
                <a:lnTo>
                  <a:pt x="2885740" y="0"/>
                </a:lnTo>
                <a:lnTo>
                  <a:pt x="2885740" y="1731444"/>
                </a:lnTo>
                <a:lnTo>
                  <a:pt x="0" y="1731444"/>
                </a:lnTo>
                <a:lnTo>
                  <a:pt x="0" y="0"/>
                </a:lnTo>
                <a:close/>
              </a:path>
            </a:pathLst>
          </a:custGeom>
          <a:solidFill>
            <a:srgbClr val="33699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shade val="50000"/>
              <a:hueOff val="-102734"/>
              <a:satOff val="-1216"/>
              <a:lumOff val="40143"/>
              <a:alphaOff val="0"/>
            </a:schemeClr>
          </a:fillRef>
          <a:effectRef idx="0">
            <a:schemeClr val="accent3">
              <a:shade val="50000"/>
              <a:hueOff val="-102734"/>
              <a:satOff val="-1216"/>
              <a:lumOff val="401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540" tIns="129540" rIns="129540" bIns="129540" numCol="1" spcCol="1270" anchor="ctr" anchorCtr="0">
            <a:noAutofit/>
          </a:bodyPr>
          <a:lstStyle/>
          <a:p>
            <a:pPr marL="0" lvl="0" indent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400" kern="1200" dirty="0"/>
              <a:t>Bullying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D661BCE-CBCC-4511-5A58-7184FFF30A66}"/>
              </a:ext>
            </a:extLst>
          </p:cNvPr>
          <p:cNvSpPr/>
          <p:nvPr/>
        </p:nvSpPr>
        <p:spPr>
          <a:xfrm>
            <a:off x="4653129" y="4416610"/>
            <a:ext cx="2885740" cy="1731444"/>
          </a:xfrm>
          <a:custGeom>
            <a:avLst/>
            <a:gdLst>
              <a:gd name="connsiteX0" fmla="*/ 0 w 2885740"/>
              <a:gd name="connsiteY0" fmla="*/ 0 h 1731444"/>
              <a:gd name="connsiteX1" fmla="*/ 2885740 w 2885740"/>
              <a:gd name="connsiteY1" fmla="*/ 0 h 1731444"/>
              <a:gd name="connsiteX2" fmla="*/ 2885740 w 2885740"/>
              <a:gd name="connsiteY2" fmla="*/ 1731444 h 1731444"/>
              <a:gd name="connsiteX3" fmla="*/ 0 w 2885740"/>
              <a:gd name="connsiteY3" fmla="*/ 1731444 h 1731444"/>
              <a:gd name="connsiteX4" fmla="*/ 0 w 2885740"/>
              <a:gd name="connsiteY4" fmla="*/ 0 h 1731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5740" h="1731444">
                <a:moveTo>
                  <a:pt x="0" y="0"/>
                </a:moveTo>
                <a:lnTo>
                  <a:pt x="2885740" y="0"/>
                </a:lnTo>
                <a:lnTo>
                  <a:pt x="2885740" y="1731444"/>
                </a:lnTo>
                <a:lnTo>
                  <a:pt x="0" y="1731444"/>
                </a:lnTo>
                <a:lnTo>
                  <a:pt x="0" y="0"/>
                </a:lnTo>
                <a:close/>
              </a:path>
            </a:pathLst>
          </a:custGeom>
          <a:solidFill>
            <a:srgbClr val="33699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shade val="50000"/>
              <a:hueOff val="-68489"/>
              <a:satOff val="-811"/>
              <a:lumOff val="26762"/>
              <a:alphaOff val="0"/>
            </a:schemeClr>
          </a:fillRef>
          <a:effectRef idx="0">
            <a:schemeClr val="accent3">
              <a:shade val="50000"/>
              <a:hueOff val="-68489"/>
              <a:satOff val="-811"/>
              <a:lumOff val="2676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540" tIns="129540" rIns="129540" bIns="129540" numCol="1" spcCol="1270" anchor="ctr" anchorCtr="0">
            <a:noAutofit/>
          </a:bodyPr>
          <a:lstStyle/>
          <a:p>
            <a:pPr marL="0" lvl="0" indent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400" kern="1200" dirty="0"/>
              <a:t>Loss of a loved one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0687639-1889-9CDE-E51C-D65EE1351A62}"/>
              </a:ext>
            </a:extLst>
          </p:cNvPr>
          <p:cNvSpPr/>
          <p:nvPr/>
        </p:nvSpPr>
        <p:spPr>
          <a:xfrm>
            <a:off x="7827444" y="4416610"/>
            <a:ext cx="2885740" cy="1731444"/>
          </a:xfrm>
          <a:custGeom>
            <a:avLst/>
            <a:gdLst>
              <a:gd name="connsiteX0" fmla="*/ 0 w 2885740"/>
              <a:gd name="connsiteY0" fmla="*/ 0 h 1731444"/>
              <a:gd name="connsiteX1" fmla="*/ 2885740 w 2885740"/>
              <a:gd name="connsiteY1" fmla="*/ 0 h 1731444"/>
              <a:gd name="connsiteX2" fmla="*/ 2885740 w 2885740"/>
              <a:gd name="connsiteY2" fmla="*/ 1731444 h 1731444"/>
              <a:gd name="connsiteX3" fmla="*/ 0 w 2885740"/>
              <a:gd name="connsiteY3" fmla="*/ 1731444 h 1731444"/>
              <a:gd name="connsiteX4" fmla="*/ 0 w 2885740"/>
              <a:gd name="connsiteY4" fmla="*/ 0 h 1731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5740" h="1731444">
                <a:moveTo>
                  <a:pt x="0" y="0"/>
                </a:moveTo>
                <a:lnTo>
                  <a:pt x="2885740" y="0"/>
                </a:lnTo>
                <a:lnTo>
                  <a:pt x="2885740" y="1731444"/>
                </a:lnTo>
                <a:lnTo>
                  <a:pt x="0" y="1731444"/>
                </a:lnTo>
                <a:lnTo>
                  <a:pt x="0" y="0"/>
                </a:lnTo>
                <a:close/>
              </a:path>
            </a:pathLst>
          </a:custGeom>
          <a:solidFill>
            <a:srgbClr val="33699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shade val="50000"/>
              <a:hueOff val="-34245"/>
              <a:satOff val="-405"/>
              <a:lumOff val="13381"/>
              <a:alphaOff val="0"/>
            </a:schemeClr>
          </a:fillRef>
          <a:effectRef idx="0">
            <a:schemeClr val="accent3">
              <a:shade val="50000"/>
              <a:hueOff val="-34245"/>
              <a:satOff val="-405"/>
              <a:lumOff val="1338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540" tIns="129540" rIns="129540" bIns="129540" numCol="1" spcCol="1270" anchor="ctr" anchorCtr="0">
            <a:noAutofit/>
          </a:bodyPr>
          <a:lstStyle/>
          <a:p>
            <a:pPr marL="0" lvl="0" indent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400" kern="1200" dirty="0"/>
              <a:t>Traumatic separation</a:t>
            </a:r>
          </a:p>
        </p:txBody>
      </p:sp>
    </p:spTree>
    <p:extLst>
      <p:ext uri="{BB962C8B-B14F-4D97-AF65-F5344CB8AC3E}">
        <p14:creationId xmlns:p14="http://schemas.microsoft.com/office/powerpoint/2010/main" val="2958850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03A6C90-9877-16E0-9C3D-19B373F56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types of events result in trauma?   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C474149-28D6-6DB2-D197-C74DCE71593E}"/>
              </a:ext>
            </a:extLst>
          </p:cNvPr>
          <p:cNvSpPr/>
          <p:nvPr/>
        </p:nvSpPr>
        <p:spPr>
          <a:xfrm>
            <a:off x="2621933" y="2306998"/>
            <a:ext cx="3308634" cy="1985180"/>
          </a:xfrm>
          <a:custGeom>
            <a:avLst/>
            <a:gdLst>
              <a:gd name="connsiteX0" fmla="*/ 0 w 3308634"/>
              <a:gd name="connsiteY0" fmla="*/ 0 h 1985180"/>
              <a:gd name="connsiteX1" fmla="*/ 3308634 w 3308634"/>
              <a:gd name="connsiteY1" fmla="*/ 0 h 1985180"/>
              <a:gd name="connsiteX2" fmla="*/ 3308634 w 3308634"/>
              <a:gd name="connsiteY2" fmla="*/ 1985180 h 1985180"/>
              <a:gd name="connsiteX3" fmla="*/ 0 w 3308634"/>
              <a:gd name="connsiteY3" fmla="*/ 1985180 h 1985180"/>
              <a:gd name="connsiteX4" fmla="*/ 0 w 3308634"/>
              <a:gd name="connsiteY4" fmla="*/ 0 h 1985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8634" h="1985180">
                <a:moveTo>
                  <a:pt x="0" y="0"/>
                </a:moveTo>
                <a:lnTo>
                  <a:pt x="3308634" y="0"/>
                </a:lnTo>
                <a:lnTo>
                  <a:pt x="3308634" y="1985180"/>
                </a:lnTo>
                <a:lnTo>
                  <a:pt x="0" y="1985180"/>
                </a:lnTo>
                <a:lnTo>
                  <a:pt x="0" y="0"/>
                </a:lnTo>
                <a:close/>
              </a:path>
            </a:pathLst>
          </a:custGeom>
          <a:solidFill>
            <a:srgbClr val="33699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shade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540" tIns="129540" rIns="129540" bIns="129540" numCol="1" spcCol="1270" anchor="ctr" anchorCtr="0">
            <a:noAutofit/>
          </a:bodyPr>
          <a:lstStyle/>
          <a:p>
            <a:pPr marL="0" lvl="0" indent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400" kern="1200" dirty="0"/>
              <a:t>Military-family related stressors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4D1F2BF-5F3E-FC40-CBA0-C3504EB0C648}"/>
              </a:ext>
            </a:extLst>
          </p:cNvPr>
          <p:cNvSpPr/>
          <p:nvPr/>
        </p:nvSpPr>
        <p:spPr>
          <a:xfrm>
            <a:off x="6261431" y="2306998"/>
            <a:ext cx="3308634" cy="1985180"/>
          </a:xfrm>
          <a:custGeom>
            <a:avLst/>
            <a:gdLst>
              <a:gd name="connsiteX0" fmla="*/ 0 w 3308634"/>
              <a:gd name="connsiteY0" fmla="*/ 0 h 1985180"/>
              <a:gd name="connsiteX1" fmla="*/ 3308634 w 3308634"/>
              <a:gd name="connsiteY1" fmla="*/ 0 h 1985180"/>
              <a:gd name="connsiteX2" fmla="*/ 3308634 w 3308634"/>
              <a:gd name="connsiteY2" fmla="*/ 1985180 h 1985180"/>
              <a:gd name="connsiteX3" fmla="*/ 0 w 3308634"/>
              <a:gd name="connsiteY3" fmla="*/ 1985180 h 1985180"/>
              <a:gd name="connsiteX4" fmla="*/ 0 w 3308634"/>
              <a:gd name="connsiteY4" fmla="*/ 0 h 1985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8634" h="1985180">
                <a:moveTo>
                  <a:pt x="0" y="0"/>
                </a:moveTo>
                <a:lnTo>
                  <a:pt x="3308634" y="0"/>
                </a:lnTo>
                <a:lnTo>
                  <a:pt x="3308634" y="1985180"/>
                </a:lnTo>
                <a:lnTo>
                  <a:pt x="0" y="1985180"/>
                </a:lnTo>
                <a:lnTo>
                  <a:pt x="0" y="0"/>
                </a:lnTo>
                <a:close/>
              </a:path>
            </a:pathLst>
          </a:custGeom>
          <a:solidFill>
            <a:srgbClr val="33699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shade val="50000"/>
              <a:hueOff val="-51367"/>
              <a:satOff val="-608"/>
              <a:lumOff val="20072"/>
              <a:alphaOff val="0"/>
            </a:schemeClr>
          </a:fillRef>
          <a:effectRef idx="0">
            <a:schemeClr val="accent3">
              <a:shade val="50000"/>
              <a:hueOff val="-51367"/>
              <a:satOff val="-608"/>
              <a:lumOff val="2007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540" tIns="129540" rIns="129540" bIns="129540" numCol="1" spcCol="1270" anchor="ctr" anchorCtr="0">
            <a:noAutofit/>
          </a:bodyPr>
          <a:lstStyle/>
          <a:p>
            <a:pPr marL="0" lvl="0" indent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400" kern="1200" dirty="0"/>
              <a:t>Refugee or war experiences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90D2F31-1261-4258-3DA8-B51246D7FA67}"/>
              </a:ext>
            </a:extLst>
          </p:cNvPr>
          <p:cNvSpPr/>
          <p:nvPr/>
        </p:nvSpPr>
        <p:spPr>
          <a:xfrm>
            <a:off x="2621933" y="4623042"/>
            <a:ext cx="3308634" cy="1985180"/>
          </a:xfrm>
          <a:custGeom>
            <a:avLst/>
            <a:gdLst>
              <a:gd name="connsiteX0" fmla="*/ 0 w 3308634"/>
              <a:gd name="connsiteY0" fmla="*/ 0 h 1985180"/>
              <a:gd name="connsiteX1" fmla="*/ 3308634 w 3308634"/>
              <a:gd name="connsiteY1" fmla="*/ 0 h 1985180"/>
              <a:gd name="connsiteX2" fmla="*/ 3308634 w 3308634"/>
              <a:gd name="connsiteY2" fmla="*/ 1985180 h 1985180"/>
              <a:gd name="connsiteX3" fmla="*/ 0 w 3308634"/>
              <a:gd name="connsiteY3" fmla="*/ 1985180 h 1985180"/>
              <a:gd name="connsiteX4" fmla="*/ 0 w 3308634"/>
              <a:gd name="connsiteY4" fmla="*/ 0 h 1985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8634" h="1985180">
                <a:moveTo>
                  <a:pt x="0" y="0"/>
                </a:moveTo>
                <a:lnTo>
                  <a:pt x="3308634" y="0"/>
                </a:lnTo>
                <a:lnTo>
                  <a:pt x="3308634" y="1985180"/>
                </a:lnTo>
                <a:lnTo>
                  <a:pt x="0" y="1985180"/>
                </a:lnTo>
                <a:lnTo>
                  <a:pt x="0" y="0"/>
                </a:lnTo>
                <a:close/>
              </a:path>
            </a:pathLst>
          </a:custGeom>
          <a:solidFill>
            <a:srgbClr val="33699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shade val="50000"/>
              <a:hueOff val="-102734"/>
              <a:satOff val="-1216"/>
              <a:lumOff val="40143"/>
              <a:alphaOff val="0"/>
            </a:schemeClr>
          </a:fillRef>
          <a:effectRef idx="0">
            <a:schemeClr val="accent3">
              <a:shade val="50000"/>
              <a:hueOff val="-102734"/>
              <a:satOff val="-1216"/>
              <a:lumOff val="4014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540" tIns="129540" rIns="129540" bIns="129540" numCol="1" spcCol="1270" anchor="ctr" anchorCtr="0">
            <a:noAutofit/>
          </a:bodyPr>
          <a:lstStyle/>
          <a:p>
            <a:pPr marL="0" lvl="0" indent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400" kern="1200" dirty="0"/>
              <a:t>Discrimination, prejudice, &amp; racism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17FA624-2DA3-6C81-D89E-856F36F9C4F6}"/>
              </a:ext>
            </a:extLst>
          </p:cNvPr>
          <p:cNvSpPr/>
          <p:nvPr/>
        </p:nvSpPr>
        <p:spPr>
          <a:xfrm>
            <a:off x="6261431" y="4623042"/>
            <a:ext cx="3308634" cy="1985180"/>
          </a:xfrm>
          <a:custGeom>
            <a:avLst/>
            <a:gdLst>
              <a:gd name="connsiteX0" fmla="*/ 0 w 3308634"/>
              <a:gd name="connsiteY0" fmla="*/ 0 h 1985180"/>
              <a:gd name="connsiteX1" fmla="*/ 3308634 w 3308634"/>
              <a:gd name="connsiteY1" fmla="*/ 0 h 1985180"/>
              <a:gd name="connsiteX2" fmla="*/ 3308634 w 3308634"/>
              <a:gd name="connsiteY2" fmla="*/ 1985180 h 1985180"/>
              <a:gd name="connsiteX3" fmla="*/ 0 w 3308634"/>
              <a:gd name="connsiteY3" fmla="*/ 1985180 h 1985180"/>
              <a:gd name="connsiteX4" fmla="*/ 0 w 3308634"/>
              <a:gd name="connsiteY4" fmla="*/ 0 h 1985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8634" h="1985180">
                <a:moveTo>
                  <a:pt x="0" y="0"/>
                </a:moveTo>
                <a:lnTo>
                  <a:pt x="3308634" y="0"/>
                </a:lnTo>
                <a:lnTo>
                  <a:pt x="3308634" y="1985180"/>
                </a:lnTo>
                <a:lnTo>
                  <a:pt x="0" y="1985180"/>
                </a:lnTo>
                <a:lnTo>
                  <a:pt x="0" y="0"/>
                </a:lnTo>
                <a:close/>
              </a:path>
            </a:pathLst>
          </a:custGeom>
          <a:solidFill>
            <a:srgbClr val="33699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shade val="50000"/>
              <a:hueOff val="-51367"/>
              <a:satOff val="-608"/>
              <a:lumOff val="20072"/>
              <a:alphaOff val="0"/>
            </a:schemeClr>
          </a:fillRef>
          <a:effectRef idx="0">
            <a:schemeClr val="accent3">
              <a:shade val="50000"/>
              <a:hueOff val="-51367"/>
              <a:satOff val="-608"/>
              <a:lumOff val="2007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9540" tIns="129540" rIns="129540" bIns="129540" numCol="1" spcCol="1270" anchor="ctr" anchorCtr="0">
            <a:noAutofit/>
          </a:bodyPr>
          <a:lstStyle/>
          <a:p>
            <a:pPr marL="0" lvl="0" indent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400" kern="1200" dirty="0"/>
              <a:t>Something else</a:t>
            </a:r>
          </a:p>
        </p:txBody>
      </p:sp>
    </p:spTree>
    <p:extLst>
      <p:ext uri="{BB962C8B-B14F-4D97-AF65-F5344CB8AC3E}">
        <p14:creationId xmlns:p14="http://schemas.microsoft.com/office/powerpoint/2010/main" val="702648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EF2DA3B-A44C-3D02-CF14-8F7E95015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complex trauma?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E42E0-7AB6-830C-7487-25B7C6E85A1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1738" y="2473313"/>
            <a:ext cx="8949087" cy="2663981"/>
          </a:xfrm>
        </p:spPr>
        <p:txBody>
          <a:bodyPr>
            <a:normAutofit/>
          </a:bodyPr>
          <a:lstStyle/>
          <a:p>
            <a:r>
              <a:rPr lang="en-US" sz="2400" dirty="0"/>
              <a:t>Complex trauma is a form of trauma that is marked by: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Exposure to multiple traumatic events, that are often severe and recurring (e.g., chronic sexual abuse, profound neglect)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Typically occurs with a caregiver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Typically occurs during childhood or adolescence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C10B87D-3217-5687-7EC9-5F203CAB7CA6}"/>
              </a:ext>
            </a:extLst>
          </p:cNvPr>
          <p:cNvSpPr txBox="1">
            <a:spLocks/>
          </p:cNvSpPr>
          <p:nvPr/>
        </p:nvSpPr>
        <p:spPr>
          <a:xfrm>
            <a:off x="444543" y="6294922"/>
            <a:ext cx="8919051" cy="36467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https://www.nctsn.org/what-is-child-trauma/trauma-types/complex-trauma</a:t>
            </a:r>
          </a:p>
        </p:txBody>
      </p:sp>
    </p:spTree>
    <p:extLst>
      <p:ext uri="{BB962C8B-B14F-4D97-AF65-F5344CB8AC3E}">
        <p14:creationId xmlns:p14="http://schemas.microsoft.com/office/powerpoint/2010/main" val="3859493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B3728-68D1-A823-9959-ADFB63387E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often is this happening?</a:t>
            </a:r>
          </a:p>
        </p:txBody>
      </p:sp>
      <p:pic>
        <p:nvPicPr>
          <p:cNvPr id="7" name="Picture Placeholder 6" descr="City lights focused in magnifying glass">
            <a:extLst>
              <a:ext uri="{FF2B5EF4-FFF2-40B4-BE49-F238E27FC236}">
                <a16:creationId xmlns:a16="http://schemas.microsoft.com/office/drawing/2014/main" id="{086185FA-22A2-9CA6-410A-373C1F1B9B9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0" r="21950"/>
          <a:stretch/>
        </p:blipFill>
        <p:spPr>
          <a:xfrm>
            <a:off x="0" y="-11113"/>
            <a:ext cx="5791200" cy="6880226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734563-986E-94C5-7B35-66CDD2F584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How common are traumatic</a:t>
            </a:r>
            <a:r>
              <a:rPr lang="en-US" dirty="0">
                <a:solidFill>
                  <a:schemeClr val="accent5"/>
                </a:solidFill>
              </a:rPr>
              <a:t> events</a:t>
            </a:r>
            <a:r>
              <a:rPr lang="en-US" dirty="0"/>
              <a:t>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0F9A40-9EEE-1EAE-5846-8DF40E2A286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32538"/>
            <a:ext cx="523875" cy="247650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17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532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03A6C90-9877-16E0-9C3D-19B373F56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often is this happening?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D9D3B0-A3E7-17FB-4B29-55F748607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0651" y="2624104"/>
            <a:ext cx="3903419" cy="3151055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shade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DF4E32-7F58-EDB3-142C-C2F548CE44A0}"/>
              </a:ext>
            </a:extLst>
          </p:cNvPr>
          <p:cNvSpPr txBox="1"/>
          <p:nvPr/>
        </p:nvSpPr>
        <p:spPr>
          <a:xfrm>
            <a:off x="1000651" y="2624102"/>
            <a:ext cx="3903418" cy="3151057"/>
          </a:xfrm>
          <a:prstGeom prst="rect">
            <a:avLst/>
          </a:prstGeom>
          <a:solidFill>
            <a:srgbClr val="33699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9540" tIns="129540" rIns="129540" bIns="129540" numCol="1" spcCol="1270" anchor="ctr" anchorCtr="0">
            <a:noAutofit/>
          </a:bodyPr>
          <a:lstStyle/>
          <a:p>
            <a:pPr marL="0" lvl="0" indent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dirty="0"/>
              <a:t>1:9 girls and 1:20 boys under the age of 18 have experienced sexual abuse or assault.</a:t>
            </a:r>
            <a:endParaRPr lang="en-US" sz="2800" kern="1200" dirty="0"/>
          </a:p>
        </p:txBody>
      </p:sp>
      <p:pic>
        <p:nvPicPr>
          <p:cNvPr id="17" name="Picture 16" descr="Statistics of sexual assault victims under age of 18: 34% under age 12, 66% age 12-17">
            <a:extLst>
              <a:ext uri="{FF2B5EF4-FFF2-40B4-BE49-F238E27FC236}">
                <a16:creationId xmlns:a16="http://schemas.microsoft.com/office/drawing/2014/main" id="{C2073D90-D7C7-8E06-EA7B-4EDB1AA8B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346" y="2624102"/>
            <a:ext cx="4009155" cy="3113777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D5F91DA-027A-F6A2-1C19-BBF39AB7872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4543" y="6294922"/>
            <a:ext cx="8919051" cy="364670"/>
          </a:xfrm>
        </p:spPr>
        <p:txBody>
          <a:bodyPr>
            <a:normAutofit/>
          </a:bodyPr>
          <a:lstStyle/>
          <a:p>
            <a:pPr algn="l" fontAlgn="base"/>
            <a:r>
              <a:rPr lang="en-US" sz="800" b="0" i="0" dirty="0">
                <a:solidFill>
                  <a:srgbClr val="333333"/>
                </a:solidFill>
                <a:effectLst/>
              </a:rPr>
              <a:t>David </a:t>
            </a:r>
            <a:r>
              <a:rPr lang="en-US" sz="800" b="0" i="0" dirty="0" err="1">
                <a:solidFill>
                  <a:srgbClr val="333333"/>
                </a:solidFill>
                <a:effectLst/>
              </a:rPr>
              <a:t>Finkelhor</a:t>
            </a:r>
            <a:r>
              <a:rPr lang="en-US" sz="800" b="0" i="0" dirty="0">
                <a:solidFill>
                  <a:srgbClr val="333333"/>
                </a:solidFill>
                <a:effectLst/>
              </a:rPr>
              <a:t>, Anne Shattuck, Heather A. Turner, &amp; Sherry L. Hamby, </a:t>
            </a:r>
            <a:r>
              <a:rPr lang="en-US" sz="800" b="0" i="1" dirty="0">
                <a:solidFill>
                  <a:srgbClr val="333333"/>
                </a:solidFill>
                <a:effectLst/>
              </a:rPr>
              <a:t>The Lifetime Prevalence of Child Sexual Abuse and Sexual Assault Assessed in Late Adolescence</a:t>
            </a:r>
            <a:r>
              <a:rPr lang="en-US" sz="800" b="0" i="0" dirty="0">
                <a:solidFill>
                  <a:srgbClr val="333333"/>
                </a:solidFill>
                <a:effectLst/>
              </a:rPr>
              <a:t>, 55 Journal of Adolescent Health 329, 329-333 (2014)</a:t>
            </a:r>
          </a:p>
        </p:txBody>
      </p:sp>
    </p:spTree>
    <p:extLst>
      <p:ext uri="{BB962C8B-B14F-4D97-AF65-F5344CB8AC3E}">
        <p14:creationId xmlns:p14="http://schemas.microsoft.com/office/powerpoint/2010/main" val="2309715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03A6C90-9877-16E0-9C3D-19B373F56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often is this happening?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D9D3B0-A3E7-17FB-4B29-55F748607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0651" y="2624104"/>
            <a:ext cx="3903419" cy="3151055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shade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DF4E32-7F58-EDB3-142C-C2F548CE44A0}"/>
              </a:ext>
            </a:extLst>
          </p:cNvPr>
          <p:cNvSpPr txBox="1"/>
          <p:nvPr/>
        </p:nvSpPr>
        <p:spPr>
          <a:xfrm>
            <a:off x="1000651" y="2624102"/>
            <a:ext cx="3903418" cy="3151057"/>
          </a:xfrm>
          <a:prstGeom prst="rect">
            <a:avLst/>
          </a:prstGeom>
          <a:solidFill>
            <a:schemeClr val="accent5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9540" tIns="129540" rIns="129540" bIns="129540" numCol="1" spcCol="1270" anchor="ctr" anchorCtr="0">
            <a:noAutofit/>
          </a:bodyPr>
          <a:lstStyle/>
          <a:p>
            <a:pPr marL="0" lvl="0" indent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/>
              <a:t>Every year, the number of youth who require medical treatment for physical assault related injuries, could fill every seat in 9 stadiums.</a:t>
            </a:r>
          </a:p>
        </p:txBody>
      </p:sp>
      <p:grpSp>
        <p:nvGrpSpPr>
          <p:cNvPr id="2" name="Group 1" descr="Stadium Good Ware Lineal Color icon | Freepik">
            <a:extLst>
              <a:ext uri="{FF2B5EF4-FFF2-40B4-BE49-F238E27FC236}">
                <a16:creationId xmlns:a16="http://schemas.microsoft.com/office/drawing/2014/main" id="{47D79272-B1AF-F378-840D-5EAD67A32A78}"/>
              </a:ext>
            </a:extLst>
          </p:cNvPr>
          <p:cNvGrpSpPr/>
          <p:nvPr/>
        </p:nvGrpSpPr>
        <p:grpSpPr>
          <a:xfrm>
            <a:off x="5693343" y="2624100"/>
            <a:ext cx="3784333" cy="3039981"/>
            <a:chOff x="5693343" y="2624100"/>
            <a:chExt cx="3784333" cy="3039981"/>
          </a:xfrm>
        </p:grpSpPr>
        <p:pic>
          <p:nvPicPr>
            <p:cNvPr id="1026" name="Picture 2" descr="Stadium Good Ware Lineal Color icon | Freepik">
              <a:extLst>
                <a:ext uri="{FF2B5EF4-FFF2-40B4-BE49-F238E27FC236}">
                  <a16:creationId xmlns:a16="http://schemas.microsoft.com/office/drawing/2014/main" id="{BEAE2AA2-F14E-F6E3-0F3F-8EC57967BE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3343" y="2624102"/>
              <a:ext cx="1025091" cy="1025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Stadium Good Ware Lineal Color icon | Freepik">
              <a:extLst>
                <a:ext uri="{FF2B5EF4-FFF2-40B4-BE49-F238E27FC236}">
                  <a16:creationId xmlns:a16="http://schemas.microsoft.com/office/drawing/2014/main" id="{77DBC88B-738F-6414-795D-C600FDDF60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2964" y="2624101"/>
              <a:ext cx="1025091" cy="1025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Stadium Good Ware Lineal Color icon | Freepik">
              <a:extLst>
                <a:ext uri="{FF2B5EF4-FFF2-40B4-BE49-F238E27FC236}">
                  <a16:creationId xmlns:a16="http://schemas.microsoft.com/office/drawing/2014/main" id="{402212D9-6453-6667-C967-6CC475B585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2585" y="2624100"/>
              <a:ext cx="1025091" cy="1025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Stadium Good Ware Lineal Color icon | Freepik">
              <a:extLst>
                <a:ext uri="{FF2B5EF4-FFF2-40B4-BE49-F238E27FC236}">
                  <a16:creationId xmlns:a16="http://schemas.microsoft.com/office/drawing/2014/main" id="{E91C21F0-3B5D-7D20-C338-55BEC4BF0B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3343" y="4638990"/>
              <a:ext cx="1025091" cy="1025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Stadium Good Ware Lineal Color icon | Freepik">
              <a:extLst>
                <a:ext uri="{FF2B5EF4-FFF2-40B4-BE49-F238E27FC236}">
                  <a16:creationId xmlns:a16="http://schemas.microsoft.com/office/drawing/2014/main" id="{E07FB9C2-2757-869C-7239-2E46BC8349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2964" y="4638989"/>
              <a:ext cx="1025091" cy="1025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Stadium Good Ware Lineal Color icon | Freepik">
              <a:extLst>
                <a:ext uri="{FF2B5EF4-FFF2-40B4-BE49-F238E27FC236}">
                  <a16:creationId xmlns:a16="http://schemas.microsoft.com/office/drawing/2014/main" id="{60B62C0E-54BF-C796-B3B0-8827ECEB12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2585" y="4638988"/>
              <a:ext cx="1025091" cy="1025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Stadium Good Ware Lineal Color icon | Freepik">
              <a:extLst>
                <a:ext uri="{FF2B5EF4-FFF2-40B4-BE49-F238E27FC236}">
                  <a16:creationId xmlns:a16="http://schemas.microsoft.com/office/drawing/2014/main" id="{5F25BDFA-6799-547C-742D-A9AF0ED6D1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3343" y="3598739"/>
              <a:ext cx="1025091" cy="1025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Stadium Good Ware Lineal Color icon | Freepik">
              <a:extLst>
                <a:ext uri="{FF2B5EF4-FFF2-40B4-BE49-F238E27FC236}">
                  <a16:creationId xmlns:a16="http://schemas.microsoft.com/office/drawing/2014/main" id="{C748CCD9-FF52-760A-6DFF-21B368369A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2964" y="3598738"/>
              <a:ext cx="1025091" cy="1025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Stadium Good Ware Lineal Color icon | Freepik">
              <a:extLst>
                <a:ext uri="{FF2B5EF4-FFF2-40B4-BE49-F238E27FC236}">
                  <a16:creationId xmlns:a16="http://schemas.microsoft.com/office/drawing/2014/main" id="{0BBEBC78-D212-F520-5FB3-A7F32F9772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2585" y="3598737"/>
              <a:ext cx="1025091" cy="1025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D5F91DA-027A-F6A2-1C19-BBF39AB7872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4543" y="6294922"/>
            <a:ext cx="8919051" cy="364670"/>
          </a:xfrm>
        </p:spPr>
        <p:txBody>
          <a:bodyPr>
            <a:normAutofit/>
          </a:bodyPr>
          <a:lstStyle/>
          <a:p>
            <a:r>
              <a:rPr lang="en-US" sz="800" dirty="0"/>
              <a:t>National Center for Injury Prevention and Control: Division of Violence Protection (2014). Taking Action to Prevent Youth Violence: A Companion Guide to Preventing Youth Violence: Opportunities for Action. http://www.cdc.gov/violenceprevention/youthviolence/pdf/opportunities-for-action-companion-guide.pdf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80852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474E2-1348-B699-97DE-2DD044AC4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pic>
        <p:nvPicPr>
          <p:cNvPr id="8" name="Picture Placeholder 5" descr="Checklist with solid fill">
            <a:extLst>
              <a:ext uri="{FF2B5EF4-FFF2-40B4-BE49-F238E27FC236}">
                <a16:creationId xmlns:a16="http://schemas.microsoft.com/office/drawing/2014/main" id="{7C47094F-6DF7-89EB-4EAE-DA0132BF8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1003837"/>
            <a:ext cx="914400" cy="914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16AEC-35A9-05FE-36C2-458BA44C096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94360" y="2676525"/>
            <a:ext cx="6478385" cy="359747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Recognize how trauma presents in youth ages 10-19.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Define trauma informed facilitation and trauma theories.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Describe trauma informed principles and how they can be applied to facilitation.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Design a trauma informed session or adapt a current session to incorporate trauma informed approaches.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37311B-3E83-E73E-EB12-63FCCB641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2</a:t>
            </a:fld>
            <a:endParaRPr lang="en-US" dirty="0">
              <a:latin typeface="+mn-lt"/>
            </a:endParaRPr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BCBEE60D-4F9D-1AC5-0F71-932B256F7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2740" y="2531013"/>
            <a:ext cx="523240" cy="484909"/>
          </a:xfrm>
          <a:prstGeom prst="star5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5659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03A6C90-9877-16E0-9C3D-19B373F56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often is this happening? 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D9D3B0-A3E7-17FB-4B29-55F748607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0651" y="2624104"/>
            <a:ext cx="3903419" cy="3151055"/>
          </a:xfrm>
          <a:prstGeom prst="rect">
            <a:avLst/>
          </a:prstGeom>
          <a:solidFill>
            <a:srgbClr val="9E621A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shade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DF4E32-7F58-EDB3-142C-C2F548CE44A0}"/>
              </a:ext>
            </a:extLst>
          </p:cNvPr>
          <p:cNvSpPr txBox="1"/>
          <p:nvPr/>
        </p:nvSpPr>
        <p:spPr>
          <a:xfrm>
            <a:off x="1000651" y="2624102"/>
            <a:ext cx="3903418" cy="3151057"/>
          </a:xfrm>
          <a:prstGeom prst="rect">
            <a:avLst/>
          </a:prstGeom>
          <a:solidFill>
            <a:srgbClr val="33699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9540" tIns="129540" rIns="129540" bIns="129540" numCol="1" spcCol="1270" anchor="ctr" anchorCtr="0">
            <a:noAutofit/>
          </a:bodyPr>
          <a:lstStyle/>
          <a:p>
            <a:pPr marL="0" lvl="0" indent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 dirty="0"/>
              <a:t>Nearly 20% of students enrolled in grades 6-12 experienced bullying during the 2021-2022 school year.</a:t>
            </a:r>
          </a:p>
        </p:txBody>
      </p:sp>
      <p:pic>
        <p:nvPicPr>
          <p:cNvPr id="3" name="Graphic 2" descr="Man with solid fill">
            <a:extLst>
              <a:ext uri="{FF2B5EF4-FFF2-40B4-BE49-F238E27FC236}">
                <a16:creationId xmlns:a16="http://schemas.microsoft.com/office/drawing/2014/main" id="{AF7B6D6C-8876-40E4-F8D7-93D70E0DDF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91494" y="2656357"/>
            <a:ext cx="1341120" cy="1341120"/>
          </a:xfrm>
          <a:prstGeom prst="rect">
            <a:avLst/>
          </a:prstGeom>
        </p:spPr>
      </p:pic>
      <p:pic>
        <p:nvPicPr>
          <p:cNvPr id="6" name="Graphic 5" descr="Man with solid fill">
            <a:extLst>
              <a:ext uri="{FF2B5EF4-FFF2-40B4-BE49-F238E27FC236}">
                <a16:creationId xmlns:a16="http://schemas.microsoft.com/office/drawing/2014/main" id="{F5C32186-DBBC-EA38-6E50-74D398F71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9848" y="2656357"/>
            <a:ext cx="1341120" cy="1341120"/>
          </a:xfrm>
          <a:prstGeom prst="rect">
            <a:avLst/>
          </a:prstGeom>
        </p:spPr>
      </p:pic>
      <p:pic>
        <p:nvPicPr>
          <p:cNvPr id="8" name="Graphic 7" descr="Man with solid fill">
            <a:extLst>
              <a:ext uri="{FF2B5EF4-FFF2-40B4-BE49-F238E27FC236}">
                <a16:creationId xmlns:a16="http://schemas.microsoft.com/office/drawing/2014/main" id="{BE8AF1E8-575F-CE57-8806-EC8D7C83D3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35669" y="2646804"/>
            <a:ext cx="1341120" cy="1341120"/>
          </a:xfrm>
          <a:prstGeom prst="rect">
            <a:avLst/>
          </a:prstGeom>
        </p:spPr>
      </p:pic>
      <p:pic>
        <p:nvPicPr>
          <p:cNvPr id="9" name="Graphic 8" descr="Man with solid fill">
            <a:extLst>
              <a:ext uri="{FF2B5EF4-FFF2-40B4-BE49-F238E27FC236}">
                <a16:creationId xmlns:a16="http://schemas.microsoft.com/office/drawing/2014/main" id="{7770C069-19CA-A01D-C63D-5D015837F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81489" y="2646804"/>
            <a:ext cx="1341120" cy="1341120"/>
          </a:xfrm>
          <a:prstGeom prst="rect">
            <a:avLst/>
          </a:prstGeom>
        </p:spPr>
      </p:pic>
      <p:pic>
        <p:nvPicPr>
          <p:cNvPr id="10" name="Graphic 9" descr="Man with solid fill">
            <a:extLst>
              <a:ext uri="{FF2B5EF4-FFF2-40B4-BE49-F238E27FC236}">
                <a16:creationId xmlns:a16="http://schemas.microsoft.com/office/drawing/2014/main" id="{70158525-F360-F836-B777-ACEA7C315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97494" y="2624102"/>
            <a:ext cx="1341120" cy="1341120"/>
          </a:xfrm>
          <a:prstGeom prst="rect">
            <a:avLst/>
          </a:prstGeom>
        </p:spPr>
      </p:pic>
      <p:pic>
        <p:nvPicPr>
          <p:cNvPr id="22" name="Graphic 21" descr="Man with solid fill">
            <a:extLst>
              <a:ext uri="{FF2B5EF4-FFF2-40B4-BE49-F238E27FC236}">
                <a16:creationId xmlns:a16="http://schemas.microsoft.com/office/drawing/2014/main" id="{C5120E9F-73A1-2CDE-276F-9F7E6E66A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91494" y="4146039"/>
            <a:ext cx="1341120" cy="1341120"/>
          </a:xfrm>
          <a:prstGeom prst="rect">
            <a:avLst/>
          </a:prstGeom>
        </p:spPr>
      </p:pic>
      <p:pic>
        <p:nvPicPr>
          <p:cNvPr id="23" name="Graphic 22" descr="Man with solid fill">
            <a:extLst>
              <a:ext uri="{FF2B5EF4-FFF2-40B4-BE49-F238E27FC236}">
                <a16:creationId xmlns:a16="http://schemas.microsoft.com/office/drawing/2014/main" id="{B6B2541C-EA6E-4A59-FA23-6B5A21C859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9848" y="4146039"/>
            <a:ext cx="1341120" cy="1341120"/>
          </a:xfrm>
          <a:prstGeom prst="rect">
            <a:avLst/>
          </a:prstGeom>
        </p:spPr>
      </p:pic>
      <p:pic>
        <p:nvPicPr>
          <p:cNvPr id="24" name="Graphic 23" descr="Man with solid fill">
            <a:extLst>
              <a:ext uri="{FF2B5EF4-FFF2-40B4-BE49-F238E27FC236}">
                <a16:creationId xmlns:a16="http://schemas.microsoft.com/office/drawing/2014/main" id="{822E46C6-4947-0D5C-B52E-534D54D64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35669" y="4136486"/>
            <a:ext cx="1341120" cy="1341120"/>
          </a:xfrm>
          <a:prstGeom prst="rect">
            <a:avLst/>
          </a:prstGeom>
        </p:spPr>
      </p:pic>
      <p:pic>
        <p:nvPicPr>
          <p:cNvPr id="25" name="Graphic 24" descr="Man with solid fill">
            <a:extLst>
              <a:ext uri="{FF2B5EF4-FFF2-40B4-BE49-F238E27FC236}">
                <a16:creationId xmlns:a16="http://schemas.microsoft.com/office/drawing/2014/main" id="{C1E05DF6-E521-321B-5E3A-785AD83278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81489" y="4136486"/>
            <a:ext cx="1341120" cy="1341120"/>
          </a:xfrm>
          <a:prstGeom prst="rect">
            <a:avLst/>
          </a:prstGeom>
        </p:spPr>
      </p:pic>
      <p:pic>
        <p:nvPicPr>
          <p:cNvPr id="26" name="Graphic 25" descr="Man with solid fill">
            <a:extLst>
              <a:ext uri="{FF2B5EF4-FFF2-40B4-BE49-F238E27FC236}">
                <a16:creationId xmlns:a16="http://schemas.microsoft.com/office/drawing/2014/main" id="{F9C05063-273B-60FC-B7A6-899A0FA099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97494" y="4113784"/>
            <a:ext cx="1341120" cy="134112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D5F91DA-027A-F6A2-1C19-BBF39AB7872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4543" y="6294922"/>
            <a:ext cx="8919051" cy="364670"/>
          </a:xfrm>
        </p:spPr>
        <p:txBody>
          <a:bodyPr>
            <a:normAutofit fontScale="92500" lnSpcReduction="20000"/>
          </a:bodyPr>
          <a:lstStyle/>
          <a:p>
            <a:r>
              <a:rPr lang="en-US" sz="900" dirty="0"/>
              <a:t>Thomsen, E., Henderson, M., Moore, A., Price, N., and </a:t>
            </a:r>
            <a:r>
              <a:rPr lang="en-US" sz="900" dirty="0" err="1"/>
              <a:t>McGarrah</a:t>
            </a:r>
            <a:r>
              <a:rPr lang="en-US" sz="900" dirty="0"/>
              <a:t>, M.W. (2024). Student Reports of Bullying: Results From the 2022 School Crime Supplement to the National Crime Victimization Survey (NCES 2024-109rev). U.S. Department of Education. Washington, DC: National Center for Education Statistics. Retrieved [date] from https://nces.ed.gov/pubsearch/pubsinfo.asp?pubid=2024109rev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82803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B3728-68D1-A823-9959-ADFB63387E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Risk and Protective Factors</a:t>
            </a:r>
          </a:p>
        </p:txBody>
      </p:sp>
      <p:pic>
        <p:nvPicPr>
          <p:cNvPr id="7" name="Picture Placeholder 6" descr="City lights focused in magnifying glass">
            <a:extLst>
              <a:ext uri="{FF2B5EF4-FFF2-40B4-BE49-F238E27FC236}">
                <a16:creationId xmlns:a16="http://schemas.microsoft.com/office/drawing/2014/main" id="{086185FA-22A2-9CA6-410A-373C1F1B9B9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0" r="21950"/>
          <a:stretch/>
        </p:blipFill>
        <p:spPr>
          <a:xfrm>
            <a:off x="0" y="-11113"/>
            <a:ext cx="5791200" cy="6880226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734563-986E-94C5-7B35-66CDD2F584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What impacts the </a:t>
            </a:r>
            <a:r>
              <a:rPr lang="en-US" dirty="0">
                <a:solidFill>
                  <a:schemeClr val="accent5"/>
                </a:solidFill>
              </a:rPr>
              <a:t>experience</a:t>
            </a:r>
            <a:r>
              <a:rPr lang="en-US" dirty="0"/>
              <a:t> of trauma?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0F9A40-9EEE-1EAE-5846-8DF40E2A286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32538"/>
            <a:ext cx="523875" cy="247650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21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98650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03A6C90-9877-16E0-9C3D-19B373F56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and Protective Factors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FDD0101-8D20-2AE5-3EC0-F822FF9C53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4360" y="2528261"/>
            <a:ext cx="8434137" cy="2438375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Trauma impacts people of all ages, races, religions, socioeconomic status, sexual orientation, and more.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Not all people are impacted by traumatic events in the same way. The context in which the trauma occurs matters.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This is the second “E” in SAMHSA’s Three “E’s” of Trauma.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Five key factors can help predict the impact of the trauma.</a:t>
            </a:r>
          </a:p>
        </p:txBody>
      </p:sp>
      <p:pic>
        <p:nvPicPr>
          <p:cNvPr id="11" name="Graphic 10" descr="Lightning bolt with solid fill">
            <a:extLst>
              <a:ext uri="{FF2B5EF4-FFF2-40B4-BE49-F238E27FC236}">
                <a16:creationId xmlns:a16="http://schemas.microsoft.com/office/drawing/2014/main" id="{D108D703-8274-B9B2-8376-D7E43B1F5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08727" y="5156423"/>
            <a:ext cx="660157" cy="660157"/>
          </a:xfrm>
          <a:prstGeom prst="rect">
            <a:avLst/>
          </a:prstGeom>
        </p:spPr>
      </p:pic>
      <p:pic>
        <p:nvPicPr>
          <p:cNvPr id="8" name="Graphic 7" descr="Map with pin with solid fill">
            <a:extLst>
              <a:ext uri="{FF2B5EF4-FFF2-40B4-BE49-F238E27FC236}">
                <a16:creationId xmlns:a16="http://schemas.microsoft.com/office/drawing/2014/main" id="{70589EC2-A94A-D3A6-DFF6-938DA1C706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13685" y="5054075"/>
            <a:ext cx="704353" cy="704353"/>
          </a:xfrm>
          <a:prstGeom prst="rect">
            <a:avLst/>
          </a:prstGeom>
        </p:spPr>
      </p:pic>
      <p:pic>
        <p:nvPicPr>
          <p:cNvPr id="10" name="Graphic 9" descr="Woman with kid with solid fill">
            <a:extLst>
              <a:ext uri="{FF2B5EF4-FFF2-40B4-BE49-F238E27FC236}">
                <a16:creationId xmlns:a16="http://schemas.microsoft.com/office/drawing/2014/main" id="{24DCDDAA-9EF7-F26C-393A-A5E004358B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60547" y="5165653"/>
            <a:ext cx="592775" cy="592775"/>
          </a:xfrm>
          <a:prstGeom prst="rect">
            <a:avLst/>
          </a:prstGeom>
        </p:spPr>
      </p:pic>
      <p:pic>
        <p:nvPicPr>
          <p:cNvPr id="9" name="Graphic 8" descr="Address Book with solid fill">
            <a:extLst>
              <a:ext uri="{FF2B5EF4-FFF2-40B4-BE49-F238E27FC236}">
                <a16:creationId xmlns:a16="http://schemas.microsoft.com/office/drawing/2014/main" id="{ACC4AFCB-C6A8-6573-70C3-8E1AFC3780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0353809">
            <a:off x="6657454" y="5148200"/>
            <a:ext cx="533036" cy="533036"/>
          </a:xfrm>
          <a:prstGeom prst="rect">
            <a:avLst/>
          </a:prstGeom>
        </p:spPr>
      </p:pic>
      <p:pic>
        <p:nvPicPr>
          <p:cNvPr id="6" name="Graphic 5" descr="Circles with lines with solid fill">
            <a:extLst>
              <a:ext uri="{FF2B5EF4-FFF2-40B4-BE49-F238E27FC236}">
                <a16:creationId xmlns:a16="http://schemas.microsoft.com/office/drawing/2014/main" id="{A90120A7-66DD-3642-561D-53A86BF040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17222" y="5051782"/>
            <a:ext cx="704353" cy="704353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9698E6D-2AEA-0E6B-9858-3616C349DD25}"/>
              </a:ext>
            </a:extLst>
          </p:cNvPr>
          <p:cNvSpPr txBox="1">
            <a:spLocks/>
          </p:cNvSpPr>
          <p:nvPr/>
        </p:nvSpPr>
        <p:spPr>
          <a:xfrm>
            <a:off x="444543" y="6294922"/>
            <a:ext cx="8919051" cy="36467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u="sng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13"/>
              </a:rPr>
              <a:t>https://www.nctsn.org/what-is-child-trauma/about-child-traumaTrauma | The National Child Traumatic Stress Network (nctsn.org)</a:t>
            </a:r>
            <a:endParaRPr lang="en-US" sz="200"/>
          </a:p>
        </p:txBody>
      </p:sp>
    </p:spTree>
    <p:extLst>
      <p:ext uri="{BB962C8B-B14F-4D97-AF65-F5344CB8AC3E}">
        <p14:creationId xmlns:p14="http://schemas.microsoft.com/office/powerpoint/2010/main" val="72189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03A6C90-9877-16E0-9C3D-19B373F56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&amp; Protective Factors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FDD0101-8D20-2AE5-3EC0-F822FF9C53F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517006" y="1383650"/>
            <a:ext cx="4939666" cy="4990699"/>
          </a:xfrm>
        </p:spPr>
        <p:txBody>
          <a:bodyPr>
            <a:normAutofit/>
          </a:bodyPr>
          <a:lstStyle/>
          <a:p>
            <a:r>
              <a:rPr lang="en-US" sz="2800"/>
              <a:t>Severity of the event.</a:t>
            </a:r>
          </a:p>
          <a:p>
            <a:r>
              <a:rPr lang="en-US" sz="2800"/>
              <a:t>Proximity to the event.</a:t>
            </a:r>
          </a:p>
          <a:p>
            <a:r>
              <a:rPr lang="en-US" sz="2800"/>
              <a:t>Caregivers’ reactions.</a:t>
            </a:r>
          </a:p>
          <a:p>
            <a:r>
              <a:rPr lang="en-US" sz="2800"/>
              <a:t>Prior history of trauma.</a:t>
            </a:r>
          </a:p>
          <a:p>
            <a:r>
              <a:rPr lang="en-US" sz="2800"/>
              <a:t>Family and community factors.</a:t>
            </a:r>
          </a:p>
        </p:txBody>
      </p:sp>
      <p:pic>
        <p:nvPicPr>
          <p:cNvPr id="14" name="Graphic 13" descr="Lightning bolt with solid fill">
            <a:extLst>
              <a:ext uri="{FF2B5EF4-FFF2-40B4-BE49-F238E27FC236}">
                <a16:creationId xmlns:a16="http://schemas.microsoft.com/office/drawing/2014/main" id="{68F5906E-C16E-1BF4-6719-BE51041B5A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0399" y="1520791"/>
            <a:ext cx="660157" cy="660157"/>
          </a:xfrm>
          <a:prstGeom prst="rect">
            <a:avLst/>
          </a:prstGeom>
        </p:spPr>
      </p:pic>
      <p:pic>
        <p:nvPicPr>
          <p:cNvPr id="8" name="Graphic 7" descr="Map with pin with solid fill">
            <a:extLst>
              <a:ext uri="{FF2B5EF4-FFF2-40B4-BE49-F238E27FC236}">
                <a16:creationId xmlns:a16="http://schemas.microsoft.com/office/drawing/2014/main" id="{9F7AA2A2-C8E4-5371-533C-10C353DBD6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6203" y="2089493"/>
            <a:ext cx="704353" cy="704353"/>
          </a:xfrm>
          <a:prstGeom prst="rect">
            <a:avLst/>
          </a:prstGeom>
        </p:spPr>
      </p:pic>
      <p:pic>
        <p:nvPicPr>
          <p:cNvPr id="12" name="Graphic 11" descr="Woman with kid with solid fill">
            <a:extLst>
              <a:ext uri="{FF2B5EF4-FFF2-40B4-BE49-F238E27FC236}">
                <a16:creationId xmlns:a16="http://schemas.microsoft.com/office/drawing/2014/main" id="{4DB08DA6-943D-2DB3-8366-E1F0389700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7781" y="2727959"/>
            <a:ext cx="592775" cy="592775"/>
          </a:xfrm>
          <a:prstGeom prst="rect">
            <a:avLst/>
          </a:prstGeom>
        </p:spPr>
      </p:pic>
      <p:pic>
        <p:nvPicPr>
          <p:cNvPr id="10" name="Graphic 9" descr="Address Book with solid fill">
            <a:extLst>
              <a:ext uri="{FF2B5EF4-FFF2-40B4-BE49-F238E27FC236}">
                <a16:creationId xmlns:a16="http://schemas.microsoft.com/office/drawing/2014/main" id="{C05B064D-1C13-6C46-894E-A0E507F5A8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0353809">
            <a:off x="681860" y="3418047"/>
            <a:ext cx="533036" cy="533036"/>
          </a:xfrm>
          <a:prstGeom prst="rect">
            <a:avLst/>
          </a:prstGeom>
        </p:spPr>
      </p:pic>
      <p:pic>
        <p:nvPicPr>
          <p:cNvPr id="6" name="Graphic 5" descr="Circles with lines with solid fill">
            <a:extLst>
              <a:ext uri="{FF2B5EF4-FFF2-40B4-BE49-F238E27FC236}">
                <a16:creationId xmlns:a16="http://schemas.microsoft.com/office/drawing/2014/main" id="{38E6824C-C72C-20EE-F730-4C697139EE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18300" y="4048396"/>
            <a:ext cx="704353" cy="704353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387A869-5CE9-4E1C-2899-2ACC2D7CE57C}"/>
              </a:ext>
            </a:extLst>
          </p:cNvPr>
          <p:cNvSpPr txBox="1">
            <a:spLocks/>
          </p:cNvSpPr>
          <p:nvPr/>
        </p:nvSpPr>
        <p:spPr>
          <a:xfrm>
            <a:off x="444543" y="6294922"/>
            <a:ext cx="8919051" cy="36467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u="sng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13"/>
              </a:rPr>
              <a:t>https://www.nctsn.org/what-is-child-trauma/about-child-traumaTrauma | The National Child Traumatic Stress Network (nctsn.org)</a:t>
            </a:r>
            <a:endParaRPr lang="en-US" sz="200"/>
          </a:p>
        </p:txBody>
      </p:sp>
    </p:spTree>
    <p:extLst>
      <p:ext uri="{BB962C8B-B14F-4D97-AF65-F5344CB8AC3E}">
        <p14:creationId xmlns:p14="http://schemas.microsoft.com/office/powerpoint/2010/main" val="458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B3728-68D1-A823-9959-ADFB63387E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 Discussion of ACEs</a:t>
            </a:r>
          </a:p>
        </p:txBody>
      </p:sp>
      <p:pic>
        <p:nvPicPr>
          <p:cNvPr id="7" name="Picture Placeholder 6" descr="Person writing on notebook">
            <a:extLst>
              <a:ext uri="{FF2B5EF4-FFF2-40B4-BE49-F238E27FC236}">
                <a16:creationId xmlns:a16="http://schemas.microsoft.com/office/drawing/2014/main" id="{086185FA-22A2-9CA6-410A-373C1F1B9B9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" r="52669"/>
          <a:stretch/>
        </p:blipFill>
        <p:spPr>
          <a:xfrm>
            <a:off x="0" y="-11113"/>
            <a:ext cx="5791200" cy="6880226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734563-986E-94C5-7B35-66CDD2F584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Is this shortcut helpful to understanding trauma amongst youth?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0F9A40-9EEE-1EAE-5846-8DF40E2A286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32538"/>
            <a:ext cx="523875" cy="247650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24</a:t>
            </a:fld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71671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03A6C90-9877-16E0-9C3D-19B373F56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are ACEs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730A435-5B21-7851-6432-57C03983342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5523" y="2393509"/>
            <a:ext cx="10386902" cy="388048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ACEs are Adverse Childhood Experiences.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The term originated from a groundbreaking study conducted in 1995-1997 to better understand childhood abuse, neglect, and household stressors, and their long-term impacts.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Data from this study helps shed light on how pervasive ACEs are.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Over time, ACEs-based screening tools have become a common way to identify children and youth needed more support.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9BE4971-8944-57C1-4345-635A22B8E9E0}"/>
              </a:ext>
            </a:extLst>
          </p:cNvPr>
          <p:cNvSpPr txBox="1">
            <a:spLocks/>
          </p:cNvSpPr>
          <p:nvPr/>
        </p:nvSpPr>
        <p:spPr>
          <a:xfrm>
            <a:off x="444543" y="6294922"/>
            <a:ext cx="8919051" cy="36467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/>
              <a:t>https://www.cdc.gov/violenceprevention/aces/about.html</a:t>
            </a:r>
          </a:p>
        </p:txBody>
      </p:sp>
    </p:spTree>
    <p:extLst>
      <p:ext uri="{BB962C8B-B14F-4D97-AF65-F5344CB8AC3E}">
        <p14:creationId xmlns:p14="http://schemas.microsoft.com/office/powerpoint/2010/main" val="28577969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03A6C90-9877-16E0-9C3D-19B373F563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are ACEs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83A1A5E-852A-D9E6-8561-8D7687FAC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Test to find your ACE score">
            <a:extLst>
              <a:ext uri="{FF2B5EF4-FFF2-40B4-BE49-F238E27FC236}">
                <a16:creationId xmlns:a16="http://schemas.microsoft.com/office/drawing/2014/main" id="{0ADB418B-05AA-E0FA-37A6-A0CDC851F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" y="11113"/>
            <a:ext cx="5119864" cy="6858000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730A435-5B21-7851-6432-57C0398334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400"/>
              <a:t>Source: </a:t>
            </a:r>
            <a:r>
              <a:rPr lang="en-US" sz="1400" b="0"/>
              <a:t>https://www.ncjfcj.org/publications/finding-your-ace-score/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9BE4971-8944-57C1-4345-635A22B8E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444543" y="6294922"/>
            <a:ext cx="8919051" cy="36467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7942691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03A6C90-9877-16E0-9C3D-19B373F56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Limitations of ACEs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730A435-5B21-7851-6432-57C03983342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5522" y="2393509"/>
            <a:ext cx="10545719" cy="3880486"/>
          </a:xfrm>
        </p:spPr>
        <p:txBody>
          <a:bodyPr/>
          <a:lstStyle/>
          <a:p>
            <a:r>
              <a:rPr lang="en-US"/>
              <a:t>This is a checklist – it does not account for SAMHSA’s Three “E’s” of Trauma.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/>
              <a:t>Events: </a:t>
            </a:r>
            <a:r>
              <a:rPr lang="en-US"/>
              <a:t>It does not account for the diverse ways trauma can be experienced by youth.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/>
              <a:t>Experience: </a:t>
            </a:r>
            <a:r>
              <a:rPr lang="en-US"/>
              <a:t>It does not account for risk or protective factors (though some attempt to).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/>
              <a:t>Effects: </a:t>
            </a:r>
            <a:r>
              <a:rPr lang="en-US"/>
              <a:t>It does not indicate whether youth are currently experiencing impacts or their severity.</a:t>
            </a:r>
            <a:endParaRPr lang="en-US" b="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1F587B-8EA9-49EE-5139-983C3D80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3335" y="4846321"/>
            <a:ext cx="9697453" cy="991402"/>
          </a:xfrm>
          <a:prstGeom prst="rect">
            <a:avLst/>
          </a:prstGeom>
          <a:solidFill>
            <a:srgbClr val="9E621A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shade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shade val="5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82961B-3ADE-B4B9-9677-B054C00614DB}"/>
              </a:ext>
            </a:extLst>
          </p:cNvPr>
          <p:cNvSpPr txBox="1"/>
          <p:nvPr/>
        </p:nvSpPr>
        <p:spPr>
          <a:xfrm>
            <a:off x="813335" y="4846321"/>
            <a:ext cx="9697450" cy="991402"/>
          </a:xfrm>
          <a:prstGeom prst="rect">
            <a:avLst/>
          </a:prstGeom>
          <a:solidFill>
            <a:srgbClr val="33699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29540" tIns="129540" rIns="129540" bIns="129540" numCol="1" spcCol="1270" anchor="ctr" anchorCtr="0">
            <a:noAutofit/>
          </a:bodyPr>
          <a:lstStyle/>
          <a:p>
            <a:pPr marL="0" lvl="0" indent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/>
              <a:t>This can be an excellent tool to get a conversation started.</a:t>
            </a:r>
          </a:p>
        </p:txBody>
      </p:sp>
    </p:spTree>
    <p:extLst>
      <p:ext uri="{BB962C8B-B14F-4D97-AF65-F5344CB8AC3E}">
        <p14:creationId xmlns:p14="http://schemas.microsoft.com/office/powerpoint/2010/main" val="16747690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9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934A8B3-6022-ADF5-9A04-BD1AC44CE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10" y="278129"/>
            <a:ext cx="5063490" cy="235402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Reflection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3BD474-15B5-015F-1FC7-D3B49980674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94360" y="3279579"/>
            <a:ext cx="5044440" cy="2994415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What is one thing from this session that stood out to you?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What is one question that you still have?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What is one thing you want to take back to your team?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0F9A40-9EEE-1EAE-5846-8DF40E2A2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4360" y="6332220"/>
            <a:ext cx="523240" cy="247651"/>
          </a:xfrm>
        </p:spPr>
        <p:txBody>
          <a:bodyPr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94A09A9-5501-47C1-A89A-A340965A2BE2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264A64"/>
                </a:solidFill>
                <a:effectLst/>
                <a:uLnTx/>
                <a:uFillTx/>
                <a:latin typeface="Source Sans Pr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264A64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pic>
        <p:nvPicPr>
          <p:cNvPr id="7" name="Picture 6" descr="Hands writing in notebook">
            <a:extLst>
              <a:ext uri="{FF2B5EF4-FFF2-40B4-BE49-F238E27FC236}">
                <a16:creationId xmlns:a16="http://schemas.microsoft.com/office/drawing/2014/main" id="{D166BFA2-FE32-1F3A-55AC-FA13D003B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4" r="25566" b="-1"/>
          <a:stretch/>
        </p:blipFill>
        <p:spPr>
          <a:xfrm>
            <a:off x="6096000" y="10"/>
            <a:ext cx="6118225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79822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0C1B7-6E4E-3DEE-50C0-1CA3B14303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360" y="411479"/>
            <a:ext cx="5486400" cy="3291840"/>
          </a:xfrm>
        </p:spPr>
        <p:txBody>
          <a:bodyPr/>
          <a:lstStyle/>
          <a:p>
            <a:r>
              <a:rPr lang="en-US"/>
              <a:t>BREAK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E734F0-2DDD-AF70-F13D-F9E4C19294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4359" y="4282133"/>
            <a:ext cx="6831531" cy="557286"/>
          </a:xfrm>
        </p:spPr>
        <p:txBody>
          <a:bodyPr/>
          <a:lstStyle/>
          <a:p>
            <a:r>
              <a:rPr lang="en-US" b="0"/>
              <a:t>PLEASE RETURN TO YOUR SEATS IN </a:t>
            </a:r>
            <a:r>
              <a:rPr lang="en-US" i="1"/>
              <a:t>10 MINUTES</a:t>
            </a:r>
          </a:p>
        </p:txBody>
      </p:sp>
    </p:spTree>
    <p:extLst>
      <p:ext uri="{BB962C8B-B14F-4D97-AF65-F5344CB8AC3E}">
        <p14:creationId xmlns:p14="http://schemas.microsoft.com/office/powerpoint/2010/main" val="4261132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2DC4C-BCA4-E0F5-CD6A-33896BF24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A1009-6B06-C972-D372-8B68B1FCBC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4359" y="2281918"/>
            <a:ext cx="6787747" cy="405030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</a:t>
            </a:r>
            <a:r>
              <a:rPr lang="en-US"/>
              <a:t>stablish </a:t>
            </a:r>
            <a:r>
              <a:rPr lang="en-US" dirty="0"/>
              <a:t>meeting ground rules</a:t>
            </a:r>
          </a:p>
          <a:p>
            <a:r>
              <a:rPr lang="en-US" dirty="0"/>
              <a:t>What is trauma?</a:t>
            </a:r>
          </a:p>
          <a:p>
            <a:pPr lvl="1"/>
            <a:r>
              <a:rPr lang="en-US" dirty="0"/>
              <a:t>Key terms and definitions</a:t>
            </a:r>
          </a:p>
          <a:p>
            <a:r>
              <a:rPr lang="en-US" dirty="0"/>
              <a:t>What types of events result in trauma?</a:t>
            </a:r>
          </a:p>
          <a:p>
            <a:pPr lvl="1"/>
            <a:r>
              <a:rPr lang="en-US" dirty="0"/>
              <a:t>How often is this happening?</a:t>
            </a:r>
          </a:p>
          <a:p>
            <a:r>
              <a:rPr lang="en-US" dirty="0"/>
              <a:t>Risk and Protective Factors</a:t>
            </a:r>
          </a:p>
          <a:p>
            <a:r>
              <a:rPr lang="en-US" dirty="0"/>
              <a:t>Adverse Childhood Experiences (ACEs)</a:t>
            </a:r>
          </a:p>
          <a:p>
            <a:r>
              <a:rPr lang="en-US" dirty="0"/>
              <a:t>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FF0F20-2C27-17E9-77E2-0076B7379CE6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3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8199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8B6D59F-D31C-ADFA-4CF6-95C636ACC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Warning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E9C844-A503-5977-8B59-9521825AFCB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dirty="0"/>
              <a:t>These sessions may include challenging content, and we encourage you to take care of yourself.</a:t>
            </a:r>
          </a:p>
          <a:p>
            <a:pPr>
              <a:spcBef>
                <a:spcPts val="1200"/>
              </a:spcBef>
            </a:pPr>
            <a:endParaRPr lang="en-US" sz="1000" dirty="0"/>
          </a:p>
          <a:p>
            <a:pPr>
              <a:spcBef>
                <a:spcPts val="1200"/>
              </a:spcBef>
            </a:pPr>
            <a:r>
              <a:rPr lang="en-US" dirty="0"/>
              <a:t>These sessions will include: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Descriptions of trauma and its impacts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Examples of types of events that may cause trauma or a trauma response</a:t>
            </a:r>
          </a:p>
          <a:p>
            <a:pPr>
              <a:spcBef>
                <a:spcPts val="1200"/>
              </a:spcBef>
            </a:pPr>
            <a:endParaRPr lang="en-US" sz="1000" dirty="0"/>
          </a:p>
          <a:p>
            <a:pPr>
              <a:spcBef>
                <a:spcPts val="1200"/>
              </a:spcBef>
            </a:pPr>
            <a:r>
              <a:rPr lang="en-US" dirty="0"/>
              <a:t>These sessions will </a:t>
            </a:r>
            <a:r>
              <a:rPr lang="en-US" i="1" dirty="0"/>
              <a:t>not </a:t>
            </a:r>
            <a:r>
              <a:rPr lang="en-US" dirty="0"/>
              <a:t>include: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Imagery depicting trauma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Detailed examples that include identifying information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Requests for attendees to share personal experiences of trauma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182BFD-EC33-1A34-4237-3332295D4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94A09A9-5501-47C1-A89A-A340965A2BE2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64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CC73BE7-6465-B06B-627D-4597D489D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 Rules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6AE5F12B-EE93-105A-F856-383230A5CAC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117600" y="2993365"/>
            <a:ext cx="3659355" cy="2881223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We are committed to facilitating a respectful and meaningful learning environment. </a:t>
            </a:r>
          </a:p>
          <a:p>
            <a:pPr algn="ctr"/>
            <a:r>
              <a:rPr lang="en-US" sz="2400" dirty="0"/>
              <a:t>What does this look like for us?</a:t>
            </a:r>
          </a:p>
        </p:txBody>
      </p:sp>
      <p:pic>
        <p:nvPicPr>
          <p:cNvPr id="4" name="Content Placeholder 3" descr="Smiling women writing">
            <a:extLst>
              <a:ext uri="{FF2B5EF4-FFF2-40B4-BE49-F238E27FC236}">
                <a16:creationId xmlns:a16="http://schemas.microsoft.com/office/drawing/2014/main" id="{76A55AA5-7861-86ED-FB6A-296828D57B1F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069" y="2372819"/>
            <a:ext cx="5252656" cy="350177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A0666-303B-C3BD-339B-C24D9965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5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80472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B3728-68D1-A823-9959-ADFB63387E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is trauma?</a:t>
            </a:r>
          </a:p>
        </p:txBody>
      </p:sp>
      <p:pic>
        <p:nvPicPr>
          <p:cNvPr id="7" name="Picture Placeholder 6" descr="River complex in forest">
            <a:extLst>
              <a:ext uri="{FF2B5EF4-FFF2-40B4-BE49-F238E27FC236}">
                <a16:creationId xmlns:a16="http://schemas.microsoft.com/office/drawing/2014/main" id="{4A2EE7AA-A8A7-B0F0-E594-6969875EA4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0" r="18900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734563-986E-94C5-7B35-66CDD2F584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Key terms and definitions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0F9A40-9EEE-1EAE-5846-8DF40E2A286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32538"/>
            <a:ext cx="523875" cy="247650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6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80531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EF2DA3B-A44C-3D02-CF14-8F7E95015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Definitions of Trauma</a:t>
            </a:r>
          </a:p>
        </p:txBody>
      </p:sp>
      <p:sp>
        <p:nvSpPr>
          <p:cNvPr id="3" name="Freeform: Shape 2" descr="Diagnostic Statistical Manual of Mental Disorders 5th Edition&#10;(DSM-V)&#10;Substance Abuse and Mental Health Services Administration (SAMHSA)">
            <a:extLst>
              <a:ext uri="{FF2B5EF4-FFF2-40B4-BE49-F238E27FC236}">
                <a16:creationId xmlns:a16="http://schemas.microsoft.com/office/drawing/2014/main" id="{F1A810F4-BA78-9D17-35B5-B4698A2B36BC}"/>
              </a:ext>
            </a:extLst>
          </p:cNvPr>
          <p:cNvSpPr/>
          <p:nvPr/>
        </p:nvSpPr>
        <p:spPr>
          <a:xfrm>
            <a:off x="771294" y="2657376"/>
            <a:ext cx="4965808" cy="2979484"/>
          </a:xfrm>
          <a:custGeom>
            <a:avLst/>
            <a:gdLst>
              <a:gd name="connsiteX0" fmla="*/ 0 w 4965808"/>
              <a:gd name="connsiteY0" fmla="*/ 0 h 2979484"/>
              <a:gd name="connsiteX1" fmla="*/ 4965808 w 4965808"/>
              <a:gd name="connsiteY1" fmla="*/ 0 h 2979484"/>
              <a:gd name="connsiteX2" fmla="*/ 4965808 w 4965808"/>
              <a:gd name="connsiteY2" fmla="*/ 2979484 h 2979484"/>
              <a:gd name="connsiteX3" fmla="*/ 0 w 4965808"/>
              <a:gd name="connsiteY3" fmla="*/ 2979484 h 2979484"/>
              <a:gd name="connsiteX4" fmla="*/ 0 w 4965808"/>
              <a:gd name="connsiteY4" fmla="*/ 0 h 2979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65808" h="2979484">
                <a:moveTo>
                  <a:pt x="0" y="0"/>
                </a:moveTo>
                <a:lnTo>
                  <a:pt x="4965808" y="0"/>
                </a:lnTo>
                <a:lnTo>
                  <a:pt x="4965808" y="2979484"/>
                </a:lnTo>
                <a:lnTo>
                  <a:pt x="0" y="29794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8590" tIns="148590" rIns="148590" bIns="148590" numCol="1" spcCol="1270" anchor="ctr" anchorCtr="0">
            <a:noAutofit/>
          </a:bodyPr>
          <a:lstStyle/>
          <a:p>
            <a:pPr marL="0" lvl="0" indent="0" algn="ctr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900" kern="1200" dirty="0"/>
              <a:t>Diagnostic Statistical Manual of Mental Disorders 5th Edition</a:t>
            </a:r>
          </a:p>
          <a:p>
            <a:pPr marL="0" lvl="0" indent="0" algn="ctr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900" kern="1200" dirty="0"/>
              <a:t>(DSM-V)</a:t>
            </a:r>
          </a:p>
        </p:txBody>
      </p:sp>
      <p:sp>
        <p:nvSpPr>
          <p:cNvPr id="4" name="Freeform: Shape 3" descr="Diagnostic Statistical Manual of Mental Disorders 5th Edition&#10;(DSM-V)&#10;Substance Abuse and Mental Health Services Administration (SAMHSA)">
            <a:extLst>
              <a:ext uri="{FF2B5EF4-FFF2-40B4-BE49-F238E27FC236}">
                <a16:creationId xmlns:a16="http://schemas.microsoft.com/office/drawing/2014/main" id="{521B2E9B-879F-7BE2-BB7D-7F0CD2EA8D1F}"/>
              </a:ext>
            </a:extLst>
          </p:cNvPr>
          <p:cNvSpPr/>
          <p:nvPr/>
        </p:nvSpPr>
        <p:spPr>
          <a:xfrm>
            <a:off x="6233683" y="2657376"/>
            <a:ext cx="4965808" cy="2979484"/>
          </a:xfrm>
          <a:custGeom>
            <a:avLst/>
            <a:gdLst>
              <a:gd name="connsiteX0" fmla="*/ 0 w 4965808"/>
              <a:gd name="connsiteY0" fmla="*/ 0 h 2979484"/>
              <a:gd name="connsiteX1" fmla="*/ 4965808 w 4965808"/>
              <a:gd name="connsiteY1" fmla="*/ 0 h 2979484"/>
              <a:gd name="connsiteX2" fmla="*/ 4965808 w 4965808"/>
              <a:gd name="connsiteY2" fmla="*/ 2979484 h 2979484"/>
              <a:gd name="connsiteX3" fmla="*/ 0 w 4965808"/>
              <a:gd name="connsiteY3" fmla="*/ 2979484 h 2979484"/>
              <a:gd name="connsiteX4" fmla="*/ 0 w 4965808"/>
              <a:gd name="connsiteY4" fmla="*/ 0 h 2979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65808" h="2979484">
                <a:moveTo>
                  <a:pt x="0" y="0"/>
                </a:moveTo>
                <a:lnTo>
                  <a:pt x="4965808" y="0"/>
                </a:lnTo>
                <a:lnTo>
                  <a:pt x="4965808" y="2979484"/>
                </a:lnTo>
                <a:lnTo>
                  <a:pt x="0" y="2979484"/>
                </a:lnTo>
                <a:lnTo>
                  <a:pt x="0" y="0"/>
                </a:lnTo>
                <a:close/>
              </a:path>
            </a:pathLst>
          </a:custGeom>
          <a:solidFill>
            <a:srgbClr val="33699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15782600"/>
              <a:satOff val="32110"/>
              <a:lumOff val="2941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8590" tIns="148590" rIns="148590" bIns="148590" numCol="1" spcCol="1270" anchor="ctr" anchorCtr="0">
            <a:noAutofit/>
          </a:bodyPr>
          <a:lstStyle/>
          <a:p>
            <a:pPr marL="0" lvl="0" indent="0" algn="ctr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900" kern="1200" dirty="0"/>
              <a:t>Substance Abuse and Mental Health Services Administration (SAMHSA)</a:t>
            </a:r>
          </a:p>
        </p:txBody>
      </p:sp>
    </p:spTree>
    <p:extLst>
      <p:ext uri="{BB962C8B-B14F-4D97-AF65-F5344CB8AC3E}">
        <p14:creationId xmlns:p14="http://schemas.microsoft.com/office/powerpoint/2010/main" val="2763111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EF2DA3B-A44C-3D02-CF14-8F7E95015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Definitions of Trauma</a:t>
            </a:r>
            <a:r>
              <a:rPr lang="en-US" dirty="0">
                <a:solidFill>
                  <a:schemeClr val="tx1"/>
                </a:solidFill>
              </a:rPr>
              <a:t>:</a:t>
            </a:r>
            <a:r>
              <a:rPr lang="en-US" dirty="0"/>
              <a:t> </a:t>
            </a:r>
            <a:r>
              <a:rPr lang="en-US" sz="4000" dirty="0">
                <a:solidFill>
                  <a:schemeClr val="tx1"/>
                </a:solidFill>
              </a:rPr>
              <a:t>D S M - V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ABAADB-4DC6-3B23-53E9-E47100DC9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9955" y="2781468"/>
            <a:ext cx="4965808" cy="2979484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8C9C8C-CE1A-5D85-410D-F5AF73008997}"/>
              </a:ext>
            </a:extLst>
          </p:cNvPr>
          <p:cNvSpPr txBox="1"/>
          <p:nvPr/>
        </p:nvSpPr>
        <p:spPr>
          <a:xfrm>
            <a:off x="739955" y="2781468"/>
            <a:ext cx="4965808" cy="297948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800" kern="1200" dirty="0"/>
              <a:t>Diagnostic Statistical Manual of Mental Disorders 5th Edition</a:t>
            </a:r>
          </a:p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800" dirty="0"/>
              <a:t>(DSM-V)</a:t>
            </a:r>
            <a:endParaRPr lang="en-US" sz="3800" kern="1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9E42E0-7AB6-830C-7487-25B7C6E85A1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95475" y="2779106"/>
            <a:ext cx="5671685" cy="3880486"/>
          </a:xfrm>
        </p:spPr>
        <p:txBody>
          <a:bodyPr/>
          <a:lstStyle/>
          <a:p>
            <a:r>
              <a:rPr lang="en-US" dirty="0"/>
              <a:t>For an event to be considered traumatic, it must involve one or more of the following to an individual, family member, or close friend: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Actual or threatened death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Serious injury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Sexual violence</a:t>
            </a:r>
          </a:p>
          <a:p>
            <a:r>
              <a:rPr lang="en-US" b="1" i="1" dirty="0"/>
              <a:t>This definition is limited compared to other definitions of trauma.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816056F-9E0C-4F8B-605B-2568581C26A2}"/>
              </a:ext>
            </a:extLst>
          </p:cNvPr>
          <p:cNvSpPr txBox="1">
            <a:spLocks/>
          </p:cNvSpPr>
          <p:nvPr/>
        </p:nvSpPr>
        <p:spPr>
          <a:xfrm>
            <a:off x="444543" y="6294922"/>
            <a:ext cx="8919051" cy="36467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https://www.ncbi.nlm.nih.gov/books/NBK207191/box/part1_ch3.box16/</a:t>
            </a:r>
          </a:p>
        </p:txBody>
      </p:sp>
    </p:spTree>
    <p:extLst>
      <p:ext uri="{BB962C8B-B14F-4D97-AF65-F5344CB8AC3E}">
        <p14:creationId xmlns:p14="http://schemas.microsoft.com/office/powerpoint/2010/main" val="150459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EF2DA3B-A44C-3D02-CF14-8F7E95015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98408"/>
            <a:ext cx="10972800" cy="1574317"/>
          </a:xfrm>
        </p:spPr>
        <p:txBody>
          <a:bodyPr/>
          <a:lstStyle/>
          <a:p>
            <a:r>
              <a:rPr lang="en-US" dirty="0"/>
              <a:t>Definitions of Trauma</a:t>
            </a:r>
            <a:r>
              <a:rPr lang="en-US" dirty="0">
                <a:solidFill>
                  <a:schemeClr val="tx1"/>
                </a:solidFill>
              </a:rPr>
              <a:t>:</a:t>
            </a:r>
            <a:r>
              <a:rPr lang="en-US" dirty="0"/>
              <a:t> </a:t>
            </a:r>
            <a:r>
              <a:rPr lang="en-US" sz="4000" kern="1200" dirty="0">
                <a:solidFill>
                  <a:schemeClr val="tx1"/>
                </a:solidFill>
              </a:rPr>
              <a:t>S A M H S 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E4C307-8861-789B-B947-7B013FCD5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94360" y="2805532"/>
            <a:ext cx="4965808" cy="2979484"/>
          </a:xfrm>
          <a:prstGeom prst="rect">
            <a:avLst/>
          </a:prstGeom>
          <a:solidFill>
            <a:srgbClr val="9E621A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5782600"/>
              <a:satOff val="32110"/>
              <a:lumOff val="29411"/>
              <a:alphaOff val="0"/>
            </a:schemeClr>
          </a:fillRef>
          <a:effectRef idx="0">
            <a:schemeClr val="accent5">
              <a:hueOff val="-15782600"/>
              <a:satOff val="32110"/>
              <a:lumOff val="29411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6DF501-760A-A90A-5B06-BC450BC7733E}"/>
              </a:ext>
            </a:extLst>
          </p:cNvPr>
          <p:cNvSpPr txBox="1"/>
          <p:nvPr/>
        </p:nvSpPr>
        <p:spPr>
          <a:xfrm>
            <a:off x="594360" y="2805532"/>
            <a:ext cx="4965808" cy="2979484"/>
          </a:xfrm>
          <a:prstGeom prst="rect">
            <a:avLst/>
          </a:prstGeom>
          <a:solidFill>
            <a:srgbClr val="33699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4780" tIns="144780" rIns="144780" bIns="144780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800" kern="1200" dirty="0"/>
              <a:t>Substance Abuse and  Mental Health Services Administration (SAMHSA)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CE022-826B-F57C-7F6B-7102768368E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85849" y="2528263"/>
            <a:ext cx="5681311" cy="3880486"/>
          </a:xfrm>
        </p:spPr>
        <p:txBody>
          <a:bodyPr>
            <a:normAutofit lnSpcReduction="10000"/>
          </a:bodyPr>
          <a:lstStyle/>
          <a:p>
            <a:pPr>
              <a:spcBef>
                <a:spcPts val="600"/>
              </a:spcBef>
            </a:pPr>
            <a:r>
              <a:rPr lang="en-US" dirty="0">
                <a:solidFill>
                  <a:srgbClr val="3E5E75"/>
                </a:solidFill>
              </a:rPr>
              <a:t>Trauma results from an event, series of events, or set of circumstances that is experienced by an individual as: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Physically or emotionally harmful </a:t>
            </a:r>
          </a:p>
          <a:p>
            <a:pPr>
              <a:spcBef>
                <a:spcPts val="600"/>
              </a:spcBef>
            </a:pPr>
            <a:r>
              <a:rPr lang="en-US" dirty="0"/>
              <a:t>or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Life threatening</a:t>
            </a:r>
          </a:p>
          <a:p>
            <a:pPr>
              <a:spcBef>
                <a:spcPts val="600"/>
              </a:spcBef>
            </a:pPr>
            <a:r>
              <a:rPr lang="en-US" i="1" dirty="0"/>
              <a:t>and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Has lasting adverse effects on the individual’s functioning and mental, physical, social, emotional, or spiritual well-being.</a:t>
            </a:r>
          </a:p>
          <a:p>
            <a:pPr>
              <a:spcBef>
                <a:spcPts val="600"/>
              </a:spcBef>
            </a:pPr>
            <a:endParaRPr lang="en-US" dirty="0"/>
          </a:p>
          <a:p>
            <a:pPr>
              <a:spcBef>
                <a:spcPts val="600"/>
              </a:spcBef>
            </a:pPr>
            <a:r>
              <a:rPr lang="en-US" b="1" i="1" dirty="0"/>
              <a:t>This definition is more comprehensive.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5725AF5-0F60-4755-7C8D-D3467C507F7A}"/>
              </a:ext>
            </a:extLst>
          </p:cNvPr>
          <p:cNvSpPr txBox="1">
            <a:spLocks/>
          </p:cNvSpPr>
          <p:nvPr/>
        </p:nvSpPr>
        <p:spPr>
          <a:xfrm>
            <a:off x="444543" y="6294922"/>
            <a:ext cx="8919051" cy="36467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None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83464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83464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0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https://store.samhsa.gov/sites/default/files/sma14-4884.pdf</a:t>
            </a:r>
          </a:p>
        </p:txBody>
      </p:sp>
    </p:spTree>
    <p:extLst>
      <p:ext uri="{BB962C8B-B14F-4D97-AF65-F5344CB8AC3E}">
        <p14:creationId xmlns:p14="http://schemas.microsoft.com/office/powerpoint/2010/main" val="417908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">
  <a:themeElements>
    <a:clrScheme name="ACF-Color-Palette">
      <a:dk1>
        <a:srgbClr val="264A64"/>
      </a:dk1>
      <a:lt1>
        <a:srgbClr val="FFFFFF"/>
      </a:lt1>
      <a:dk2>
        <a:srgbClr val="DDE2E8"/>
      </a:dk2>
      <a:lt2>
        <a:srgbClr val="336A90"/>
      </a:lt2>
      <a:accent1>
        <a:srgbClr val="A9D4DB"/>
      </a:accent1>
      <a:accent2>
        <a:srgbClr val="F9E585"/>
      </a:accent2>
      <a:accent3>
        <a:srgbClr val="63BAB0"/>
      </a:accent3>
      <a:accent4>
        <a:srgbClr val="A12854"/>
      </a:accent4>
      <a:accent5>
        <a:srgbClr val="672E6B"/>
      </a:accent5>
      <a:accent6>
        <a:srgbClr val="E29F4D"/>
      </a:accent6>
      <a:hlink>
        <a:srgbClr val="4495A2"/>
      </a:hlink>
      <a:folHlink>
        <a:srgbClr val="2D544F"/>
      </a:folHlink>
    </a:clrScheme>
    <a:fontScheme name="Custom 2">
      <a:majorFont>
        <a:latin typeface="Georgia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F-Geometric-PPT" id="{FC2DDBF8-085D-4C9A-B1A4-7B301A50E2AD}" vid="{43E15595-3DB0-4ED7-AD71-1E5BDDA080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0dfa2b7-48c5-4e50-8c26-1fcde8ff049d" xsi:nil="true"/>
    <lcf76f155ced4ddcb4097134ff3c332f xmlns="d75ef18c-538b-45da-a335-c93d0f5f5fac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1F7E90D1230A43BDC89C7AC0958EFD" ma:contentTypeVersion="16" ma:contentTypeDescription="Create a new document." ma:contentTypeScope="" ma:versionID="89ef1df169b71566099ccf03bac123d9">
  <xsd:schema xmlns:xsd="http://www.w3.org/2001/XMLSchema" xmlns:xs="http://www.w3.org/2001/XMLSchema" xmlns:p="http://schemas.microsoft.com/office/2006/metadata/properties" xmlns:ns2="d75ef18c-538b-45da-a335-c93d0f5f5fac" xmlns:ns3="30dfa2b7-48c5-4e50-8c26-1fcde8ff049d" targetNamespace="http://schemas.microsoft.com/office/2006/metadata/properties" ma:root="true" ma:fieldsID="26cc97eeb6d8e39b221289faf1fc38ee" ns2:_="" ns3:_="">
    <xsd:import namespace="d75ef18c-538b-45da-a335-c93d0f5f5fac"/>
    <xsd:import namespace="30dfa2b7-48c5-4e50-8c26-1fcde8ff04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5ef18c-538b-45da-a335-c93d0f5f5f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b40f3a-84d0-4acf-ad34-a39173ff9cc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dfa2b7-48c5-4e50-8c26-1fcde8ff049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7663f9e-6cbe-46e0-924c-6506a2c63c56}" ma:internalName="TaxCatchAll" ma:showField="CatchAllData" ma:web="30dfa2b7-48c5-4e50-8c26-1fcde8ff04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21FFAC0-05A2-416A-B06C-C248395482C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4B194E-8B30-4377-8C59-ECFB902D2A26}">
  <ds:schemaRefs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1165d76a-ca89-4453-b02c-04ef8bc981e0"/>
    <ds:schemaRef ds:uri="http://purl.org/dc/elements/1.1/"/>
    <ds:schemaRef ds:uri="http://www.w3.org/XML/1998/namespace"/>
    <ds:schemaRef ds:uri="e5d11a56-b596-4a5c-b94c-3dd72821ab54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26AA326-4766-4DE6-9278-32A06D2EB125}"/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2630</TotalTime>
  <Words>1379</Words>
  <Application>Microsoft Office PowerPoint</Application>
  <PresentationFormat>Widescreen</PresentationFormat>
  <Paragraphs>182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Gentium Book Basic</vt:lpstr>
      <vt:lpstr>Georgia</vt:lpstr>
      <vt:lpstr>Source Sans Pro</vt:lpstr>
      <vt:lpstr>Wingdings</vt:lpstr>
      <vt:lpstr>Custom</vt:lpstr>
      <vt:lpstr>Foundations of Trauma</vt:lpstr>
      <vt:lpstr>Learning Objectives</vt:lpstr>
      <vt:lpstr>Agenda</vt:lpstr>
      <vt:lpstr>Content Warning</vt:lpstr>
      <vt:lpstr>Ground Rules</vt:lpstr>
      <vt:lpstr>What is trauma?</vt:lpstr>
      <vt:lpstr>Definitions of Trauma</vt:lpstr>
      <vt:lpstr>Definitions of Trauma: D S M - V</vt:lpstr>
      <vt:lpstr>Definitions of Trauma: S A M H S A</vt:lpstr>
      <vt:lpstr>Definitions of Trauma: Event &amp; Stress</vt:lpstr>
      <vt:lpstr>SAMHSA’s Three “E’s” of Trauma</vt:lpstr>
      <vt:lpstr>What types of events result in trauma?</vt:lpstr>
      <vt:lpstr>What types of events result in trauma? </vt:lpstr>
      <vt:lpstr>What types of events result in trauma?  </vt:lpstr>
      <vt:lpstr>What types of events result in trauma?   </vt:lpstr>
      <vt:lpstr>What is complex trauma?</vt:lpstr>
      <vt:lpstr>How often is this happening?</vt:lpstr>
      <vt:lpstr>How often is this happening? </vt:lpstr>
      <vt:lpstr>How often is this happening?  </vt:lpstr>
      <vt:lpstr>How often is this happening?   </vt:lpstr>
      <vt:lpstr>Risk and Protective Factors</vt:lpstr>
      <vt:lpstr>Risk and Protective Factors </vt:lpstr>
      <vt:lpstr>Risk &amp; Protective Factors</vt:lpstr>
      <vt:lpstr>A Discussion of ACEs</vt:lpstr>
      <vt:lpstr>What are ACEs</vt:lpstr>
      <vt:lpstr>What are ACEs </vt:lpstr>
      <vt:lpstr>Limitations of ACEs</vt:lpstr>
      <vt:lpstr>Reflection</vt:lpstr>
      <vt:lpstr>BREAK</vt:lpstr>
    </vt:vector>
  </TitlesOfParts>
  <Company>Family and Youth Services Bureau, Administration for Children and Families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SRAE Topical Training</dc:title>
  <dc:subject>Topical Training Materials</dc:subject>
  <dc:creator>Holmes, Risha (ACF)</dc:creator>
  <cp:keywords>Sexual Risk Avoidance Education Program, Grantee, Family and Youth Services Bureau, FYSB, Department of Health and Human Services, DHHS,  Trauma informed facilitation</cp:keywords>
  <cp:lastModifiedBy>Yengoyan, Ida (NIH/OD/ORS) [C]</cp:lastModifiedBy>
  <cp:revision>14</cp:revision>
  <dcterms:created xsi:type="dcterms:W3CDTF">2024-02-07T16:15:44Z</dcterms:created>
  <dcterms:modified xsi:type="dcterms:W3CDTF">2024-12-05T05:45:34Z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0x010100F31F7E90D1230A43BDC89C7AC0958EFD</vt:lpwstr>
  </property>
  <property fmtid="{D5CDD505-2E9C-101B-9397-08002B2CF9AE}" pid="3" name="MediaServiceImageTags">
    <vt:lpwstr/>
  </property>
</Properties>
</file>