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8"/>
  </p:notesMasterIdLst>
  <p:handoutMasterIdLst>
    <p:handoutMasterId r:id="rId39"/>
  </p:handoutMasterIdLst>
  <p:sldIdLst>
    <p:sldId id="411" r:id="rId5"/>
    <p:sldId id="416" r:id="rId6"/>
    <p:sldId id="420" r:id="rId7"/>
    <p:sldId id="421" r:id="rId8"/>
    <p:sldId id="446" r:id="rId9"/>
    <p:sldId id="454" r:id="rId10"/>
    <p:sldId id="455" r:id="rId11"/>
    <p:sldId id="447" r:id="rId12"/>
    <p:sldId id="451" r:id="rId13"/>
    <p:sldId id="466" r:id="rId14"/>
    <p:sldId id="474" r:id="rId15"/>
    <p:sldId id="459" r:id="rId16"/>
    <p:sldId id="460" r:id="rId17"/>
    <p:sldId id="456" r:id="rId18"/>
    <p:sldId id="465" r:id="rId19"/>
    <p:sldId id="468" r:id="rId20"/>
    <p:sldId id="467" r:id="rId21"/>
    <p:sldId id="461" r:id="rId22"/>
    <p:sldId id="462" r:id="rId23"/>
    <p:sldId id="464" r:id="rId24"/>
    <p:sldId id="438" r:id="rId25"/>
    <p:sldId id="450" r:id="rId26"/>
    <p:sldId id="448" r:id="rId27"/>
    <p:sldId id="470" r:id="rId28"/>
    <p:sldId id="469" r:id="rId29"/>
    <p:sldId id="452" r:id="rId30"/>
    <p:sldId id="471" r:id="rId31"/>
    <p:sldId id="473" r:id="rId32"/>
    <p:sldId id="426" r:id="rId33"/>
    <p:sldId id="449" r:id="rId34"/>
    <p:sldId id="472" r:id="rId35"/>
    <p:sldId id="444" r:id="rId36"/>
    <p:sldId id="44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336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5031A-011C-4BA3-B225-8605F2DAAF99}" v="1" dt="2024-12-12T18:07:39.015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03" autoAdjust="0"/>
    <p:restoredTop sz="86378" autoAdjust="0"/>
  </p:normalViewPr>
  <p:slideViewPr>
    <p:cSldViewPr snapToGrid="0">
      <p:cViewPr varScale="1">
        <p:scale>
          <a:sx n="75" d="100"/>
          <a:sy n="75" d="100"/>
        </p:scale>
        <p:origin x="77" y="293"/>
      </p:cViewPr>
      <p:guideLst/>
    </p:cSldViewPr>
  </p:slideViewPr>
  <p:outlineViewPr>
    <p:cViewPr>
      <p:scale>
        <a:sx n="33" d="100"/>
        <a:sy n="33" d="100"/>
      </p:scale>
      <p:origin x="0" y="-123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sainvil, Michele" userId="S::mdorsainvil@rti.org::2312e4a0-23b6-478f-b25a-6a5c6bfb0589" providerId="AD" clId="Web-{AE85031A-011C-4BA3-B225-8605F2DAAF99}"/>
    <pc:docChg chg="modSld">
      <pc:chgData name="Dorsainvil, Michele" userId="S::mdorsainvil@rti.org::2312e4a0-23b6-478f-b25a-6a5c6bfb0589" providerId="AD" clId="Web-{AE85031A-011C-4BA3-B225-8605F2DAAF99}" dt="2024-12-12T18:07:43.890" v="27"/>
      <pc:docMkLst>
        <pc:docMk/>
      </pc:docMkLst>
      <pc:sldChg chg="modNotes">
        <pc:chgData name="Dorsainvil, Michele" userId="S::mdorsainvil@rti.org::2312e4a0-23b6-478f-b25a-6a5c6bfb0589" providerId="AD" clId="Web-{AE85031A-011C-4BA3-B225-8605F2DAAF99}" dt="2024-12-12T18:06:55.390" v="9"/>
        <pc:sldMkLst>
          <pc:docMk/>
          <pc:sldMk cId="3068440277" sldId="451"/>
        </pc:sldMkLst>
      </pc:sldChg>
      <pc:sldChg chg="modNotes">
        <pc:chgData name="Dorsainvil, Michele" userId="S::mdorsainvil@rti.org::2312e4a0-23b6-478f-b25a-6a5c6bfb0589" providerId="AD" clId="Web-{AE85031A-011C-4BA3-B225-8605F2DAAF99}" dt="2024-12-12T18:07:43.890" v="27"/>
        <pc:sldMkLst>
          <pc:docMk/>
          <pc:sldMk cId="2961018448" sldId="4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52CC6-C6D8-4529-97B7-100B506DB4E8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09EF50-4609-4996-A95E-C4292EF908C0}">
      <dgm:prSet phldrT="[Text]"/>
      <dgm:spPr/>
      <dgm:t>
        <a:bodyPr/>
        <a:lstStyle/>
        <a:p>
          <a:r>
            <a:rPr lang="en-US" dirty="0"/>
            <a:t>Learning about abuse a student is experiencing at home</a:t>
          </a:r>
        </a:p>
      </dgm:t>
    </dgm:pt>
    <dgm:pt modelId="{DE2AB4E2-1433-45E2-B068-DC4A3EF98B86}" type="parTrans" cxnId="{F985C892-D07B-4EBB-8339-0384C6120BF4}">
      <dgm:prSet/>
      <dgm:spPr/>
      <dgm:t>
        <a:bodyPr/>
        <a:lstStyle/>
        <a:p>
          <a:endParaRPr lang="en-US"/>
        </a:p>
      </dgm:t>
    </dgm:pt>
    <dgm:pt modelId="{397FC833-1F36-4D63-9C39-5280E21F51CF}" type="sibTrans" cxnId="{F985C892-D07B-4EBB-8339-0384C6120BF4}">
      <dgm:prSet/>
      <dgm:spPr/>
      <dgm:t>
        <a:bodyPr/>
        <a:lstStyle/>
        <a:p>
          <a:endParaRPr lang="en-US"/>
        </a:p>
      </dgm:t>
    </dgm:pt>
    <dgm:pt modelId="{87152DBF-C318-43EE-8B68-EC47FBAB79FE}">
      <dgm:prSet phldrT="[Text]"/>
      <dgm:spPr/>
      <dgm:t>
        <a:bodyPr/>
        <a:lstStyle/>
        <a:p>
          <a:r>
            <a:rPr lang="en-US" dirty="0"/>
            <a:t>Losing a student</a:t>
          </a:r>
        </a:p>
      </dgm:t>
    </dgm:pt>
    <dgm:pt modelId="{393C78B8-710E-4C4A-9425-EA27575DBCAA}" type="parTrans" cxnId="{53D9CFF0-CD76-4539-A176-C5BF0976EFC0}">
      <dgm:prSet/>
      <dgm:spPr/>
      <dgm:t>
        <a:bodyPr/>
        <a:lstStyle/>
        <a:p>
          <a:endParaRPr lang="en-US"/>
        </a:p>
      </dgm:t>
    </dgm:pt>
    <dgm:pt modelId="{4C5C867F-F81B-49F8-81E7-1A57F81C006C}" type="sibTrans" cxnId="{53D9CFF0-CD76-4539-A176-C5BF0976EFC0}">
      <dgm:prSet/>
      <dgm:spPr/>
      <dgm:t>
        <a:bodyPr/>
        <a:lstStyle/>
        <a:p>
          <a:endParaRPr lang="en-US"/>
        </a:p>
      </dgm:t>
    </dgm:pt>
    <dgm:pt modelId="{36ABF2A4-12D8-4E09-9E6A-73ED763D50E7}">
      <dgm:prSet phldrT="[Text]"/>
      <dgm:spPr/>
      <dgm:t>
        <a:bodyPr/>
        <a:lstStyle/>
        <a:p>
          <a:r>
            <a:rPr lang="en-US" dirty="0"/>
            <a:t>Learning about a student’s difficult circumstances, such as lack of resources</a:t>
          </a:r>
        </a:p>
      </dgm:t>
    </dgm:pt>
    <dgm:pt modelId="{939C646B-35AE-42EB-8E99-50453A640EB0}" type="parTrans" cxnId="{5D1C8F21-52FA-4794-9B31-373A044F4E41}">
      <dgm:prSet/>
      <dgm:spPr/>
      <dgm:t>
        <a:bodyPr/>
        <a:lstStyle/>
        <a:p>
          <a:endParaRPr lang="en-US"/>
        </a:p>
      </dgm:t>
    </dgm:pt>
    <dgm:pt modelId="{81890A59-E88A-4BFD-83E5-1E05681B8622}" type="sibTrans" cxnId="{5D1C8F21-52FA-4794-9B31-373A044F4E41}">
      <dgm:prSet/>
      <dgm:spPr/>
      <dgm:t>
        <a:bodyPr/>
        <a:lstStyle/>
        <a:p>
          <a:endParaRPr lang="en-US"/>
        </a:p>
      </dgm:t>
    </dgm:pt>
    <dgm:pt modelId="{157EC10D-29D6-4C1D-ADFE-4AF1A119FB8B}" type="pres">
      <dgm:prSet presAssocID="{3DD52CC6-C6D8-4529-97B7-100B506DB4E8}" presName="diagram" presStyleCnt="0">
        <dgm:presLayoutVars>
          <dgm:dir/>
          <dgm:resizeHandles val="exact"/>
        </dgm:presLayoutVars>
      </dgm:prSet>
      <dgm:spPr/>
    </dgm:pt>
    <dgm:pt modelId="{E97D7A6B-EDDD-48D7-BE42-2F8FE30BD7B8}" type="pres">
      <dgm:prSet presAssocID="{4009EF50-4609-4996-A95E-C4292EF908C0}" presName="node" presStyleLbl="node1" presStyleIdx="0" presStyleCnt="3">
        <dgm:presLayoutVars>
          <dgm:bulletEnabled val="1"/>
        </dgm:presLayoutVars>
      </dgm:prSet>
      <dgm:spPr/>
    </dgm:pt>
    <dgm:pt modelId="{2FD75CC8-1F38-48FD-9E31-F097726BEFAE}" type="pres">
      <dgm:prSet presAssocID="{397FC833-1F36-4D63-9C39-5280E21F51CF}" presName="sibTrans" presStyleCnt="0"/>
      <dgm:spPr/>
    </dgm:pt>
    <dgm:pt modelId="{D11CF803-27B8-4E93-86F5-855EF689E2AA}" type="pres">
      <dgm:prSet presAssocID="{87152DBF-C318-43EE-8B68-EC47FBAB79FE}" presName="node" presStyleLbl="node1" presStyleIdx="1" presStyleCnt="3">
        <dgm:presLayoutVars>
          <dgm:bulletEnabled val="1"/>
        </dgm:presLayoutVars>
      </dgm:prSet>
      <dgm:spPr/>
    </dgm:pt>
    <dgm:pt modelId="{2F15CA68-1556-4571-A587-3AB0CC602A93}" type="pres">
      <dgm:prSet presAssocID="{4C5C867F-F81B-49F8-81E7-1A57F81C006C}" presName="sibTrans" presStyleCnt="0"/>
      <dgm:spPr/>
    </dgm:pt>
    <dgm:pt modelId="{C9C19320-FD2C-4087-97A8-13585B6D0E86}" type="pres">
      <dgm:prSet presAssocID="{36ABF2A4-12D8-4E09-9E6A-73ED763D50E7}" presName="node" presStyleLbl="node1" presStyleIdx="2" presStyleCnt="3">
        <dgm:presLayoutVars>
          <dgm:bulletEnabled val="1"/>
        </dgm:presLayoutVars>
      </dgm:prSet>
      <dgm:spPr/>
    </dgm:pt>
  </dgm:ptLst>
  <dgm:cxnLst>
    <dgm:cxn modelId="{A909391A-7187-4B8D-9166-B37583893A02}" type="presOf" srcId="{3DD52CC6-C6D8-4529-97B7-100B506DB4E8}" destId="{157EC10D-29D6-4C1D-ADFE-4AF1A119FB8B}" srcOrd="0" destOrd="0" presId="urn:microsoft.com/office/officeart/2005/8/layout/default"/>
    <dgm:cxn modelId="{5D1C8F21-52FA-4794-9B31-373A044F4E41}" srcId="{3DD52CC6-C6D8-4529-97B7-100B506DB4E8}" destId="{36ABF2A4-12D8-4E09-9E6A-73ED763D50E7}" srcOrd="2" destOrd="0" parTransId="{939C646B-35AE-42EB-8E99-50453A640EB0}" sibTransId="{81890A59-E88A-4BFD-83E5-1E05681B8622}"/>
    <dgm:cxn modelId="{6C0A775A-F2D4-430C-B20C-192613727E75}" type="presOf" srcId="{4009EF50-4609-4996-A95E-C4292EF908C0}" destId="{E97D7A6B-EDDD-48D7-BE42-2F8FE30BD7B8}" srcOrd="0" destOrd="0" presId="urn:microsoft.com/office/officeart/2005/8/layout/default"/>
    <dgm:cxn modelId="{F985C892-D07B-4EBB-8339-0384C6120BF4}" srcId="{3DD52CC6-C6D8-4529-97B7-100B506DB4E8}" destId="{4009EF50-4609-4996-A95E-C4292EF908C0}" srcOrd="0" destOrd="0" parTransId="{DE2AB4E2-1433-45E2-B068-DC4A3EF98B86}" sibTransId="{397FC833-1F36-4D63-9C39-5280E21F51CF}"/>
    <dgm:cxn modelId="{BFD4B7C8-A82F-4C7F-B8F7-E8C47E9D2C55}" type="presOf" srcId="{36ABF2A4-12D8-4E09-9E6A-73ED763D50E7}" destId="{C9C19320-FD2C-4087-97A8-13585B6D0E86}" srcOrd="0" destOrd="0" presId="urn:microsoft.com/office/officeart/2005/8/layout/default"/>
    <dgm:cxn modelId="{91D02ADE-148F-4BCC-A91A-4AA30AEEDB8B}" type="presOf" srcId="{87152DBF-C318-43EE-8B68-EC47FBAB79FE}" destId="{D11CF803-27B8-4E93-86F5-855EF689E2AA}" srcOrd="0" destOrd="0" presId="urn:microsoft.com/office/officeart/2005/8/layout/default"/>
    <dgm:cxn modelId="{53D9CFF0-CD76-4539-A176-C5BF0976EFC0}" srcId="{3DD52CC6-C6D8-4529-97B7-100B506DB4E8}" destId="{87152DBF-C318-43EE-8B68-EC47FBAB79FE}" srcOrd="1" destOrd="0" parTransId="{393C78B8-710E-4C4A-9425-EA27575DBCAA}" sibTransId="{4C5C867F-F81B-49F8-81E7-1A57F81C006C}"/>
    <dgm:cxn modelId="{14A53A42-DE68-4F24-9EF8-16DE78D11E33}" type="presParOf" srcId="{157EC10D-29D6-4C1D-ADFE-4AF1A119FB8B}" destId="{E97D7A6B-EDDD-48D7-BE42-2F8FE30BD7B8}" srcOrd="0" destOrd="0" presId="urn:microsoft.com/office/officeart/2005/8/layout/default"/>
    <dgm:cxn modelId="{AAEFEF27-BF7D-492E-A81C-FC215DBC4A57}" type="presParOf" srcId="{157EC10D-29D6-4C1D-ADFE-4AF1A119FB8B}" destId="{2FD75CC8-1F38-48FD-9E31-F097726BEFAE}" srcOrd="1" destOrd="0" presId="urn:microsoft.com/office/officeart/2005/8/layout/default"/>
    <dgm:cxn modelId="{727EFACB-B550-4617-A4D2-289ADAAC17EF}" type="presParOf" srcId="{157EC10D-29D6-4C1D-ADFE-4AF1A119FB8B}" destId="{D11CF803-27B8-4E93-86F5-855EF689E2AA}" srcOrd="2" destOrd="0" presId="urn:microsoft.com/office/officeart/2005/8/layout/default"/>
    <dgm:cxn modelId="{9610184E-3ECE-484D-B776-84DAA09CDA3B}" type="presParOf" srcId="{157EC10D-29D6-4C1D-ADFE-4AF1A119FB8B}" destId="{2F15CA68-1556-4571-A587-3AB0CC602A93}" srcOrd="3" destOrd="0" presId="urn:microsoft.com/office/officeart/2005/8/layout/default"/>
    <dgm:cxn modelId="{9BB5BBF1-BC99-48E0-AE72-14590890ECCB}" type="presParOf" srcId="{157EC10D-29D6-4C1D-ADFE-4AF1A119FB8B}" destId="{C9C19320-FD2C-4087-97A8-13585B6D0E8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87507A-812C-4EB0-BD68-D6C59C9E3CC7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DF32A2D-9C97-4FF1-A4B4-81789AF62CA9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Difficulty managing emotions</a:t>
          </a:r>
        </a:p>
      </dgm:t>
    </dgm:pt>
    <dgm:pt modelId="{2FB9F240-2158-47F8-827A-5D7BFE12DDBA}" type="parTrans" cxnId="{EBFF2A1A-F03B-4739-BF40-C5BD8B0D6092}">
      <dgm:prSet/>
      <dgm:spPr/>
      <dgm:t>
        <a:bodyPr/>
        <a:lstStyle/>
        <a:p>
          <a:endParaRPr lang="en-US"/>
        </a:p>
      </dgm:t>
    </dgm:pt>
    <dgm:pt modelId="{53D06F15-E6F4-4019-952B-1F2953506F7F}" type="sibTrans" cxnId="{EBFF2A1A-F03B-4739-BF40-C5BD8B0D6092}">
      <dgm:prSet/>
      <dgm:spPr/>
      <dgm:t>
        <a:bodyPr/>
        <a:lstStyle/>
        <a:p>
          <a:endParaRPr lang="en-US"/>
        </a:p>
      </dgm:t>
    </dgm:pt>
    <dgm:pt modelId="{37223869-FFC4-4297-B6F3-4D0314904A44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Feeling emotionally numb or shut down</a:t>
          </a:r>
        </a:p>
      </dgm:t>
    </dgm:pt>
    <dgm:pt modelId="{1D3DA737-37A5-4BF8-A397-24F61C0425B7}" type="parTrans" cxnId="{B7F10C8A-A1EE-4266-8D62-9777C6ADAF63}">
      <dgm:prSet/>
      <dgm:spPr/>
      <dgm:t>
        <a:bodyPr/>
        <a:lstStyle/>
        <a:p>
          <a:endParaRPr lang="en-US"/>
        </a:p>
      </dgm:t>
    </dgm:pt>
    <dgm:pt modelId="{46F4234A-9168-41B4-AD7F-2C18E6B1584A}" type="sibTrans" cxnId="{B7F10C8A-A1EE-4266-8D62-9777C6ADAF63}">
      <dgm:prSet/>
      <dgm:spPr/>
      <dgm:t>
        <a:bodyPr/>
        <a:lstStyle/>
        <a:p>
          <a:endParaRPr lang="en-US"/>
        </a:p>
      </dgm:t>
    </dgm:pt>
    <dgm:pt modelId="{496CCC75-7226-4DC6-A76C-5111D8EBE8D6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Fatigue or difficulty falling asleep</a:t>
          </a:r>
        </a:p>
      </dgm:t>
    </dgm:pt>
    <dgm:pt modelId="{B2F62922-A378-4195-82CB-F7E6F6761034}" type="parTrans" cxnId="{2582E931-83D7-4F86-9AFF-259FF07C8CEE}">
      <dgm:prSet/>
      <dgm:spPr/>
      <dgm:t>
        <a:bodyPr/>
        <a:lstStyle/>
        <a:p>
          <a:endParaRPr lang="en-US"/>
        </a:p>
      </dgm:t>
    </dgm:pt>
    <dgm:pt modelId="{728581F4-F4DD-4BE7-B73D-E8B85483E499}" type="sibTrans" cxnId="{2582E931-83D7-4F86-9AFF-259FF07C8CEE}">
      <dgm:prSet/>
      <dgm:spPr/>
      <dgm:t>
        <a:bodyPr/>
        <a:lstStyle/>
        <a:p>
          <a:endParaRPr lang="en-US"/>
        </a:p>
      </dgm:t>
    </dgm:pt>
    <dgm:pt modelId="{B8AA474B-777F-4177-A387-5670EB43A0A3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Being easily distracted</a:t>
          </a:r>
        </a:p>
      </dgm:t>
    </dgm:pt>
    <dgm:pt modelId="{ECC16543-3ECC-4A73-9EE3-FACEFBD44BE3}" type="parTrans" cxnId="{74ED1A1B-4B02-4ED4-A214-B636DE99C2D8}">
      <dgm:prSet/>
      <dgm:spPr/>
      <dgm:t>
        <a:bodyPr/>
        <a:lstStyle/>
        <a:p>
          <a:endParaRPr lang="en-US"/>
        </a:p>
      </dgm:t>
    </dgm:pt>
    <dgm:pt modelId="{04329E54-A2DE-44BD-A832-68AE44AA2EF2}" type="sibTrans" cxnId="{74ED1A1B-4B02-4ED4-A214-B636DE99C2D8}">
      <dgm:prSet/>
      <dgm:spPr/>
      <dgm:t>
        <a:bodyPr/>
        <a:lstStyle/>
        <a:p>
          <a:endParaRPr lang="en-US"/>
        </a:p>
      </dgm:t>
    </dgm:pt>
    <dgm:pt modelId="{CD79AB84-033A-4375-8531-803D41A6D2E8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Relationship problems</a:t>
          </a:r>
        </a:p>
      </dgm:t>
    </dgm:pt>
    <dgm:pt modelId="{76D4BDDD-7A5B-4684-B6C3-F8CF715FC20E}" type="parTrans" cxnId="{9B683DC4-6DBB-486C-B395-0E3D5533CF20}">
      <dgm:prSet/>
      <dgm:spPr/>
      <dgm:t>
        <a:bodyPr/>
        <a:lstStyle/>
        <a:p>
          <a:endParaRPr lang="en-US"/>
        </a:p>
      </dgm:t>
    </dgm:pt>
    <dgm:pt modelId="{8EF3A878-CAA1-42F9-B796-3FDEF59E70AA}" type="sibTrans" cxnId="{9B683DC4-6DBB-486C-B395-0E3D5533CF20}">
      <dgm:prSet/>
      <dgm:spPr/>
      <dgm:t>
        <a:bodyPr/>
        <a:lstStyle/>
        <a:p>
          <a:endParaRPr lang="en-US"/>
        </a:p>
      </dgm:t>
    </dgm:pt>
    <dgm:pt modelId="{5F708C5A-A24F-43EC-9EBC-176CE5C4E4C5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Excessive worrying</a:t>
          </a:r>
        </a:p>
      </dgm:t>
    </dgm:pt>
    <dgm:pt modelId="{40C99DBA-3B2B-4404-B609-3549D857815E}" type="parTrans" cxnId="{C0A0A96E-8E9D-4D9F-BAB0-A8F672D9810E}">
      <dgm:prSet/>
      <dgm:spPr/>
      <dgm:t>
        <a:bodyPr/>
        <a:lstStyle/>
        <a:p>
          <a:endParaRPr lang="en-US"/>
        </a:p>
      </dgm:t>
    </dgm:pt>
    <dgm:pt modelId="{E4ACB03E-FD24-4259-A5C7-2A6E94150449}" type="sibTrans" cxnId="{C0A0A96E-8E9D-4D9F-BAB0-A8F672D9810E}">
      <dgm:prSet/>
      <dgm:spPr/>
      <dgm:t>
        <a:bodyPr/>
        <a:lstStyle/>
        <a:p>
          <a:endParaRPr lang="en-US"/>
        </a:p>
      </dgm:t>
    </dgm:pt>
    <dgm:pt modelId="{FC2528E3-D066-4BF1-8F65-ACD346D2C41E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Increased irritability, anger, or outbursts</a:t>
          </a:r>
        </a:p>
      </dgm:t>
    </dgm:pt>
    <dgm:pt modelId="{00C65767-3166-4BDE-89A7-5AD587AAD9D0}" type="parTrans" cxnId="{3F6F30D6-5EDE-4F66-A2A6-5D31DD479D8B}">
      <dgm:prSet/>
      <dgm:spPr/>
      <dgm:t>
        <a:bodyPr/>
        <a:lstStyle/>
        <a:p>
          <a:endParaRPr lang="en-US"/>
        </a:p>
      </dgm:t>
    </dgm:pt>
    <dgm:pt modelId="{909C2386-A6BD-450A-AE5C-06A54D89BCF3}" type="sibTrans" cxnId="{3F6F30D6-5EDE-4F66-A2A6-5D31DD479D8B}">
      <dgm:prSet/>
      <dgm:spPr/>
      <dgm:t>
        <a:bodyPr/>
        <a:lstStyle/>
        <a:p>
          <a:endParaRPr lang="en-US"/>
        </a:p>
      </dgm:t>
    </dgm:pt>
    <dgm:pt modelId="{7A6DD090-72E7-40B6-B5F8-442028C56B64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Destructive coping mechanisms, like substance use</a:t>
          </a:r>
        </a:p>
      </dgm:t>
    </dgm:pt>
    <dgm:pt modelId="{B62D39F3-D656-47AA-BB50-5D24502EC154}" type="parTrans" cxnId="{16C10A65-2E66-41B6-A7E9-C61BDA1ACA41}">
      <dgm:prSet/>
      <dgm:spPr/>
      <dgm:t>
        <a:bodyPr/>
        <a:lstStyle/>
        <a:p>
          <a:endParaRPr lang="en-US"/>
        </a:p>
      </dgm:t>
    </dgm:pt>
    <dgm:pt modelId="{4697DBD3-7812-43A0-B72A-A3AFAB53F4A3}" type="sibTrans" cxnId="{16C10A65-2E66-41B6-A7E9-C61BDA1ACA41}">
      <dgm:prSet/>
      <dgm:spPr/>
      <dgm:t>
        <a:bodyPr/>
        <a:lstStyle/>
        <a:p>
          <a:endParaRPr lang="en-US"/>
        </a:p>
      </dgm:t>
    </dgm:pt>
    <dgm:pt modelId="{97F748BA-A793-4581-8BDC-F36054C34D98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Self isolation or avoidance of things that you love</a:t>
          </a:r>
        </a:p>
      </dgm:t>
    </dgm:pt>
    <dgm:pt modelId="{6B58B061-5A5D-4CB2-9467-C422EE836AAF}" type="parTrans" cxnId="{5BAB7D24-315C-4FAD-9387-6D55D1A14659}">
      <dgm:prSet/>
      <dgm:spPr/>
      <dgm:t>
        <a:bodyPr/>
        <a:lstStyle/>
        <a:p>
          <a:endParaRPr lang="en-US"/>
        </a:p>
      </dgm:t>
    </dgm:pt>
    <dgm:pt modelId="{19EE7F5C-6D0E-4654-9F96-C8DF56BD8861}" type="sibTrans" cxnId="{5BAB7D24-315C-4FAD-9387-6D55D1A14659}">
      <dgm:prSet/>
      <dgm:spPr/>
      <dgm:t>
        <a:bodyPr/>
        <a:lstStyle/>
        <a:p>
          <a:endParaRPr lang="en-US"/>
        </a:p>
      </dgm:t>
    </dgm:pt>
    <dgm:pt modelId="{75F3139F-213A-4FF2-9738-A5DB68A7C16B}">
      <dgm:prSet phldrT="[Text]"/>
      <dgm:spPr>
        <a:solidFill>
          <a:srgbClr val="336990"/>
        </a:solidFill>
      </dgm:spPr>
      <dgm:t>
        <a:bodyPr/>
        <a:lstStyle/>
        <a:p>
          <a:r>
            <a:rPr lang="en-US" dirty="0"/>
            <a:t>Hopelessness</a:t>
          </a:r>
        </a:p>
      </dgm:t>
    </dgm:pt>
    <dgm:pt modelId="{2B2B0D46-14F1-4C4F-886C-D5AE528937B5}" type="parTrans" cxnId="{4C581E41-C6CF-4F27-B4C0-8E586C743AF6}">
      <dgm:prSet/>
      <dgm:spPr/>
      <dgm:t>
        <a:bodyPr/>
        <a:lstStyle/>
        <a:p>
          <a:endParaRPr lang="en-US"/>
        </a:p>
      </dgm:t>
    </dgm:pt>
    <dgm:pt modelId="{B3BA6076-6D4C-4642-B89A-E20808849BF6}" type="sibTrans" cxnId="{4C581E41-C6CF-4F27-B4C0-8E586C743AF6}">
      <dgm:prSet/>
      <dgm:spPr/>
      <dgm:t>
        <a:bodyPr/>
        <a:lstStyle/>
        <a:p>
          <a:endParaRPr lang="en-US"/>
        </a:p>
      </dgm:t>
    </dgm:pt>
    <dgm:pt modelId="{1824C984-0C21-432F-BBFC-246DA6F0BFBB}" type="pres">
      <dgm:prSet presAssocID="{5687507A-812C-4EB0-BD68-D6C59C9E3CC7}" presName="diagram" presStyleCnt="0">
        <dgm:presLayoutVars>
          <dgm:dir/>
          <dgm:resizeHandles val="exact"/>
        </dgm:presLayoutVars>
      </dgm:prSet>
      <dgm:spPr/>
    </dgm:pt>
    <dgm:pt modelId="{B595AE3D-4311-4C41-AA2F-2A550C3F67B8}" type="pres">
      <dgm:prSet presAssocID="{7DF32A2D-9C97-4FF1-A4B4-81789AF62CA9}" presName="node" presStyleLbl="node1" presStyleIdx="0" presStyleCnt="10">
        <dgm:presLayoutVars>
          <dgm:bulletEnabled val="1"/>
        </dgm:presLayoutVars>
      </dgm:prSet>
      <dgm:spPr/>
    </dgm:pt>
    <dgm:pt modelId="{B5D76048-67E7-4C62-9403-ADD2E151CAB1}" type="pres">
      <dgm:prSet presAssocID="{53D06F15-E6F4-4019-952B-1F2953506F7F}" presName="sibTrans" presStyleCnt="0"/>
      <dgm:spPr/>
    </dgm:pt>
    <dgm:pt modelId="{DAF0429F-9275-423B-A1A4-E811829832C6}" type="pres">
      <dgm:prSet presAssocID="{FC2528E3-D066-4BF1-8F65-ACD346D2C41E}" presName="node" presStyleLbl="node1" presStyleIdx="1" presStyleCnt="10">
        <dgm:presLayoutVars>
          <dgm:bulletEnabled val="1"/>
        </dgm:presLayoutVars>
      </dgm:prSet>
      <dgm:spPr/>
    </dgm:pt>
    <dgm:pt modelId="{551440F4-4704-4670-9E16-CDCE8FFD4D32}" type="pres">
      <dgm:prSet presAssocID="{909C2386-A6BD-450A-AE5C-06A54D89BCF3}" presName="sibTrans" presStyleCnt="0"/>
      <dgm:spPr/>
    </dgm:pt>
    <dgm:pt modelId="{9A8F0040-95DA-446E-A4E7-EC8224648670}" type="pres">
      <dgm:prSet presAssocID="{37223869-FFC4-4297-B6F3-4D0314904A44}" presName="node" presStyleLbl="node1" presStyleIdx="2" presStyleCnt="10">
        <dgm:presLayoutVars>
          <dgm:bulletEnabled val="1"/>
        </dgm:presLayoutVars>
      </dgm:prSet>
      <dgm:spPr/>
    </dgm:pt>
    <dgm:pt modelId="{188CF8CF-BD34-4B8A-9859-45C09676E415}" type="pres">
      <dgm:prSet presAssocID="{46F4234A-9168-41B4-AD7F-2C18E6B1584A}" presName="sibTrans" presStyleCnt="0"/>
      <dgm:spPr/>
    </dgm:pt>
    <dgm:pt modelId="{505F24D0-3E08-4CD8-9DF8-91F414B112BC}" type="pres">
      <dgm:prSet presAssocID="{496CCC75-7226-4DC6-A76C-5111D8EBE8D6}" presName="node" presStyleLbl="node1" presStyleIdx="3" presStyleCnt="10">
        <dgm:presLayoutVars>
          <dgm:bulletEnabled val="1"/>
        </dgm:presLayoutVars>
      </dgm:prSet>
      <dgm:spPr/>
    </dgm:pt>
    <dgm:pt modelId="{57A926D1-8A21-49B0-9E24-6F6E8606EB36}" type="pres">
      <dgm:prSet presAssocID="{728581F4-F4DD-4BE7-B73D-E8B85483E499}" presName="sibTrans" presStyleCnt="0"/>
      <dgm:spPr/>
    </dgm:pt>
    <dgm:pt modelId="{974C2FB8-4A60-4686-9BE9-A27DDF994D3A}" type="pres">
      <dgm:prSet presAssocID="{B8AA474B-777F-4177-A387-5670EB43A0A3}" presName="node" presStyleLbl="node1" presStyleIdx="4" presStyleCnt="10">
        <dgm:presLayoutVars>
          <dgm:bulletEnabled val="1"/>
        </dgm:presLayoutVars>
      </dgm:prSet>
      <dgm:spPr/>
    </dgm:pt>
    <dgm:pt modelId="{0E645481-0E5F-4FFF-82D9-96AE9D0E9A71}" type="pres">
      <dgm:prSet presAssocID="{04329E54-A2DE-44BD-A832-68AE44AA2EF2}" presName="sibTrans" presStyleCnt="0"/>
      <dgm:spPr/>
    </dgm:pt>
    <dgm:pt modelId="{073CF504-8E78-4B14-9228-3E7CCAD0AFE6}" type="pres">
      <dgm:prSet presAssocID="{CD79AB84-033A-4375-8531-803D41A6D2E8}" presName="node" presStyleLbl="node1" presStyleIdx="5" presStyleCnt="10">
        <dgm:presLayoutVars>
          <dgm:bulletEnabled val="1"/>
        </dgm:presLayoutVars>
      </dgm:prSet>
      <dgm:spPr/>
    </dgm:pt>
    <dgm:pt modelId="{86B9DE65-5688-4DEF-B7D5-3899DBBA0B7D}" type="pres">
      <dgm:prSet presAssocID="{8EF3A878-CAA1-42F9-B796-3FDEF59E70AA}" presName="sibTrans" presStyleCnt="0"/>
      <dgm:spPr/>
    </dgm:pt>
    <dgm:pt modelId="{7407AD75-FD0D-467C-9F9B-AC8DE3050A05}" type="pres">
      <dgm:prSet presAssocID="{5F708C5A-A24F-43EC-9EBC-176CE5C4E4C5}" presName="node" presStyleLbl="node1" presStyleIdx="6" presStyleCnt="10">
        <dgm:presLayoutVars>
          <dgm:bulletEnabled val="1"/>
        </dgm:presLayoutVars>
      </dgm:prSet>
      <dgm:spPr/>
    </dgm:pt>
    <dgm:pt modelId="{257F7477-57A7-4650-963F-F7758AE507BD}" type="pres">
      <dgm:prSet presAssocID="{E4ACB03E-FD24-4259-A5C7-2A6E94150449}" presName="sibTrans" presStyleCnt="0"/>
      <dgm:spPr/>
    </dgm:pt>
    <dgm:pt modelId="{28F28EAC-71D3-4948-B65F-C025DCA1BAD1}" type="pres">
      <dgm:prSet presAssocID="{7A6DD090-72E7-40B6-B5F8-442028C56B64}" presName="node" presStyleLbl="node1" presStyleIdx="7" presStyleCnt="10">
        <dgm:presLayoutVars>
          <dgm:bulletEnabled val="1"/>
        </dgm:presLayoutVars>
      </dgm:prSet>
      <dgm:spPr/>
    </dgm:pt>
    <dgm:pt modelId="{9B37B451-2B24-4B32-8E4A-DB64AC37634B}" type="pres">
      <dgm:prSet presAssocID="{4697DBD3-7812-43A0-B72A-A3AFAB53F4A3}" presName="sibTrans" presStyleCnt="0"/>
      <dgm:spPr/>
    </dgm:pt>
    <dgm:pt modelId="{D96B32D8-E02B-4DB5-A5AF-3459E1D5ED74}" type="pres">
      <dgm:prSet presAssocID="{97F748BA-A793-4581-8BDC-F36054C34D98}" presName="node" presStyleLbl="node1" presStyleIdx="8" presStyleCnt="10">
        <dgm:presLayoutVars>
          <dgm:bulletEnabled val="1"/>
        </dgm:presLayoutVars>
      </dgm:prSet>
      <dgm:spPr/>
    </dgm:pt>
    <dgm:pt modelId="{3CA7DEA2-371A-4C2D-BB34-A49CAE9D5E5B}" type="pres">
      <dgm:prSet presAssocID="{19EE7F5C-6D0E-4654-9F96-C8DF56BD8861}" presName="sibTrans" presStyleCnt="0"/>
      <dgm:spPr/>
    </dgm:pt>
    <dgm:pt modelId="{551D4668-5359-4AD1-A310-91248845E01A}" type="pres">
      <dgm:prSet presAssocID="{75F3139F-213A-4FF2-9738-A5DB68A7C16B}" presName="node" presStyleLbl="node1" presStyleIdx="9" presStyleCnt="10">
        <dgm:presLayoutVars>
          <dgm:bulletEnabled val="1"/>
        </dgm:presLayoutVars>
      </dgm:prSet>
      <dgm:spPr/>
    </dgm:pt>
  </dgm:ptLst>
  <dgm:cxnLst>
    <dgm:cxn modelId="{EBFF2A1A-F03B-4739-BF40-C5BD8B0D6092}" srcId="{5687507A-812C-4EB0-BD68-D6C59C9E3CC7}" destId="{7DF32A2D-9C97-4FF1-A4B4-81789AF62CA9}" srcOrd="0" destOrd="0" parTransId="{2FB9F240-2158-47F8-827A-5D7BFE12DDBA}" sibTransId="{53D06F15-E6F4-4019-952B-1F2953506F7F}"/>
    <dgm:cxn modelId="{74ED1A1B-4B02-4ED4-A214-B636DE99C2D8}" srcId="{5687507A-812C-4EB0-BD68-D6C59C9E3CC7}" destId="{B8AA474B-777F-4177-A387-5670EB43A0A3}" srcOrd="4" destOrd="0" parTransId="{ECC16543-3ECC-4A73-9EE3-FACEFBD44BE3}" sibTransId="{04329E54-A2DE-44BD-A832-68AE44AA2EF2}"/>
    <dgm:cxn modelId="{69E3D221-2D09-4226-A926-6576E239CE12}" type="presOf" srcId="{75F3139F-213A-4FF2-9738-A5DB68A7C16B}" destId="{551D4668-5359-4AD1-A310-91248845E01A}" srcOrd="0" destOrd="0" presId="urn:microsoft.com/office/officeart/2005/8/layout/default"/>
    <dgm:cxn modelId="{1D5D2924-360B-4DD5-9B94-351E60746F94}" type="presOf" srcId="{7DF32A2D-9C97-4FF1-A4B4-81789AF62CA9}" destId="{B595AE3D-4311-4C41-AA2F-2A550C3F67B8}" srcOrd="0" destOrd="0" presId="urn:microsoft.com/office/officeart/2005/8/layout/default"/>
    <dgm:cxn modelId="{5BAB7D24-315C-4FAD-9387-6D55D1A14659}" srcId="{5687507A-812C-4EB0-BD68-D6C59C9E3CC7}" destId="{97F748BA-A793-4581-8BDC-F36054C34D98}" srcOrd="8" destOrd="0" parTransId="{6B58B061-5A5D-4CB2-9467-C422EE836AAF}" sibTransId="{19EE7F5C-6D0E-4654-9F96-C8DF56BD8861}"/>
    <dgm:cxn modelId="{5A5A4F25-EE1B-4481-B2C2-8260C91F7095}" type="presOf" srcId="{97F748BA-A793-4581-8BDC-F36054C34D98}" destId="{D96B32D8-E02B-4DB5-A5AF-3459E1D5ED74}" srcOrd="0" destOrd="0" presId="urn:microsoft.com/office/officeart/2005/8/layout/default"/>
    <dgm:cxn modelId="{2582E931-83D7-4F86-9AFF-259FF07C8CEE}" srcId="{5687507A-812C-4EB0-BD68-D6C59C9E3CC7}" destId="{496CCC75-7226-4DC6-A76C-5111D8EBE8D6}" srcOrd="3" destOrd="0" parTransId="{B2F62922-A378-4195-82CB-F7E6F6761034}" sibTransId="{728581F4-F4DD-4BE7-B73D-E8B85483E499}"/>
    <dgm:cxn modelId="{4C581E41-C6CF-4F27-B4C0-8E586C743AF6}" srcId="{5687507A-812C-4EB0-BD68-D6C59C9E3CC7}" destId="{75F3139F-213A-4FF2-9738-A5DB68A7C16B}" srcOrd="9" destOrd="0" parTransId="{2B2B0D46-14F1-4C4F-886C-D5AE528937B5}" sibTransId="{B3BA6076-6D4C-4642-B89A-E20808849BF6}"/>
    <dgm:cxn modelId="{16C10A65-2E66-41B6-A7E9-C61BDA1ACA41}" srcId="{5687507A-812C-4EB0-BD68-D6C59C9E3CC7}" destId="{7A6DD090-72E7-40B6-B5F8-442028C56B64}" srcOrd="7" destOrd="0" parTransId="{B62D39F3-D656-47AA-BB50-5D24502EC154}" sibTransId="{4697DBD3-7812-43A0-B72A-A3AFAB53F4A3}"/>
    <dgm:cxn modelId="{86DDC84C-B680-4B91-88F9-347B7FD9AF0B}" type="presOf" srcId="{FC2528E3-D066-4BF1-8F65-ACD346D2C41E}" destId="{DAF0429F-9275-423B-A1A4-E811829832C6}" srcOrd="0" destOrd="0" presId="urn:microsoft.com/office/officeart/2005/8/layout/default"/>
    <dgm:cxn modelId="{C0A0A96E-8E9D-4D9F-BAB0-A8F672D9810E}" srcId="{5687507A-812C-4EB0-BD68-D6C59C9E3CC7}" destId="{5F708C5A-A24F-43EC-9EBC-176CE5C4E4C5}" srcOrd="6" destOrd="0" parTransId="{40C99DBA-3B2B-4404-B609-3549D857815E}" sibTransId="{E4ACB03E-FD24-4259-A5C7-2A6E94150449}"/>
    <dgm:cxn modelId="{D80A6657-9BAB-40C7-A28A-C4709596432E}" type="presOf" srcId="{5F708C5A-A24F-43EC-9EBC-176CE5C4E4C5}" destId="{7407AD75-FD0D-467C-9F9B-AC8DE3050A05}" srcOrd="0" destOrd="0" presId="urn:microsoft.com/office/officeart/2005/8/layout/default"/>
    <dgm:cxn modelId="{5BB0DA85-C7B2-465C-817F-D380983C61C4}" type="presOf" srcId="{496CCC75-7226-4DC6-A76C-5111D8EBE8D6}" destId="{505F24D0-3E08-4CD8-9DF8-91F414B112BC}" srcOrd="0" destOrd="0" presId="urn:microsoft.com/office/officeart/2005/8/layout/default"/>
    <dgm:cxn modelId="{B7F10C8A-A1EE-4266-8D62-9777C6ADAF63}" srcId="{5687507A-812C-4EB0-BD68-D6C59C9E3CC7}" destId="{37223869-FFC4-4297-B6F3-4D0314904A44}" srcOrd="2" destOrd="0" parTransId="{1D3DA737-37A5-4BF8-A397-24F61C0425B7}" sibTransId="{46F4234A-9168-41B4-AD7F-2C18E6B1584A}"/>
    <dgm:cxn modelId="{D19CDB90-66FF-4D90-A35D-605F1F93C5DB}" type="presOf" srcId="{7A6DD090-72E7-40B6-B5F8-442028C56B64}" destId="{28F28EAC-71D3-4948-B65F-C025DCA1BAD1}" srcOrd="0" destOrd="0" presId="urn:microsoft.com/office/officeart/2005/8/layout/default"/>
    <dgm:cxn modelId="{97521F92-153C-4620-B16F-197539754BDF}" type="presOf" srcId="{5687507A-812C-4EB0-BD68-D6C59C9E3CC7}" destId="{1824C984-0C21-432F-BBFC-246DA6F0BFBB}" srcOrd="0" destOrd="0" presId="urn:microsoft.com/office/officeart/2005/8/layout/default"/>
    <dgm:cxn modelId="{9B683DC4-6DBB-486C-B395-0E3D5533CF20}" srcId="{5687507A-812C-4EB0-BD68-D6C59C9E3CC7}" destId="{CD79AB84-033A-4375-8531-803D41A6D2E8}" srcOrd="5" destOrd="0" parTransId="{76D4BDDD-7A5B-4684-B6C3-F8CF715FC20E}" sibTransId="{8EF3A878-CAA1-42F9-B796-3FDEF59E70AA}"/>
    <dgm:cxn modelId="{36FEC4CB-BC9E-4528-BFBC-456ED6CB2912}" type="presOf" srcId="{CD79AB84-033A-4375-8531-803D41A6D2E8}" destId="{073CF504-8E78-4B14-9228-3E7CCAD0AFE6}" srcOrd="0" destOrd="0" presId="urn:microsoft.com/office/officeart/2005/8/layout/default"/>
    <dgm:cxn modelId="{A4904CD2-7C60-4427-B0D8-6F7D23FF3F2B}" type="presOf" srcId="{37223869-FFC4-4297-B6F3-4D0314904A44}" destId="{9A8F0040-95DA-446E-A4E7-EC8224648670}" srcOrd="0" destOrd="0" presId="urn:microsoft.com/office/officeart/2005/8/layout/default"/>
    <dgm:cxn modelId="{7C0520D4-AB01-4EE0-B49D-24AD6B3F8CB9}" type="presOf" srcId="{B8AA474B-777F-4177-A387-5670EB43A0A3}" destId="{974C2FB8-4A60-4686-9BE9-A27DDF994D3A}" srcOrd="0" destOrd="0" presId="urn:microsoft.com/office/officeart/2005/8/layout/default"/>
    <dgm:cxn modelId="{3F6F30D6-5EDE-4F66-A2A6-5D31DD479D8B}" srcId="{5687507A-812C-4EB0-BD68-D6C59C9E3CC7}" destId="{FC2528E3-D066-4BF1-8F65-ACD346D2C41E}" srcOrd="1" destOrd="0" parTransId="{00C65767-3166-4BDE-89A7-5AD587AAD9D0}" sibTransId="{909C2386-A6BD-450A-AE5C-06A54D89BCF3}"/>
    <dgm:cxn modelId="{B809BFBD-82CB-4AD9-862D-4E59C1060081}" type="presParOf" srcId="{1824C984-0C21-432F-BBFC-246DA6F0BFBB}" destId="{B595AE3D-4311-4C41-AA2F-2A550C3F67B8}" srcOrd="0" destOrd="0" presId="urn:microsoft.com/office/officeart/2005/8/layout/default"/>
    <dgm:cxn modelId="{9200BDBC-6964-4928-977C-3F8C5E0D5D3A}" type="presParOf" srcId="{1824C984-0C21-432F-BBFC-246DA6F0BFBB}" destId="{B5D76048-67E7-4C62-9403-ADD2E151CAB1}" srcOrd="1" destOrd="0" presId="urn:microsoft.com/office/officeart/2005/8/layout/default"/>
    <dgm:cxn modelId="{53400B86-CAF3-4B10-82F4-80A6A12FED65}" type="presParOf" srcId="{1824C984-0C21-432F-BBFC-246DA6F0BFBB}" destId="{DAF0429F-9275-423B-A1A4-E811829832C6}" srcOrd="2" destOrd="0" presId="urn:microsoft.com/office/officeart/2005/8/layout/default"/>
    <dgm:cxn modelId="{C58B54EB-A3AF-4873-827A-160FF388A131}" type="presParOf" srcId="{1824C984-0C21-432F-BBFC-246DA6F0BFBB}" destId="{551440F4-4704-4670-9E16-CDCE8FFD4D32}" srcOrd="3" destOrd="0" presId="urn:microsoft.com/office/officeart/2005/8/layout/default"/>
    <dgm:cxn modelId="{C86E7880-114E-4912-BE03-2F29FD66A1C0}" type="presParOf" srcId="{1824C984-0C21-432F-BBFC-246DA6F0BFBB}" destId="{9A8F0040-95DA-446E-A4E7-EC8224648670}" srcOrd="4" destOrd="0" presId="urn:microsoft.com/office/officeart/2005/8/layout/default"/>
    <dgm:cxn modelId="{376DE786-A366-4584-A14B-B9C08881CA95}" type="presParOf" srcId="{1824C984-0C21-432F-BBFC-246DA6F0BFBB}" destId="{188CF8CF-BD34-4B8A-9859-45C09676E415}" srcOrd="5" destOrd="0" presId="urn:microsoft.com/office/officeart/2005/8/layout/default"/>
    <dgm:cxn modelId="{E8AAF320-49B1-40A5-93A8-353279F3F9BA}" type="presParOf" srcId="{1824C984-0C21-432F-BBFC-246DA6F0BFBB}" destId="{505F24D0-3E08-4CD8-9DF8-91F414B112BC}" srcOrd="6" destOrd="0" presId="urn:microsoft.com/office/officeart/2005/8/layout/default"/>
    <dgm:cxn modelId="{80A3B3EF-D1CD-4454-B6BC-296708148956}" type="presParOf" srcId="{1824C984-0C21-432F-BBFC-246DA6F0BFBB}" destId="{57A926D1-8A21-49B0-9E24-6F6E8606EB36}" srcOrd="7" destOrd="0" presId="urn:microsoft.com/office/officeart/2005/8/layout/default"/>
    <dgm:cxn modelId="{B49C45DB-061E-493A-80F2-15B2B5F238A5}" type="presParOf" srcId="{1824C984-0C21-432F-BBFC-246DA6F0BFBB}" destId="{974C2FB8-4A60-4686-9BE9-A27DDF994D3A}" srcOrd="8" destOrd="0" presId="urn:microsoft.com/office/officeart/2005/8/layout/default"/>
    <dgm:cxn modelId="{FB28C5E0-3C76-4303-ACB7-B1D5D9FD4B42}" type="presParOf" srcId="{1824C984-0C21-432F-BBFC-246DA6F0BFBB}" destId="{0E645481-0E5F-4FFF-82D9-96AE9D0E9A71}" srcOrd="9" destOrd="0" presId="urn:microsoft.com/office/officeart/2005/8/layout/default"/>
    <dgm:cxn modelId="{142587D5-91AE-4FF7-8F45-D088CA5CB869}" type="presParOf" srcId="{1824C984-0C21-432F-BBFC-246DA6F0BFBB}" destId="{073CF504-8E78-4B14-9228-3E7CCAD0AFE6}" srcOrd="10" destOrd="0" presId="urn:microsoft.com/office/officeart/2005/8/layout/default"/>
    <dgm:cxn modelId="{813A20DF-06C3-4F80-BB4B-EC61C10F4E89}" type="presParOf" srcId="{1824C984-0C21-432F-BBFC-246DA6F0BFBB}" destId="{86B9DE65-5688-4DEF-B7D5-3899DBBA0B7D}" srcOrd="11" destOrd="0" presId="urn:microsoft.com/office/officeart/2005/8/layout/default"/>
    <dgm:cxn modelId="{008ED12A-BB0A-4DEE-882C-1E4E356003B5}" type="presParOf" srcId="{1824C984-0C21-432F-BBFC-246DA6F0BFBB}" destId="{7407AD75-FD0D-467C-9F9B-AC8DE3050A05}" srcOrd="12" destOrd="0" presId="urn:microsoft.com/office/officeart/2005/8/layout/default"/>
    <dgm:cxn modelId="{2CA21683-A06E-45CC-9F53-BEA6B7727025}" type="presParOf" srcId="{1824C984-0C21-432F-BBFC-246DA6F0BFBB}" destId="{257F7477-57A7-4650-963F-F7758AE507BD}" srcOrd="13" destOrd="0" presId="urn:microsoft.com/office/officeart/2005/8/layout/default"/>
    <dgm:cxn modelId="{139C1D8D-B38B-4581-8BDE-74498D0A8CAD}" type="presParOf" srcId="{1824C984-0C21-432F-BBFC-246DA6F0BFBB}" destId="{28F28EAC-71D3-4948-B65F-C025DCA1BAD1}" srcOrd="14" destOrd="0" presId="urn:microsoft.com/office/officeart/2005/8/layout/default"/>
    <dgm:cxn modelId="{B3DA33CF-86F7-4669-8181-BFA7968DB42A}" type="presParOf" srcId="{1824C984-0C21-432F-BBFC-246DA6F0BFBB}" destId="{9B37B451-2B24-4B32-8E4A-DB64AC37634B}" srcOrd="15" destOrd="0" presId="urn:microsoft.com/office/officeart/2005/8/layout/default"/>
    <dgm:cxn modelId="{AE78B37F-1E6B-44E6-AA21-18A826438E60}" type="presParOf" srcId="{1824C984-0C21-432F-BBFC-246DA6F0BFBB}" destId="{D96B32D8-E02B-4DB5-A5AF-3459E1D5ED74}" srcOrd="16" destOrd="0" presId="urn:microsoft.com/office/officeart/2005/8/layout/default"/>
    <dgm:cxn modelId="{D6077D55-58C5-4EBE-9F00-80FD221061B0}" type="presParOf" srcId="{1824C984-0C21-432F-BBFC-246DA6F0BFBB}" destId="{3CA7DEA2-371A-4C2D-BB34-A49CAE9D5E5B}" srcOrd="17" destOrd="0" presId="urn:microsoft.com/office/officeart/2005/8/layout/default"/>
    <dgm:cxn modelId="{D17E2073-EB9B-49C0-93D3-931E404D1768}" type="presParOf" srcId="{1824C984-0C21-432F-BBFC-246DA6F0BFBB}" destId="{551D4668-5359-4AD1-A310-91248845E01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B3A92-E604-4E3F-9210-22E3AAA8A53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0FCD07-D2EA-454B-B056-1105D3EB6672}">
      <dgm:prSet phldrT="[Text]"/>
      <dgm:spPr>
        <a:solidFill>
          <a:schemeClr val="bg1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b="0" dirty="0"/>
            <a:t>1. Trauma informed leadership</a:t>
          </a:r>
        </a:p>
      </dgm:t>
    </dgm:pt>
    <dgm:pt modelId="{C9C837FE-BE83-4A4E-BB1C-3F20C020D869}" type="parTrans" cxnId="{D09B3492-1DC0-46E7-A704-C34CC3924C5D}">
      <dgm:prSet/>
      <dgm:spPr/>
      <dgm:t>
        <a:bodyPr/>
        <a:lstStyle/>
        <a:p>
          <a:endParaRPr lang="en-US"/>
        </a:p>
      </dgm:t>
    </dgm:pt>
    <dgm:pt modelId="{B8B4BBF9-B6C9-4339-9130-B13D167D180A}" type="sibTrans" cxnId="{D09B3492-1DC0-46E7-A704-C34CC3924C5D}">
      <dgm:prSet/>
      <dgm:spPr/>
      <dgm:t>
        <a:bodyPr/>
        <a:lstStyle/>
        <a:p>
          <a:endParaRPr lang="en-US"/>
        </a:p>
      </dgm:t>
    </dgm:pt>
    <dgm:pt modelId="{6486DFDF-1747-4EFE-80CB-50C1BA009017}">
      <dgm:prSet/>
      <dgm:spPr>
        <a:solidFill>
          <a:srgbClr val="336990"/>
        </a:solidFill>
      </dgm:spPr>
      <dgm:t>
        <a:bodyPr/>
        <a:lstStyle/>
        <a:p>
          <a:r>
            <a:rPr lang="en-US" b="0" dirty="0"/>
            <a:t>2. Trauma informed management and supervisors</a:t>
          </a:r>
        </a:p>
      </dgm:t>
    </dgm:pt>
    <dgm:pt modelId="{965D16A9-4B53-4179-9753-B2DD239787A7}" type="parTrans" cxnId="{181EA1C0-3900-4F44-994B-20B8BE6061F0}">
      <dgm:prSet/>
      <dgm:spPr/>
      <dgm:t>
        <a:bodyPr/>
        <a:lstStyle/>
        <a:p>
          <a:endParaRPr lang="en-US"/>
        </a:p>
      </dgm:t>
    </dgm:pt>
    <dgm:pt modelId="{D32B544C-7E66-4724-B61D-5381326C1D99}" type="sibTrans" cxnId="{181EA1C0-3900-4F44-994B-20B8BE6061F0}">
      <dgm:prSet/>
      <dgm:spPr/>
      <dgm:t>
        <a:bodyPr/>
        <a:lstStyle/>
        <a:p>
          <a:endParaRPr lang="en-US"/>
        </a:p>
      </dgm:t>
    </dgm:pt>
    <dgm:pt modelId="{A50628F8-95DE-45BE-8810-9DA510CBE959}">
      <dgm:prSet/>
      <dgm:spPr/>
      <dgm:t>
        <a:bodyPr/>
        <a:lstStyle/>
        <a:p>
          <a:r>
            <a:rPr lang="en-US" b="0" dirty="0"/>
            <a:t>3. Supportive work culture</a:t>
          </a:r>
        </a:p>
      </dgm:t>
    </dgm:pt>
    <dgm:pt modelId="{D750A3D5-66D3-4FCD-9F76-C7E2A9652CC0}" type="parTrans" cxnId="{FCD7FB05-A287-4202-A954-A423D736A42E}">
      <dgm:prSet/>
      <dgm:spPr/>
      <dgm:t>
        <a:bodyPr/>
        <a:lstStyle/>
        <a:p>
          <a:endParaRPr lang="en-US"/>
        </a:p>
      </dgm:t>
    </dgm:pt>
    <dgm:pt modelId="{A3B98B42-BDA2-4B2B-8E5E-BEAF59EB34D8}" type="sibTrans" cxnId="{FCD7FB05-A287-4202-A954-A423D736A42E}">
      <dgm:prSet/>
      <dgm:spPr/>
      <dgm:t>
        <a:bodyPr/>
        <a:lstStyle/>
        <a:p>
          <a:endParaRPr lang="en-US"/>
        </a:p>
      </dgm:t>
    </dgm:pt>
    <dgm:pt modelId="{ADAC4BBF-A5F0-4BB6-A4D6-EB1137703684}">
      <dgm:prSet/>
      <dgm:spPr/>
      <dgm:t>
        <a:bodyPr/>
        <a:lstStyle/>
        <a:p>
          <a:r>
            <a:rPr lang="en-US" b="0" dirty="0"/>
            <a:t>4. Training and professional development on trauma informed approaches</a:t>
          </a:r>
        </a:p>
      </dgm:t>
    </dgm:pt>
    <dgm:pt modelId="{D13F8443-F532-479D-BA95-A952063E2043}" type="parTrans" cxnId="{9B13D224-2C3E-499E-BA15-5B736283D7C7}">
      <dgm:prSet/>
      <dgm:spPr/>
      <dgm:t>
        <a:bodyPr/>
        <a:lstStyle/>
        <a:p>
          <a:endParaRPr lang="en-US"/>
        </a:p>
      </dgm:t>
    </dgm:pt>
    <dgm:pt modelId="{2362CBAD-6FC7-41A1-828E-554AA43BD145}" type="sibTrans" cxnId="{9B13D224-2C3E-499E-BA15-5B736283D7C7}">
      <dgm:prSet/>
      <dgm:spPr/>
      <dgm:t>
        <a:bodyPr/>
        <a:lstStyle/>
        <a:p>
          <a:endParaRPr lang="en-US"/>
        </a:p>
      </dgm:t>
    </dgm:pt>
    <dgm:pt modelId="{DDD972F6-8A22-41EB-AD46-10E2EFDEA484}">
      <dgm:prSet/>
      <dgm:spPr>
        <a:solidFill>
          <a:srgbClr val="960000"/>
        </a:solidFill>
      </dgm:spPr>
      <dgm:t>
        <a:bodyPr/>
        <a:lstStyle/>
        <a:p>
          <a:r>
            <a:rPr lang="en-US" b="0" dirty="0"/>
            <a:t>5. Prioritization of staff health and wellness</a:t>
          </a:r>
        </a:p>
      </dgm:t>
    </dgm:pt>
    <dgm:pt modelId="{FBCD960C-CB0B-489B-AD0A-BF67A237314A}" type="parTrans" cxnId="{6D262241-F173-43C2-BB67-22E85F222CE7}">
      <dgm:prSet/>
      <dgm:spPr/>
      <dgm:t>
        <a:bodyPr/>
        <a:lstStyle/>
        <a:p>
          <a:endParaRPr lang="en-US"/>
        </a:p>
      </dgm:t>
    </dgm:pt>
    <dgm:pt modelId="{2074C075-AA7B-47A9-9117-86162D9AECCE}" type="sibTrans" cxnId="{6D262241-F173-43C2-BB67-22E85F222CE7}">
      <dgm:prSet/>
      <dgm:spPr/>
      <dgm:t>
        <a:bodyPr/>
        <a:lstStyle/>
        <a:p>
          <a:endParaRPr lang="en-US"/>
        </a:p>
      </dgm:t>
    </dgm:pt>
    <dgm:pt modelId="{16E20F43-AA46-4189-9D8A-C03CF882D73F}" type="pres">
      <dgm:prSet presAssocID="{3DFB3A92-E604-4E3F-9210-22E3AAA8A53F}" presName="linear" presStyleCnt="0">
        <dgm:presLayoutVars>
          <dgm:animLvl val="lvl"/>
          <dgm:resizeHandles val="exact"/>
        </dgm:presLayoutVars>
      </dgm:prSet>
      <dgm:spPr/>
    </dgm:pt>
    <dgm:pt modelId="{66EA6B3F-C844-421D-A7BA-169B13075CD6}" type="pres">
      <dgm:prSet presAssocID="{1F0FCD07-D2EA-454B-B056-1105D3EB66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6821A6A-0525-43F8-B0CA-FAD9F3E9C29B}" type="pres">
      <dgm:prSet presAssocID="{B8B4BBF9-B6C9-4339-9130-B13D167D180A}" presName="spacer" presStyleCnt="0"/>
      <dgm:spPr/>
    </dgm:pt>
    <dgm:pt modelId="{3CA39CF5-B89F-49F9-8C9C-545FBE53C88B}" type="pres">
      <dgm:prSet presAssocID="{6486DFDF-1747-4EFE-80CB-50C1BA00901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98F2B85-2231-4B5B-8A32-69E6409D4572}" type="pres">
      <dgm:prSet presAssocID="{D32B544C-7E66-4724-B61D-5381326C1D99}" presName="spacer" presStyleCnt="0"/>
      <dgm:spPr/>
    </dgm:pt>
    <dgm:pt modelId="{F7C18A5C-23E4-4BEC-ABDE-966C5C72A8CD}" type="pres">
      <dgm:prSet presAssocID="{A50628F8-95DE-45BE-8810-9DA510CBE95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9C32B75-4008-4E24-BCE6-1954619970A9}" type="pres">
      <dgm:prSet presAssocID="{A3B98B42-BDA2-4B2B-8E5E-BEAF59EB34D8}" presName="spacer" presStyleCnt="0"/>
      <dgm:spPr/>
    </dgm:pt>
    <dgm:pt modelId="{1FECF15E-7816-4C11-81F6-509EB7AC996A}" type="pres">
      <dgm:prSet presAssocID="{ADAC4BBF-A5F0-4BB6-A4D6-EB113770368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0CC6414-7B37-4B1E-B6B2-2D803D9F8B09}" type="pres">
      <dgm:prSet presAssocID="{2362CBAD-6FC7-41A1-828E-554AA43BD145}" presName="spacer" presStyleCnt="0"/>
      <dgm:spPr/>
    </dgm:pt>
    <dgm:pt modelId="{B6F8ED18-ACC7-4519-9B1B-358B2F3CD614}" type="pres">
      <dgm:prSet presAssocID="{DDD972F6-8A22-41EB-AD46-10E2EFDEA48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CD7FB05-A287-4202-A954-A423D736A42E}" srcId="{3DFB3A92-E604-4E3F-9210-22E3AAA8A53F}" destId="{A50628F8-95DE-45BE-8810-9DA510CBE959}" srcOrd="2" destOrd="0" parTransId="{D750A3D5-66D3-4FCD-9F76-C7E2A9652CC0}" sibTransId="{A3B98B42-BDA2-4B2B-8E5E-BEAF59EB34D8}"/>
    <dgm:cxn modelId="{59DB3920-63B7-4280-8A4E-5663209FBE63}" type="presOf" srcId="{1F0FCD07-D2EA-454B-B056-1105D3EB6672}" destId="{66EA6B3F-C844-421D-A7BA-169B13075CD6}" srcOrd="0" destOrd="0" presId="urn:microsoft.com/office/officeart/2005/8/layout/vList2"/>
    <dgm:cxn modelId="{9B13D224-2C3E-499E-BA15-5B736283D7C7}" srcId="{3DFB3A92-E604-4E3F-9210-22E3AAA8A53F}" destId="{ADAC4BBF-A5F0-4BB6-A4D6-EB1137703684}" srcOrd="3" destOrd="0" parTransId="{D13F8443-F532-479D-BA95-A952063E2043}" sibTransId="{2362CBAD-6FC7-41A1-828E-554AA43BD145}"/>
    <dgm:cxn modelId="{E8920727-5E86-4A49-BA59-8987B694DB33}" type="presOf" srcId="{6486DFDF-1747-4EFE-80CB-50C1BA009017}" destId="{3CA39CF5-B89F-49F9-8C9C-545FBE53C88B}" srcOrd="0" destOrd="0" presId="urn:microsoft.com/office/officeart/2005/8/layout/vList2"/>
    <dgm:cxn modelId="{010F563E-A0D1-4E6D-8FF6-D25EF39E25DD}" type="presOf" srcId="{ADAC4BBF-A5F0-4BB6-A4D6-EB1137703684}" destId="{1FECF15E-7816-4C11-81F6-509EB7AC996A}" srcOrd="0" destOrd="0" presId="urn:microsoft.com/office/officeart/2005/8/layout/vList2"/>
    <dgm:cxn modelId="{6D262241-F173-43C2-BB67-22E85F222CE7}" srcId="{3DFB3A92-E604-4E3F-9210-22E3AAA8A53F}" destId="{DDD972F6-8A22-41EB-AD46-10E2EFDEA484}" srcOrd="4" destOrd="0" parTransId="{FBCD960C-CB0B-489B-AD0A-BF67A237314A}" sibTransId="{2074C075-AA7B-47A9-9117-86162D9AECCE}"/>
    <dgm:cxn modelId="{D09B3492-1DC0-46E7-A704-C34CC3924C5D}" srcId="{3DFB3A92-E604-4E3F-9210-22E3AAA8A53F}" destId="{1F0FCD07-D2EA-454B-B056-1105D3EB6672}" srcOrd="0" destOrd="0" parTransId="{C9C837FE-BE83-4A4E-BB1C-3F20C020D869}" sibTransId="{B8B4BBF9-B6C9-4339-9130-B13D167D180A}"/>
    <dgm:cxn modelId="{9AF8C2A9-2115-47DD-B170-ACC8E9DBFEE6}" type="presOf" srcId="{3DFB3A92-E604-4E3F-9210-22E3AAA8A53F}" destId="{16E20F43-AA46-4189-9D8A-C03CF882D73F}" srcOrd="0" destOrd="0" presId="urn:microsoft.com/office/officeart/2005/8/layout/vList2"/>
    <dgm:cxn modelId="{181EA1C0-3900-4F44-994B-20B8BE6061F0}" srcId="{3DFB3A92-E604-4E3F-9210-22E3AAA8A53F}" destId="{6486DFDF-1747-4EFE-80CB-50C1BA009017}" srcOrd="1" destOrd="0" parTransId="{965D16A9-4B53-4179-9753-B2DD239787A7}" sibTransId="{D32B544C-7E66-4724-B61D-5381326C1D99}"/>
    <dgm:cxn modelId="{AEC164DB-0A55-4274-B3E8-0A4926CA2233}" type="presOf" srcId="{DDD972F6-8A22-41EB-AD46-10E2EFDEA484}" destId="{B6F8ED18-ACC7-4519-9B1B-358B2F3CD614}" srcOrd="0" destOrd="0" presId="urn:microsoft.com/office/officeart/2005/8/layout/vList2"/>
    <dgm:cxn modelId="{0DB406E3-0D2C-4352-8769-1D22AD3FE695}" type="presOf" srcId="{A50628F8-95DE-45BE-8810-9DA510CBE959}" destId="{F7C18A5C-23E4-4BEC-ABDE-966C5C72A8CD}" srcOrd="0" destOrd="0" presId="urn:microsoft.com/office/officeart/2005/8/layout/vList2"/>
    <dgm:cxn modelId="{EEF43C4F-C037-44FA-9F07-F0D4054F8992}" type="presParOf" srcId="{16E20F43-AA46-4189-9D8A-C03CF882D73F}" destId="{66EA6B3F-C844-421D-A7BA-169B13075CD6}" srcOrd="0" destOrd="0" presId="urn:microsoft.com/office/officeart/2005/8/layout/vList2"/>
    <dgm:cxn modelId="{D7A04AF4-AA0D-4A11-9E4A-A6D3DBFB58B2}" type="presParOf" srcId="{16E20F43-AA46-4189-9D8A-C03CF882D73F}" destId="{26821A6A-0525-43F8-B0CA-FAD9F3E9C29B}" srcOrd="1" destOrd="0" presId="urn:microsoft.com/office/officeart/2005/8/layout/vList2"/>
    <dgm:cxn modelId="{7FC97B2B-F266-45D3-AEC1-812616407D25}" type="presParOf" srcId="{16E20F43-AA46-4189-9D8A-C03CF882D73F}" destId="{3CA39CF5-B89F-49F9-8C9C-545FBE53C88B}" srcOrd="2" destOrd="0" presId="urn:microsoft.com/office/officeart/2005/8/layout/vList2"/>
    <dgm:cxn modelId="{78D32337-320C-4437-8E6D-63FB7815E54E}" type="presParOf" srcId="{16E20F43-AA46-4189-9D8A-C03CF882D73F}" destId="{698F2B85-2231-4B5B-8A32-69E6409D4572}" srcOrd="3" destOrd="0" presId="urn:microsoft.com/office/officeart/2005/8/layout/vList2"/>
    <dgm:cxn modelId="{9E232EC4-8DBB-4CBC-ADF5-9FCECBAAEFEE}" type="presParOf" srcId="{16E20F43-AA46-4189-9D8A-C03CF882D73F}" destId="{F7C18A5C-23E4-4BEC-ABDE-966C5C72A8CD}" srcOrd="4" destOrd="0" presId="urn:microsoft.com/office/officeart/2005/8/layout/vList2"/>
    <dgm:cxn modelId="{01E48D3A-49EF-43CF-BB3E-4A0C18BEB689}" type="presParOf" srcId="{16E20F43-AA46-4189-9D8A-C03CF882D73F}" destId="{59C32B75-4008-4E24-BCE6-1954619970A9}" srcOrd="5" destOrd="0" presId="urn:microsoft.com/office/officeart/2005/8/layout/vList2"/>
    <dgm:cxn modelId="{0C781BF9-E50B-48D7-8E6C-2E55B464646E}" type="presParOf" srcId="{16E20F43-AA46-4189-9D8A-C03CF882D73F}" destId="{1FECF15E-7816-4C11-81F6-509EB7AC996A}" srcOrd="6" destOrd="0" presId="urn:microsoft.com/office/officeart/2005/8/layout/vList2"/>
    <dgm:cxn modelId="{D9A9ADF6-8E64-45E2-9617-B1BA930FF60F}" type="presParOf" srcId="{16E20F43-AA46-4189-9D8A-C03CF882D73F}" destId="{40CC6414-7B37-4B1E-B6B2-2D803D9F8B09}" srcOrd="7" destOrd="0" presId="urn:microsoft.com/office/officeart/2005/8/layout/vList2"/>
    <dgm:cxn modelId="{6A595075-D23A-4A46-B6B8-BE1369E1D68E}" type="presParOf" srcId="{16E20F43-AA46-4189-9D8A-C03CF882D73F}" destId="{B6F8ED18-ACC7-4519-9B1B-358B2F3CD61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D7A6B-EDDD-48D7-BE42-2F8FE30BD7B8}">
      <dsp:nvSpPr>
        <dsp:cNvPr id="0" name=""/>
        <dsp:cNvSpPr/>
      </dsp:nvSpPr>
      <dsp:spPr>
        <a:xfrm>
          <a:off x="1014953" y="230"/>
          <a:ext cx="2361826" cy="14170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Learning about abuse a student is experiencing at home</a:t>
          </a:r>
        </a:p>
      </dsp:txBody>
      <dsp:txXfrm>
        <a:off x="1014953" y="230"/>
        <a:ext cx="2361826" cy="1417095"/>
      </dsp:txXfrm>
    </dsp:sp>
    <dsp:sp modelId="{D11CF803-27B8-4E93-86F5-855EF689E2AA}">
      <dsp:nvSpPr>
        <dsp:cNvPr id="0" name=""/>
        <dsp:cNvSpPr/>
      </dsp:nvSpPr>
      <dsp:spPr>
        <a:xfrm>
          <a:off x="3612962" y="230"/>
          <a:ext cx="2361826" cy="14170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Losing a student</a:t>
          </a:r>
        </a:p>
      </dsp:txBody>
      <dsp:txXfrm>
        <a:off x="3612962" y="230"/>
        <a:ext cx="2361826" cy="1417095"/>
      </dsp:txXfrm>
    </dsp:sp>
    <dsp:sp modelId="{C9C19320-FD2C-4087-97A8-13585B6D0E86}">
      <dsp:nvSpPr>
        <dsp:cNvPr id="0" name=""/>
        <dsp:cNvSpPr/>
      </dsp:nvSpPr>
      <dsp:spPr>
        <a:xfrm>
          <a:off x="6210971" y="230"/>
          <a:ext cx="2361826" cy="14170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Learning about a student’s difficult circumstances, such as lack of resources</a:t>
          </a:r>
        </a:p>
      </dsp:txBody>
      <dsp:txXfrm>
        <a:off x="6210971" y="230"/>
        <a:ext cx="2361826" cy="141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5AE3D-4311-4C41-AA2F-2A550C3F67B8}">
      <dsp:nvSpPr>
        <dsp:cNvPr id="0" name=""/>
        <dsp:cNvSpPr/>
      </dsp:nvSpPr>
      <dsp:spPr>
        <a:xfrm>
          <a:off x="3749" y="668610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Difficulty managing emotions</a:t>
          </a:r>
        </a:p>
      </dsp:txBody>
      <dsp:txXfrm>
        <a:off x="3749" y="668610"/>
        <a:ext cx="2030317" cy="1218190"/>
      </dsp:txXfrm>
    </dsp:sp>
    <dsp:sp modelId="{DAF0429F-9275-423B-A1A4-E811829832C6}">
      <dsp:nvSpPr>
        <dsp:cNvPr id="0" name=""/>
        <dsp:cNvSpPr/>
      </dsp:nvSpPr>
      <dsp:spPr>
        <a:xfrm>
          <a:off x="2237098" y="668610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Increased irritability, anger, or outbursts</a:t>
          </a:r>
        </a:p>
      </dsp:txBody>
      <dsp:txXfrm>
        <a:off x="2237098" y="668610"/>
        <a:ext cx="2030317" cy="1218190"/>
      </dsp:txXfrm>
    </dsp:sp>
    <dsp:sp modelId="{9A8F0040-95DA-446E-A4E7-EC8224648670}">
      <dsp:nvSpPr>
        <dsp:cNvPr id="0" name=""/>
        <dsp:cNvSpPr/>
      </dsp:nvSpPr>
      <dsp:spPr>
        <a:xfrm>
          <a:off x="4470447" y="668610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Feeling emotionally numb or shut down</a:t>
          </a:r>
        </a:p>
      </dsp:txBody>
      <dsp:txXfrm>
        <a:off x="4470447" y="668610"/>
        <a:ext cx="2030317" cy="1218190"/>
      </dsp:txXfrm>
    </dsp:sp>
    <dsp:sp modelId="{505F24D0-3E08-4CD8-9DF8-91F414B112BC}">
      <dsp:nvSpPr>
        <dsp:cNvPr id="0" name=""/>
        <dsp:cNvSpPr/>
      </dsp:nvSpPr>
      <dsp:spPr>
        <a:xfrm>
          <a:off x="6703796" y="668610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Fatigue or difficulty falling asleep</a:t>
          </a:r>
        </a:p>
      </dsp:txBody>
      <dsp:txXfrm>
        <a:off x="6703796" y="668610"/>
        <a:ext cx="2030317" cy="1218190"/>
      </dsp:txXfrm>
    </dsp:sp>
    <dsp:sp modelId="{974C2FB8-4A60-4686-9BE9-A27DDF994D3A}">
      <dsp:nvSpPr>
        <dsp:cNvPr id="0" name=""/>
        <dsp:cNvSpPr/>
      </dsp:nvSpPr>
      <dsp:spPr>
        <a:xfrm>
          <a:off x="8937145" y="668610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Being easily distracted</a:t>
          </a:r>
        </a:p>
      </dsp:txBody>
      <dsp:txXfrm>
        <a:off x="8937145" y="668610"/>
        <a:ext cx="2030317" cy="1218190"/>
      </dsp:txXfrm>
    </dsp:sp>
    <dsp:sp modelId="{073CF504-8E78-4B14-9228-3E7CCAD0AFE6}">
      <dsp:nvSpPr>
        <dsp:cNvPr id="0" name=""/>
        <dsp:cNvSpPr/>
      </dsp:nvSpPr>
      <dsp:spPr>
        <a:xfrm>
          <a:off x="3749" y="2089832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Relationship problems</a:t>
          </a:r>
        </a:p>
      </dsp:txBody>
      <dsp:txXfrm>
        <a:off x="3749" y="2089832"/>
        <a:ext cx="2030317" cy="1218190"/>
      </dsp:txXfrm>
    </dsp:sp>
    <dsp:sp modelId="{7407AD75-FD0D-467C-9F9B-AC8DE3050A05}">
      <dsp:nvSpPr>
        <dsp:cNvPr id="0" name=""/>
        <dsp:cNvSpPr/>
      </dsp:nvSpPr>
      <dsp:spPr>
        <a:xfrm>
          <a:off x="2237098" y="2089832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Excessive worrying</a:t>
          </a:r>
        </a:p>
      </dsp:txBody>
      <dsp:txXfrm>
        <a:off x="2237098" y="2089832"/>
        <a:ext cx="2030317" cy="1218190"/>
      </dsp:txXfrm>
    </dsp:sp>
    <dsp:sp modelId="{28F28EAC-71D3-4948-B65F-C025DCA1BAD1}">
      <dsp:nvSpPr>
        <dsp:cNvPr id="0" name=""/>
        <dsp:cNvSpPr/>
      </dsp:nvSpPr>
      <dsp:spPr>
        <a:xfrm>
          <a:off x="4470447" y="2089832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Destructive coping mechanisms, like substance use</a:t>
          </a:r>
        </a:p>
      </dsp:txBody>
      <dsp:txXfrm>
        <a:off x="4470447" y="2089832"/>
        <a:ext cx="2030317" cy="1218190"/>
      </dsp:txXfrm>
    </dsp:sp>
    <dsp:sp modelId="{D96B32D8-E02B-4DB5-A5AF-3459E1D5ED74}">
      <dsp:nvSpPr>
        <dsp:cNvPr id="0" name=""/>
        <dsp:cNvSpPr/>
      </dsp:nvSpPr>
      <dsp:spPr>
        <a:xfrm>
          <a:off x="6703796" y="2089832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Self isolation or avoidance of things that you love</a:t>
          </a:r>
        </a:p>
      </dsp:txBody>
      <dsp:txXfrm>
        <a:off x="6703796" y="2089832"/>
        <a:ext cx="2030317" cy="1218190"/>
      </dsp:txXfrm>
    </dsp:sp>
    <dsp:sp modelId="{551D4668-5359-4AD1-A310-91248845E01A}">
      <dsp:nvSpPr>
        <dsp:cNvPr id="0" name=""/>
        <dsp:cNvSpPr/>
      </dsp:nvSpPr>
      <dsp:spPr>
        <a:xfrm>
          <a:off x="8937145" y="2089832"/>
          <a:ext cx="2030317" cy="1218190"/>
        </a:xfrm>
        <a:prstGeom prst="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Hopelessness</a:t>
          </a:r>
        </a:p>
      </dsp:txBody>
      <dsp:txXfrm>
        <a:off x="8937145" y="2089832"/>
        <a:ext cx="2030317" cy="1218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A6B3F-C844-421D-A7BA-169B13075CD6}">
      <dsp:nvSpPr>
        <dsp:cNvPr id="0" name=""/>
        <dsp:cNvSpPr/>
      </dsp:nvSpPr>
      <dsp:spPr>
        <a:xfrm>
          <a:off x="0" y="738360"/>
          <a:ext cx="9822386" cy="58967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0" kern="1200" dirty="0"/>
            <a:t>1. Trauma informed leadership</a:t>
          </a:r>
        </a:p>
      </dsp:txBody>
      <dsp:txXfrm>
        <a:off x="28786" y="767146"/>
        <a:ext cx="9764814" cy="532107"/>
      </dsp:txXfrm>
    </dsp:sp>
    <dsp:sp modelId="{3CA39CF5-B89F-49F9-8C9C-545FBE53C88B}">
      <dsp:nvSpPr>
        <dsp:cNvPr id="0" name=""/>
        <dsp:cNvSpPr/>
      </dsp:nvSpPr>
      <dsp:spPr>
        <a:xfrm>
          <a:off x="0" y="1397160"/>
          <a:ext cx="9822386" cy="589679"/>
        </a:xfrm>
        <a:prstGeom prst="roundRect">
          <a:avLst/>
        </a:prstGeom>
        <a:solidFill>
          <a:srgbClr val="3369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2. Trauma informed management and supervisors</a:t>
          </a:r>
        </a:p>
      </dsp:txBody>
      <dsp:txXfrm>
        <a:off x="28786" y="1425946"/>
        <a:ext cx="9764814" cy="532107"/>
      </dsp:txXfrm>
    </dsp:sp>
    <dsp:sp modelId="{F7C18A5C-23E4-4BEC-ABDE-966C5C72A8CD}">
      <dsp:nvSpPr>
        <dsp:cNvPr id="0" name=""/>
        <dsp:cNvSpPr/>
      </dsp:nvSpPr>
      <dsp:spPr>
        <a:xfrm>
          <a:off x="0" y="2055960"/>
          <a:ext cx="9822386" cy="5896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3. Supportive work culture</a:t>
          </a:r>
        </a:p>
      </dsp:txBody>
      <dsp:txXfrm>
        <a:off x="28786" y="2084746"/>
        <a:ext cx="9764814" cy="532107"/>
      </dsp:txXfrm>
    </dsp:sp>
    <dsp:sp modelId="{1FECF15E-7816-4C11-81F6-509EB7AC996A}">
      <dsp:nvSpPr>
        <dsp:cNvPr id="0" name=""/>
        <dsp:cNvSpPr/>
      </dsp:nvSpPr>
      <dsp:spPr>
        <a:xfrm>
          <a:off x="0" y="2714760"/>
          <a:ext cx="9822386" cy="5896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4. Training and professional development on trauma informed approaches</a:t>
          </a:r>
        </a:p>
      </dsp:txBody>
      <dsp:txXfrm>
        <a:off x="28786" y="2743546"/>
        <a:ext cx="9764814" cy="532107"/>
      </dsp:txXfrm>
    </dsp:sp>
    <dsp:sp modelId="{B6F8ED18-ACC7-4519-9B1B-358B2F3CD614}">
      <dsp:nvSpPr>
        <dsp:cNvPr id="0" name=""/>
        <dsp:cNvSpPr/>
      </dsp:nvSpPr>
      <dsp:spPr>
        <a:xfrm>
          <a:off x="0" y="3373560"/>
          <a:ext cx="9822386" cy="589679"/>
        </a:xfrm>
        <a:prstGeom prst="roundRect">
          <a:avLst/>
        </a:prstGeom>
        <a:solidFill>
          <a:srgbClr val="9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5. Prioritization of staff health and wellness</a:t>
          </a:r>
        </a:p>
      </dsp:txBody>
      <dsp:txXfrm>
        <a:off x="28786" y="3402346"/>
        <a:ext cx="9764814" cy="532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12/12/2024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saorjIo1Yc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AKPgNZi_a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5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8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00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Internet access needed to watch video. </a:t>
            </a:r>
            <a:r>
              <a:rPr lang="en-US" dirty="0">
                <a:hlinkClick r:id="rId3"/>
              </a:rPr>
              <a:t>https://youtu.be/ZsaorjIo1Yc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14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89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02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32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6675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5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2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49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19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00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56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41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52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6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4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Internet access needed to watch video. </a:t>
            </a:r>
            <a:r>
              <a:rPr lang="en-US" dirty="0">
                <a:hlinkClick r:id="rId3"/>
              </a:rPr>
              <a:t>https://youtu.be/tAKPgNZi_as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3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2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8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47485D1-1E74-89EB-D04D-412B6FAC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6792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943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ondensed ACF logo">
            <a:extLst>
              <a:ext uri="{FF2B5EF4-FFF2-40B4-BE49-F238E27FC236}">
                <a16:creationId xmlns:a16="http://schemas.microsoft.com/office/drawing/2014/main" id="{02543DBD-1387-2207-F623-77389C6A2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026F4EC-529F-47C3-15FA-8C40C25D9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1D61CE98-7EF7-E0F9-3EBB-8ECD24656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D714A4-1C7E-5347-1550-AD97ACC72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2E1FF96F-7BD3-31B6-6ABF-98371D8CB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BBC61-DA93-7F49-F33D-6D70CB2A9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BFD15BDD-B585-C01C-D264-500ED4900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118307-EF9D-C0B1-49A0-CD84C8987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BCE1A20-0BF6-D545-2A8F-F852CE2C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56F11BAA-E5A6-1FE8-3D4D-F9D18CBA3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45930D7-69E1-1684-EED7-7033705E6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18203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242C80F4-36F7-0F0C-17D2-52B65A02B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489" y="6021612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1578D1-49CC-B904-1636-FFDCD2818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427471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222456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1pPr>
            <a:lvl2pPr marL="6858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87AE17E8-0876-F054-4D14-39F2C74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1198B3-9E03-C14D-A2B3-E51E5F7E7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76DED06-4AB1-56E9-A2D2-54EFB7BF8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2334F2F-946A-136F-F81E-19CB71F65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2" y="2393509"/>
            <a:ext cx="10971637" cy="3880486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9BA1CF67-AA91-AFB2-7553-BD782E38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0DD143F-89FE-DD31-D634-88A825A8E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15" r:id="rId8"/>
    <p:sldLayoutId id="2147483713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saorjIo1Yc?feature=oembed" TargetMode="Externa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AKPgNZi_as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FECC-6427-0025-5494-0B4A713BF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Vicarious Trauma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252A-94CF-457A-65AF-506F44DA4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904" y="4163140"/>
            <a:ext cx="5486400" cy="596208"/>
          </a:xfrm>
        </p:spPr>
        <p:txBody>
          <a:bodyPr/>
          <a:lstStyle/>
          <a:p>
            <a:r>
              <a:rPr lang="en-US" dirty="0"/>
              <a:t>November 19, 2024</a:t>
            </a:r>
          </a:p>
        </p:txBody>
      </p:sp>
    </p:spTree>
    <p:extLst>
      <p:ext uri="{BB962C8B-B14F-4D97-AF65-F5344CB8AC3E}">
        <p14:creationId xmlns:p14="http://schemas.microsoft.com/office/powerpoint/2010/main" val="134144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vicarious trauma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9"/>
            <a:ext cx="9017710" cy="3880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entium Book Basic"/>
              </a:rPr>
              <a:t>Those affected by vicarious trauma </a:t>
            </a:r>
            <a:r>
              <a:rPr lang="en-US" b="1" i="1" dirty="0">
                <a:effectLst/>
                <a:latin typeface="Gentium Book Basic"/>
              </a:rPr>
              <a:t>may</a:t>
            </a:r>
            <a:r>
              <a:rPr lang="en-US" b="0" i="0" dirty="0">
                <a:effectLst/>
                <a:latin typeface="Gentium Book Basic"/>
              </a:rPr>
              <a:t> undergo the same physical, psychological, and cognitive changes experienced by those directly impacted by trauma.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entium Book Basic"/>
              </a:rPr>
              <a:t>These reactions can occur immediately or </a:t>
            </a:r>
            <a:r>
              <a:rPr lang="en-US">
                <a:latin typeface="Gentium Book Basic"/>
              </a:rPr>
              <a:t>over time.</a:t>
            </a:r>
            <a:endParaRPr lang="en-US" dirty="0"/>
          </a:p>
        </p:txBody>
      </p:sp>
      <p:pic>
        <p:nvPicPr>
          <p:cNvPr id="4" name="Picture 3" descr="Trees and a river">
            <a:extLst>
              <a:ext uri="{FF2B5EF4-FFF2-40B4-BE49-F238E27FC236}">
                <a16:creationId xmlns:a16="http://schemas.microsoft.com/office/drawing/2014/main" id="{99FC7EED-DBE7-34CF-2810-0B90F8D2F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41138" r="39" b="30265"/>
          <a:stretch/>
        </p:blipFill>
        <p:spPr>
          <a:xfrm>
            <a:off x="739883" y="3886199"/>
            <a:ext cx="10287000" cy="19611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808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vicarious trauma 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9"/>
            <a:ext cx="9017710" cy="3880486"/>
          </a:xfrm>
        </p:spPr>
        <p:txBody>
          <a:bodyPr/>
          <a:lstStyle/>
          <a:p>
            <a:endParaRPr lang="en-US" b="0" i="0" dirty="0">
              <a:effectLst/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entium Book Basic"/>
              </a:rPr>
              <a:t>However, other responses are possible. And not all are negative…</a:t>
            </a:r>
            <a:endParaRPr lang="en-US" dirty="0"/>
          </a:p>
        </p:txBody>
      </p:sp>
      <p:pic>
        <p:nvPicPr>
          <p:cNvPr id="4" name="Picture 3" descr="Trees and a river">
            <a:extLst>
              <a:ext uri="{FF2B5EF4-FFF2-40B4-BE49-F238E27FC236}">
                <a16:creationId xmlns:a16="http://schemas.microsoft.com/office/drawing/2014/main" id="{99FC7EED-DBE7-34CF-2810-0B90F8D2F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41138" r="39" b="30265"/>
          <a:stretch/>
        </p:blipFill>
        <p:spPr>
          <a:xfrm>
            <a:off x="739883" y="3886199"/>
            <a:ext cx="10287000" cy="19611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965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Trauma Toolkit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589EB-B729-36FE-0AD4-5BF45BC26998}"/>
              </a:ext>
            </a:extLst>
          </p:cNvPr>
          <p:cNvSpPr/>
          <p:nvPr/>
        </p:nvSpPr>
        <p:spPr>
          <a:xfrm>
            <a:off x="2815389" y="2358189"/>
            <a:ext cx="5859379" cy="8422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Work-Related Trauma Exposure = Vicarious Trauma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F9862-449A-3B13-6CB4-BC10BC5D4C41}"/>
              </a:ext>
            </a:extLst>
          </p:cNvPr>
          <p:cNvSpPr/>
          <p:nvPr/>
        </p:nvSpPr>
        <p:spPr>
          <a:xfrm>
            <a:off x="855980" y="3862134"/>
            <a:ext cx="3764146" cy="842211"/>
          </a:xfrm>
          <a:prstGeom prst="rect">
            <a:avLst/>
          </a:prstGeom>
          <a:solidFill>
            <a:srgbClr val="3369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 in Worldview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AD660-0E27-9905-399B-F35C1E262E96}"/>
              </a:ext>
            </a:extLst>
          </p:cNvPr>
          <p:cNvSpPr/>
          <p:nvPr/>
        </p:nvSpPr>
        <p:spPr>
          <a:xfrm>
            <a:off x="4989695" y="3862134"/>
            <a:ext cx="6251811" cy="8422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Spectrum of Responses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C49D5-B340-32A2-E67C-63617D6154DE}"/>
              </a:ext>
            </a:extLst>
          </p:cNvPr>
          <p:cNvSpPr/>
          <p:nvPr/>
        </p:nvSpPr>
        <p:spPr>
          <a:xfrm>
            <a:off x="4989695" y="532590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Negative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BF0CB-D94B-85F4-3BF4-0F1074AFBEDF}"/>
              </a:ext>
            </a:extLst>
          </p:cNvPr>
          <p:cNvSpPr/>
          <p:nvPr/>
        </p:nvSpPr>
        <p:spPr>
          <a:xfrm>
            <a:off x="7127306" y="532590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A2AA2-C03E-982B-F2A3-9C1DC7546149}"/>
              </a:ext>
            </a:extLst>
          </p:cNvPr>
          <p:cNvSpPr/>
          <p:nvPr/>
        </p:nvSpPr>
        <p:spPr>
          <a:xfrm>
            <a:off x="9264917" y="532590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Positive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0BE4A3-AB89-9A94-C7FA-4F6DC59191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Adapted from https://ovc.ojp.gov/program/vtt/what-is-vicarious-trauma#vtt-model</a:t>
            </a:r>
            <a:endParaRPr lang="en-US" sz="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3A0330-18EE-236C-3A2D-B79436894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07105" y="3537282"/>
            <a:ext cx="54743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58C4DD-6AC0-9312-0F2F-E8FD0F2CB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27099" y="3537282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B3FAE0-0B47-4A48-FA39-4DADBB9DA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1416" y="3537282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CD30C0-4355-9E72-49AB-F00D988D7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82857" y="3200400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CD4A21-2437-C319-6BF3-A63578940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67663" y="4977061"/>
            <a:ext cx="4283242" cy="119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D07BC5-CFAA-42B5-152F-3A92A4F1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95678" y="4989027"/>
            <a:ext cx="0" cy="3368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4A556B-5CFE-B35D-D79D-31C80C5B9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50905" y="498902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4066D6-6E24-DD00-64DE-4129AA9C6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1416" y="4652209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F384E0-3924-BBFB-B7F1-FEB717430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1416" y="500105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5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Trauma Toolkit Model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AD660-0E27-9905-399B-F35C1E262E96}"/>
              </a:ext>
            </a:extLst>
          </p:cNvPr>
          <p:cNvSpPr/>
          <p:nvPr/>
        </p:nvSpPr>
        <p:spPr>
          <a:xfrm>
            <a:off x="2757477" y="2459724"/>
            <a:ext cx="6251811" cy="8422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Spectrum of Responses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C49D5-B340-32A2-E67C-63617D6154DE}"/>
              </a:ext>
            </a:extLst>
          </p:cNvPr>
          <p:cNvSpPr/>
          <p:nvPr/>
        </p:nvSpPr>
        <p:spPr>
          <a:xfrm>
            <a:off x="2757477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Negative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BF0CB-D94B-85F4-3BF4-0F1074AFBEDF}"/>
              </a:ext>
            </a:extLst>
          </p:cNvPr>
          <p:cNvSpPr/>
          <p:nvPr/>
        </p:nvSpPr>
        <p:spPr>
          <a:xfrm>
            <a:off x="4895088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A2AA2-C03E-982B-F2A3-9C1DC7546149}"/>
              </a:ext>
            </a:extLst>
          </p:cNvPr>
          <p:cNvSpPr/>
          <p:nvPr/>
        </p:nvSpPr>
        <p:spPr>
          <a:xfrm>
            <a:off x="7032699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Positive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370C03-DD8D-485D-5AB1-4B4EC1D646C3}"/>
              </a:ext>
            </a:extLst>
          </p:cNvPr>
          <p:cNvSpPr/>
          <p:nvPr/>
        </p:nvSpPr>
        <p:spPr>
          <a:xfrm>
            <a:off x="2747150" y="4831147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Vicarious traumatization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Secondary Traumatic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Compassion Fatigue, Burnout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CD4A21-2437-C319-6BF3-A63578940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35445" y="3574651"/>
            <a:ext cx="4283242" cy="119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D07BC5-CFAA-42B5-152F-3A92A4F1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63460" y="3586617"/>
            <a:ext cx="0" cy="3368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4A556B-5CFE-B35D-D79D-31C80C5B9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18687" y="358661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4066D6-6E24-DD00-64DE-4129AA9C6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249799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F384E0-3924-BBFB-B7F1-FEB717430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59864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0BE4A3-AB89-9A94-C7FA-4F6DC59191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Adapted from 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9491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Impacts of vicarious trauma: Negative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5500478" cy="38804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Gentium Book Basic"/>
              </a:rPr>
              <a:t>VICARIOUS TRAUMATIZATION: </a:t>
            </a:r>
            <a:r>
              <a:rPr lang="en-US" b="0" i="0" dirty="0">
                <a:effectLst/>
                <a:latin typeface="Gentium Book Basic"/>
              </a:rPr>
              <a:t>a </a:t>
            </a:r>
            <a:r>
              <a:rPr lang="en-US" b="0" i="1" dirty="0">
                <a:effectLst/>
                <a:latin typeface="Gentium Book Basic"/>
              </a:rPr>
              <a:t>negative </a:t>
            </a:r>
            <a:r>
              <a:rPr lang="en-US" b="0" i="0" dirty="0">
                <a:effectLst/>
                <a:latin typeface="Gentium Book Basic"/>
              </a:rPr>
              <a:t>reaction to trauma exposure and includes a range of psychosocial symptoms.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Gentium Book Basic"/>
              </a:rPr>
              <a:t>SECONDARY TRAUMA STRESS (STS): </a:t>
            </a:r>
            <a:r>
              <a:rPr lang="en-US" b="0" i="0" dirty="0">
                <a:effectLst/>
                <a:latin typeface="Gentium Book Basic"/>
              </a:rPr>
              <a:t>the natural emotions that often result from knowing about a traumatizing event experienced by another and the stress resulting from helping, or wanting to help, a traumatized or suffering person. Its symptoms can mimic those of posttraumatic stress disorder.</a:t>
            </a:r>
            <a:endParaRPr lang="en-US" i="1" dirty="0"/>
          </a:p>
        </p:txBody>
      </p:sp>
      <p:pic>
        <p:nvPicPr>
          <p:cNvPr id="3" name="Picture 2" descr="Person sleeping at desk">
            <a:extLst>
              <a:ext uri="{FF2B5EF4-FFF2-40B4-BE49-F238E27FC236}">
                <a16:creationId xmlns:a16="http://schemas.microsoft.com/office/drawing/2014/main" id="{B678154B-ABE3-FE0E-2006-C2D0E605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07" y="2625859"/>
            <a:ext cx="3994234" cy="28532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https://ovc.ojp.gov/program/vtt/glossary-terms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0440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Impacts of vicarious trauma: Negative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5997783" cy="38804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Gentium Book Basic"/>
              </a:rPr>
              <a:t>COMPASSION FATIGUE: </a:t>
            </a:r>
            <a:r>
              <a:rPr lang="en-US" dirty="0">
                <a:latin typeface="Gentium Book Basic"/>
              </a:rPr>
              <a:t>a combination of physical, emotional, and spiritual depletion associated with caring for others who are in significant emotional pain and physical distress.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Gentium Book Basic"/>
              </a:rPr>
              <a:t>BURNOUT: </a:t>
            </a:r>
            <a:r>
              <a:rPr lang="en-US" dirty="0">
                <a:latin typeface="Gentium Book Basic"/>
              </a:rPr>
              <a:t>a state of physical, emotional, and mental exhaustion caused by long-term involvement in emotionally demanding situations. Symptoms may include depression, cynicism, boredom, loss of compassion, and discouragement.</a:t>
            </a:r>
          </a:p>
          <a:p>
            <a:r>
              <a:rPr lang="en-US" sz="1200" i="1" dirty="0">
                <a:latin typeface="Gentium Book Basic"/>
              </a:rPr>
              <a:t>Note: These terms are often used interchangeably but have distinct and overlapping meanings.</a:t>
            </a:r>
            <a:endParaRPr lang="en-US" sz="1200" i="1" dirty="0"/>
          </a:p>
        </p:txBody>
      </p:sp>
      <p:pic>
        <p:nvPicPr>
          <p:cNvPr id="4" name="Picture 3" descr="Person sleeping at desk">
            <a:extLst>
              <a:ext uri="{FF2B5EF4-FFF2-40B4-BE49-F238E27FC236}">
                <a16:creationId xmlns:a16="http://schemas.microsoft.com/office/drawing/2014/main" id="{326127C6-573A-9561-E2A0-22B30D8C7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19" y="2393508"/>
            <a:ext cx="3994234" cy="28532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https://ovc.ojp.gov/program/vtt/glossary-terms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9559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Impacts of vicarious trauma: Negative  </a:t>
            </a:r>
          </a:p>
        </p:txBody>
      </p:sp>
      <p:graphicFrame>
        <p:nvGraphicFramePr>
          <p:cNvPr id="7" name="Content Placeholder 6" descr="Ten Negative Impacts of vicarious trauma">
            <a:extLst>
              <a:ext uri="{FF2B5EF4-FFF2-40B4-BE49-F238E27FC236}">
                <a16:creationId xmlns:a16="http://schemas.microsoft.com/office/drawing/2014/main" id="{752831E9-02AA-C255-E890-54219E2AA09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7553179"/>
              </p:ext>
            </p:extLst>
          </p:nvPr>
        </p:nvGraphicFramePr>
        <p:xfrm>
          <a:off x="594360" y="2075250"/>
          <a:ext cx="10971212" cy="397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8344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Drowning in Empathy: The Cost of Vicarious Trauma | Amy Cunningham | TEDx San Antonio">
            <a:hlinkClick r:id="" action="ppaction://media"/>
            <a:extLst>
              <a:ext uri="{FF2B5EF4-FFF2-40B4-BE49-F238E27FC236}">
                <a16:creationId xmlns:a16="http://schemas.microsoft.com/office/drawing/2014/main" id="{EFCECEC0-A821-83A7-0E3F-35E3D34F70BE}"/>
              </a:ext>
            </a:extLst>
          </p:cNvPr>
          <p:cNvPicPr>
            <a:picLocks noGrp="1" noRot="1" noChangeAspect="1"/>
          </p:cNvPicPr>
          <p:nvPr>
            <p:ph type="pic"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24" y="0"/>
            <a:ext cx="12177952" cy="6880543"/>
          </a:xfrm>
          <a:prstGeom prst="rect">
            <a:avLst/>
          </a:prstGeo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329184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Drowning in Empathy: The Cost of Vicarious Trauma. Amy Cunningham</a:t>
            </a:r>
            <a:br>
              <a:rPr lang="en-US" dirty="0">
                <a:solidFill>
                  <a:schemeClr val="tx1">
                    <a:alpha val="0"/>
                  </a:schemeClr>
                </a:solidFill>
              </a:rPr>
            </a:br>
            <a:endParaRPr lang="en-US" dirty="0">
              <a:solidFill>
                <a:schemeClr val="tx1">
                  <a:alpha val="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4360" y="6332220"/>
            <a:ext cx="523240" cy="247651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0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Trauma Toolkit Model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AD660-0E27-9905-399B-F35C1E262E96}"/>
              </a:ext>
            </a:extLst>
          </p:cNvPr>
          <p:cNvSpPr/>
          <p:nvPr/>
        </p:nvSpPr>
        <p:spPr>
          <a:xfrm>
            <a:off x="2757477" y="2459724"/>
            <a:ext cx="6251811" cy="8422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Spectrum of Responses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C49D5-B340-32A2-E67C-63617D6154DE}"/>
              </a:ext>
            </a:extLst>
          </p:cNvPr>
          <p:cNvSpPr/>
          <p:nvPr/>
        </p:nvSpPr>
        <p:spPr>
          <a:xfrm>
            <a:off x="2757477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Negative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BF0CB-D94B-85F4-3BF4-0F1074AFBEDF}"/>
              </a:ext>
            </a:extLst>
          </p:cNvPr>
          <p:cNvSpPr/>
          <p:nvPr/>
        </p:nvSpPr>
        <p:spPr>
          <a:xfrm>
            <a:off x="4895088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A2AA2-C03E-982B-F2A3-9C1DC7546149}"/>
              </a:ext>
            </a:extLst>
          </p:cNvPr>
          <p:cNvSpPr/>
          <p:nvPr/>
        </p:nvSpPr>
        <p:spPr>
          <a:xfrm>
            <a:off x="7032699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Positive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CD4A21-2437-C319-6BF3-A63578940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35445" y="3574651"/>
            <a:ext cx="4283242" cy="119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D07BC5-CFAA-42B5-152F-3A92A4F1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63460" y="3586617"/>
            <a:ext cx="0" cy="3368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4A556B-5CFE-B35D-D79D-31C80C5B9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18687" y="358661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4066D6-6E24-DD00-64DE-4129AA9C6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249799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F384E0-3924-BBFB-B7F1-FEB717430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59864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1370C03-DD8D-485D-5AB1-4B4EC1D646C3}"/>
              </a:ext>
            </a:extLst>
          </p:cNvPr>
          <p:cNvSpPr/>
          <p:nvPr/>
        </p:nvSpPr>
        <p:spPr>
          <a:xfrm>
            <a:off x="2747150" y="4831147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Vicarious traumatization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Secondary Traumatic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Compassion Fatigue, Burnout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25984-C60B-9A30-D0F2-B8DEF3C28536}"/>
              </a:ext>
            </a:extLst>
          </p:cNvPr>
          <p:cNvSpPr/>
          <p:nvPr/>
        </p:nvSpPr>
        <p:spPr>
          <a:xfrm>
            <a:off x="4888771" y="4844150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Impact managed effectively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0BE4A3-AB89-9A94-C7FA-4F6DC59191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Adapted from 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8664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Vicarious Trauma Toolkit Model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AD660-0E27-9905-399B-F35C1E262E96}"/>
              </a:ext>
            </a:extLst>
          </p:cNvPr>
          <p:cNvSpPr/>
          <p:nvPr/>
        </p:nvSpPr>
        <p:spPr>
          <a:xfrm>
            <a:off x="2757477" y="2459724"/>
            <a:ext cx="6251811" cy="8422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Spectrum of Responses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C49D5-B340-32A2-E67C-63617D6154DE}"/>
              </a:ext>
            </a:extLst>
          </p:cNvPr>
          <p:cNvSpPr/>
          <p:nvPr/>
        </p:nvSpPr>
        <p:spPr>
          <a:xfrm>
            <a:off x="2757477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Negative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BF0CB-D94B-85F4-3BF4-0F1074AFBEDF}"/>
              </a:ext>
            </a:extLst>
          </p:cNvPr>
          <p:cNvSpPr/>
          <p:nvPr/>
        </p:nvSpPr>
        <p:spPr>
          <a:xfrm>
            <a:off x="4895088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A2AA2-C03E-982B-F2A3-9C1DC7546149}"/>
              </a:ext>
            </a:extLst>
          </p:cNvPr>
          <p:cNvSpPr/>
          <p:nvPr/>
        </p:nvSpPr>
        <p:spPr>
          <a:xfrm>
            <a:off x="7032699" y="3923499"/>
            <a:ext cx="1976589" cy="842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Positive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CD4A21-2437-C319-6BF3-A63578940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35445" y="3574651"/>
            <a:ext cx="4283242" cy="119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D07BC5-CFAA-42B5-152F-3A92A4F1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63460" y="3586617"/>
            <a:ext cx="0" cy="3368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4A556B-5CFE-B35D-D79D-31C80C5B9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18687" y="358661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4066D6-6E24-DD00-64DE-4129AA9C6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249799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F384E0-3924-BBFB-B7F1-FEB717430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9198" y="3598647"/>
            <a:ext cx="0" cy="324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1370C03-DD8D-485D-5AB1-4B4EC1D646C3}"/>
              </a:ext>
            </a:extLst>
          </p:cNvPr>
          <p:cNvSpPr/>
          <p:nvPr/>
        </p:nvSpPr>
        <p:spPr>
          <a:xfrm>
            <a:off x="2747150" y="4831147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Vicarious traumatization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Secondary Traumatic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Compassion Fatigue, Burnout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25984-C60B-9A30-D0F2-B8DEF3C28536}"/>
              </a:ext>
            </a:extLst>
          </p:cNvPr>
          <p:cNvSpPr/>
          <p:nvPr/>
        </p:nvSpPr>
        <p:spPr>
          <a:xfrm>
            <a:off x="4888771" y="4844150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Impact managed effectively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73CD8-25FA-266A-C9EF-006FB5E3BF81}"/>
              </a:ext>
            </a:extLst>
          </p:cNvPr>
          <p:cNvSpPr/>
          <p:nvPr/>
        </p:nvSpPr>
        <p:spPr>
          <a:xfrm>
            <a:off x="7048681" y="4844149"/>
            <a:ext cx="1976589" cy="13290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Vicarious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Vicarious Transformation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Compassion Satisfaction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0BE4A3-AB89-9A94-C7FA-4F6DC59191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Adapted from 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1788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281918"/>
            <a:ext cx="6491234" cy="3708517"/>
          </a:xfrm>
        </p:spPr>
        <p:txBody>
          <a:bodyPr/>
          <a:lstStyle/>
          <a:p>
            <a:r>
              <a:rPr lang="en-US" dirty="0"/>
              <a:t>1:30-3:30</a:t>
            </a:r>
            <a:r>
              <a:rPr lang="en-US"/>
              <a:t>	</a:t>
            </a:r>
            <a:r>
              <a:rPr lang="en-US" i="1" dirty="0"/>
              <a:t>S</a:t>
            </a:r>
            <a:r>
              <a:rPr lang="en-US" i="1"/>
              <a:t>ession </a:t>
            </a:r>
            <a:r>
              <a:rPr lang="en-US" i="1" dirty="0"/>
              <a:t>3: </a:t>
            </a:r>
            <a:r>
              <a:rPr lang="en-US" dirty="0"/>
              <a:t>Vicarious Trauma</a:t>
            </a:r>
            <a:endParaRPr lang="en-US" i="1" dirty="0"/>
          </a:p>
          <a:p>
            <a:r>
              <a:rPr lang="en-US" dirty="0"/>
              <a:t>3:30-3:45 	</a:t>
            </a:r>
            <a:r>
              <a:rPr lang="en-US" i="1" dirty="0"/>
              <a:t>BREAK</a:t>
            </a:r>
          </a:p>
          <a:p>
            <a:r>
              <a:rPr lang="en-US" dirty="0"/>
              <a:t>3:45-4:30	</a:t>
            </a:r>
            <a:r>
              <a:rPr lang="en-US" i="1" dirty="0"/>
              <a:t>Session 4: </a:t>
            </a:r>
            <a:r>
              <a:rPr lang="en-US" dirty="0"/>
              <a:t>What Does it Mean to be 		Trauma Informed?</a:t>
            </a:r>
          </a:p>
          <a:p>
            <a:r>
              <a:rPr lang="en-US" dirty="0"/>
              <a:t>4:30-5:00	</a:t>
            </a:r>
            <a:r>
              <a:rPr lang="en-US" i="1" dirty="0"/>
              <a:t>Day 1 Reflection and Networking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508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8718082" cy="1574317"/>
          </a:xfrm>
        </p:spPr>
        <p:txBody>
          <a:bodyPr/>
          <a:lstStyle/>
          <a:p>
            <a:r>
              <a:rPr lang="en-US" dirty="0"/>
              <a:t>Impacts of vicarious trauma: Positive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9"/>
            <a:ext cx="7188910" cy="38804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i="0" dirty="0">
                <a:effectLst/>
                <a:latin typeface="Gentium Book Basic"/>
              </a:rPr>
              <a:t>VICARIOUS RESILIENCE: </a:t>
            </a:r>
            <a:r>
              <a:rPr lang="en-US" i="0" dirty="0">
                <a:effectLst/>
                <a:latin typeface="Gentium Book Basic"/>
              </a:rPr>
              <a:t>a process of learning about overcoming adversity from a trauma survivor and the resulting positive transformation and empowerment experienced through witnessing the survivor's empathy and interaction.</a:t>
            </a:r>
            <a:endParaRPr lang="fr-FR" i="0" dirty="0">
              <a:effectLst/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i="0" dirty="0">
                <a:effectLst/>
                <a:latin typeface="Gentium Book Basic"/>
              </a:rPr>
              <a:t>VICARIOUS TRANSFORMATION: </a:t>
            </a:r>
            <a:r>
              <a:rPr lang="en-US" i="0" dirty="0">
                <a:effectLst/>
                <a:latin typeface="Gentium Book Basic"/>
              </a:rPr>
              <a:t>an ongoing, intentional process that results in a deepened sense of connection with others, a greater appreciation in one's life, and a greater sense of meaning and hope.</a:t>
            </a:r>
            <a:endParaRPr lang="fr-FR" i="0" dirty="0">
              <a:effectLst/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i="0" dirty="0">
                <a:effectLst/>
                <a:latin typeface="Gentium Book Basic"/>
              </a:rPr>
              <a:t>COMPASSION SATISFACTION: </a:t>
            </a:r>
            <a:r>
              <a:rPr lang="en-US" i="0" dirty="0">
                <a:effectLst/>
                <a:latin typeface="Gentium Book Basic"/>
              </a:rPr>
              <a:t>the pleasure derived from work, including feeling positively about the meaningfulness of one's contribution to the work and/or to the greater good of society.</a:t>
            </a:r>
            <a:endParaRPr lang="fr-FR" i="0" dirty="0">
              <a:effectLst/>
              <a:latin typeface="Gentium Book Basic"/>
            </a:endParaRPr>
          </a:p>
        </p:txBody>
      </p:sp>
      <p:pic>
        <p:nvPicPr>
          <p:cNvPr id="4" name="Picture 3" descr="Woman using laptop">
            <a:extLst>
              <a:ext uri="{FF2B5EF4-FFF2-40B4-BE49-F238E27FC236}">
                <a16:creationId xmlns:a16="http://schemas.microsoft.com/office/drawing/2014/main" id="{C97B862B-F102-2751-9EC3-A731BF6B7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19284"/>
          <a:stretch/>
        </p:blipFill>
        <p:spPr>
          <a:xfrm>
            <a:off x="8200497" y="2574758"/>
            <a:ext cx="3166883" cy="32244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https://ovc.ojp.gov/program/vtt/glossary-terms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7688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vicarious trauma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DD46A1-AF4E-5644-171D-17216CF1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4360" y="2507244"/>
            <a:ext cx="9774211" cy="3239058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sz="2400" dirty="0"/>
          </a:p>
        </p:txBody>
      </p:sp>
      <p:pic>
        <p:nvPicPr>
          <p:cNvPr id="5" name="Picture 4" descr="Red megaphone">
            <a:extLst>
              <a:ext uri="{FF2B5EF4-FFF2-40B4-BE49-F238E27FC236}">
                <a16:creationId xmlns:a16="http://schemas.microsoft.com/office/drawing/2014/main" id="{C1C428F1-975C-0B08-DBB6-32BEBA3CD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596">
            <a:off x="855980" y="3130021"/>
            <a:ext cx="2978331" cy="29783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8AB7FD-7107-8029-E35C-8A22D274B7F0}"/>
              </a:ext>
            </a:extLst>
          </p:cNvPr>
          <p:cNvSpPr/>
          <p:nvPr/>
        </p:nvSpPr>
        <p:spPr>
          <a:xfrm>
            <a:off x="3673712" y="2545388"/>
            <a:ext cx="5437467" cy="2427064"/>
          </a:xfrm>
          <a:prstGeom prst="rect">
            <a:avLst/>
          </a:prstGeom>
          <a:solidFill>
            <a:srgbClr val="33699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en-US" sz="2800" dirty="0"/>
              <a:t>Vicarious trauma can impact the way educators engage with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76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701415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9" name="Picture Placeholder 8" descr="Boardroom outline">
            <a:extLst>
              <a:ext uri="{FF2B5EF4-FFF2-40B4-BE49-F238E27FC236}">
                <a16:creationId xmlns:a16="http://schemas.microsoft.com/office/drawing/2014/main" id="{8A016082-1E6F-A8CD-3345-E02C1C2E0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784" b="21784"/>
          <a:stretch>
            <a:fillRect/>
          </a:stretch>
        </p:blipFill>
        <p:spPr>
          <a:xfrm>
            <a:off x="1996384" y="2456384"/>
            <a:ext cx="3886258" cy="21932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1146348"/>
            <a:ext cx="5032117" cy="550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tx2"/>
                </a:solidFill>
              </a:rPr>
              <a:t>What do you need from your program to be able to do this work?</a:t>
            </a:r>
          </a:p>
          <a:p>
            <a:r>
              <a:rPr lang="en-US" sz="4400" i="1" dirty="0">
                <a:solidFill>
                  <a:schemeClr val="tx2"/>
                </a:solidFill>
              </a:rPr>
              <a:t>What feels challenging about tackling trauma informed concepts?</a:t>
            </a:r>
          </a:p>
        </p:txBody>
      </p:sp>
    </p:spTree>
    <p:extLst>
      <p:ext uri="{BB962C8B-B14F-4D97-AF65-F5344CB8AC3E}">
        <p14:creationId xmlns:p14="http://schemas.microsoft.com/office/powerpoint/2010/main" val="839421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Mitigation Strategies</a:t>
            </a:r>
          </a:p>
        </p:txBody>
      </p:sp>
      <p:pic>
        <p:nvPicPr>
          <p:cNvPr id="7" name="Picture Placeholder 6" descr="Person washing hands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Risk Factors and Protective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29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Risk Factors for Vicarious Trauma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4818689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PROFESSIONAL ENVIRONMENT RISK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quality supervision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workplace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Stressful or toxic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Dangerous work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Inadequate training</a:t>
            </a:r>
          </a:p>
        </p:txBody>
      </p:sp>
      <p:pic>
        <p:nvPicPr>
          <p:cNvPr id="6" name="Picture 5" descr="Person working on laptop in a traditional Japanese ryokan">
            <a:extLst>
              <a:ext uri="{FF2B5EF4-FFF2-40B4-BE49-F238E27FC236}">
                <a16:creationId xmlns:a16="http://schemas.microsoft.com/office/drawing/2014/main" id="{8E46725B-F2B9-27BC-C05D-21C753D4D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r="8297"/>
          <a:stretch/>
        </p:blipFill>
        <p:spPr>
          <a:xfrm>
            <a:off x="6196263" y="2540936"/>
            <a:ext cx="3958390" cy="33125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607728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https://ovc.ojp.gov/sites/g/files/xyckuh226/files/media/document/vt_intro_to_vt_for_victim_services-508.pdf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9872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Risk Factors for Vicarious Trauma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5500478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PERSONAL RISK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Previous trauma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Pre-existing challenges, like anxiety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Limited support system in personal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to role or little experience responding to trauma</a:t>
            </a:r>
          </a:p>
        </p:txBody>
      </p:sp>
      <p:pic>
        <p:nvPicPr>
          <p:cNvPr id="7" name="Picture 6" descr="Person with eyeglasses illustration">
            <a:extLst>
              <a:ext uri="{FF2B5EF4-FFF2-40B4-BE49-F238E27FC236}">
                <a16:creationId xmlns:a16="http://schemas.microsoft.com/office/drawing/2014/main" id="{5992C927-86A0-47D2-E37C-5C0CC7A4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64" y="2192726"/>
            <a:ext cx="2910717" cy="38804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607728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https://ovc.ojp.gov/sites/g/files/xyckuh226/files/media/document/vt_intro_to_vt_for_victim_services-508.pdf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Protective Factors for Vicarious Trauma</a:t>
            </a:r>
          </a:p>
        </p:txBody>
      </p:sp>
      <p:graphicFrame>
        <p:nvGraphicFramePr>
          <p:cNvPr id="3" name="Diagram 2" descr="Five Professional Environment Protective Factors">
            <a:extLst>
              <a:ext uri="{FF2B5EF4-FFF2-40B4-BE49-F238E27FC236}">
                <a16:creationId xmlns:a16="http://schemas.microsoft.com/office/drawing/2014/main" id="{311E8BB3-2DED-476E-45F1-D0EAD541C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32113"/>
              </p:ext>
            </p:extLst>
          </p:nvPr>
        </p:nvGraphicFramePr>
        <p:xfrm>
          <a:off x="594360" y="2088292"/>
          <a:ext cx="9822386" cy="470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3BF4C1FE-32A1-D278-A874-FC93465A42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334715"/>
            <a:ext cx="10184773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PROFESSIONAL ENVIRONMENT PROTECTIVE FACTORS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57855-0EA7-E8B5-C26F-966E2F9D33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https://ovc.ojp.gov/program/vtt/tools-for-victim-services#0-4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0752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Protective Factors for Vicarious Trauma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334715"/>
            <a:ext cx="6286541" cy="3880486"/>
          </a:xfrm>
        </p:spPr>
        <p:txBody>
          <a:bodyPr>
            <a:normAutofit/>
          </a:bodyPr>
          <a:lstStyle/>
          <a:p>
            <a:r>
              <a:rPr lang="en-US" sz="2400" b="1" dirty="0"/>
              <a:t>PERSONAL PROTECTIVE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Established support system in personal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Taking dedicated time away from work, including to focus on healthy hobbies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Engaging coping mechanisms when at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Seeking out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Actively working on existing challenges, such as by going to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 descr="Man doing yoga with daughter">
            <a:extLst>
              <a:ext uri="{FF2B5EF4-FFF2-40B4-BE49-F238E27FC236}">
                <a16:creationId xmlns:a16="http://schemas.microsoft.com/office/drawing/2014/main" id="{DF209F8C-C786-8804-3883-F6BB0AC7F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r="18529"/>
          <a:stretch/>
        </p:blipFill>
        <p:spPr>
          <a:xfrm>
            <a:off x="7194884" y="2334715"/>
            <a:ext cx="3382036" cy="35493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599" y="6294922"/>
            <a:ext cx="82117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Figley, C.R. (1995). Compassion fatigue: Coping with secondary traumatic stress disorder in those who treat the traumatized. New York: Brunner/Mazel, Inc.</a:t>
            </a:r>
          </a:p>
        </p:txBody>
      </p:sp>
    </p:spTree>
    <p:extLst>
      <p:ext uri="{BB962C8B-B14F-4D97-AF65-F5344CB8AC3E}">
        <p14:creationId xmlns:p14="http://schemas.microsoft.com/office/powerpoint/2010/main" val="3866314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9788893" cy="1574317"/>
          </a:xfrm>
        </p:spPr>
        <p:txBody>
          <a:bodyPr/>
          <a:lstStyle/>
          <a:p>
            <a:r>
              <a:rPr lang="en-US" dirty="0"/>
              <a:t>Resource: Self Care for Educators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334715"/>
            <a:ext cx="6286541" cy="38804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aware of the 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Don’t go it alone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compassion fatigue as an occupational hazard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Seek help with your own traumas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see signs in yourself, talk to a professional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Attend to self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Self care tips for educators">
            <a:extLst>
              <a:ext uri="{FF2B5EF4-FFF2-40B4-BE49-F238E27FC236}">
                <a16:creationId xmlns:a16="http://schemas.microsoft.com/office/drawing/2014/main" id="{337E6FE5-E298-135A-FBC9-0959BF722F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89" y="2110942"/>
            <a:ext cx="2789311" cy="3595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8EF48F-20D8-E1BB-591B-FB7C588A4DCB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8125254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Figley, C.R. (1995). Compassion fatigue: Coping with secondary traumatic stress disorder in those who treat the traumatized. New York: Brunner/Mazel, Inc.</a:t>
            </a:r>
          </a:p>
        </p:txBody>
      </p:sp>
    </p:spTree>
    <p:extLst>
      <p:ext uri="{BB962C8B-B14F-4D97-AF65-F5344CB8AC3E}">
        <p14:creationId xmlns:p14="http://schemas.microsoft.com/office/powerpoint/2010/main" val="1456958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34A8B3-6022-ADF5-9A04-BD1AC44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Vicarious Trauma Toolkit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D474-15B5-015F-1FC7-D3B4998067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137760" cy="2994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Office for Victims of Crime has created a comprehensive Vicarious Trauma Toolkit.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It is intended for victim services, EMS, fire services, and law enforcement, but can be leveraged by other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Explore the OVC VTT by using the QR code or going to </a:t>
            </a:r>
            <a:r>
              <a:rPr lang="en-US" sz="1800" b="1" dirty="0">
                <a:solidFill>
                  <a:schemeClr val="tx1"/>
                </a:solidFill>
              </a:rPr>
              <a:t>https://ovc.ojp.gov/program/vtt/introduction</a:t>
            </a:r>
          </a:p>
        </p:txBody>
      </p:sp>
      <p:pic>
        <p:nvPicPr>
          <p:cNvPr id="10" name="Picture 9" descr="QR code leading to the website to explore the &quot;Vicarious Trauma Toolkit&quot; by &quot;Office for Victims of Crime&quot;">
            <a:extLst>
              <a:ext uri="{FF2B5EF4-FFF2-40B4-BE49-F238E27FC236}">
                <a16:creationId xmlns:a16="http://schemas.microsoft.com/office/drawing/2014/main" id="{01BBC334-04BE-21BE-6679-FAE74DC3E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801029"/>
            <a:ext cx="5539104" cy="54729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64A6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64A6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0588E30-B6C0-04E7-F0CA-B6687D31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B0C94F8-F175-A853-FF6D-7ECA1783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74E2-1348-B699-97DE-2DD044AC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8" name="Picture Placeholder 5" descr="Checklist with solid fill">
            <a:extLst>
              <a:ext uri="{FF2B5EF4-FFF2-40B4-BE49-F238E27FC236}">
                <a16:creationId xmlns:a16="http://schemas.microsoft.com/office/drawing/2014/main" id="{7C47094F-6DF7-89EB-4EAE-DA0132BF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03837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6AEC-35A9-05FE-36C2-458BA44C09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6478385" cy="35974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how trauma presents in </a:t>
            </a:r>
            <a:r>
              <a:rPr lang="en-US"/>
              <a:t>youth ages </a:t>
            </a:r>
            <a:r>
              <a:rPr lang="en-US" dirty="0"/>
              <a:t>10-19.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trauma informed facilitation and trauma theories.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trauma informed principles and how they can be applied to facilitation.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trauma informed session or adapt a current session to incorporate trauma informed approaches.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7311B-3E83-E73E-EB12-63FCCB64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BEE60D-4F9D-1AC5-0F71-932B256F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3614597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71608A5-95C3-95E0-0AC1-33BE2ABB0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4372885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65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864883"/>
          </a:xfrm>
        </p:spPr>
        <p:txBody>
          <a:bodyPr/>
          <a:lstStyle/>
          <a:p>
            <a:r>
              <a:rPr lang="en-US" dirty="0"/>
              <a:t>Journaling</a:t>
            </a:r>
          </a:p>
        </p:txBody>
      </p:sp>
      <p:pic>
        <p:nvPicPr>
          <p:cNvPr id="6" name="Graphic 5" descr="Scribble with solid fill">
            <a:extLst>
              <a:ext uri="{FF2B5EF4-FFF2-40B4-BE49-F238E27FC236}">
                <a16:creationId xmlns:a16="http://schemas.microsoft.com/office/drawing/2014/main" id="{F13D2B50-40E9-933D-A9DB-119022E92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0036" y="2752667"/>
            <a:ext cx="2838994" cy="2838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1490008"/>
            <a:ext cx="5411961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tx2"/>
                </a:solidFill>
              </a:rPr>
              <a:t>How would you notice vicarious trauma coming up for you?</a:t>
            </a:r>
          </a:p>
          <a:p>
            <a:r>
              <a:rPr lang="en-US" sz="3600" i="1" dirty="0">
                <a:solidFill>
                  <a:schemeClr val="tx2"/>
                </a:solidFill>
              </a:rPr>
              <a:t>What protective factors can you rely on?</a:t>
            </a:r>
          </a:p>
          <a:p>
            <a:r>
              <a:rPr lang="en-US" sz="3600" i="1" dirty="0">
                <a:solidFill>
                  <a:schemeClr val="tx2"/>
                </a:solidFill>
              </a:rPr>
              <a:t>What are strategies you’d like to implement to mitigate vicarious trauma?</a:t>
            </a:r>
          </a:p>
        </p:txBody>
      </p:sp>
    </p:spTree>
    <p:extLst>
      <p:ext uri="{BB962C8B-B14F-4D97-AF65-F5344CB8AC3E}">
        <p14:creationId xmlns:p14="http://schemas.microsoft.com/office/powerpoint/2010/main" val="367170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EDC3AD-0568-CE96-69D6-573CB658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952465"/>
          </a:xfrm>
        </p:spPr>
        <p:txBody>
          <a:bodyPr/>
          <a:lstStyle/>
          <a:p>
            <a:r>
              <a:rPr lang="en-US" dirty="0"/>
              <a:t>Discussion </a:t>
            </a:r>
          </a:p>
        </p:txBody>
      </p:sp>
      <p:pic>
        <p:nvPicPr>
          <p:cNvPr id="9" name="Picture Placeholder 8" descr="Boardroom outline">
            <a:extLst>
              <a:ext uri="{FF2B5EF4-FFF2-40B4-BE49-F238E27FC236}">
                <a16:creationId xmlns:a16="http://schemas.microsoft.com/office/drawing/2014/main" id="{8A016082-1E6F-A8CD-3345-E02C1C2E0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784" b="21784"/>
          <a:stretch>
            <a:fillRect/>
          </a:stretch>
        </p:blipFill>
        <p:spPr>
          <a:xfrm>
            <a:off x="1996384" y="2456384"/>
            <a:ext cx="3886258" cy="21932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AA333-D0D6-E65B-941F-E5198B1A9C27}"/>
              </a:ext>
            </a:extLst>
          </p:cNvPr>
          <p:cNvSpPr txBox="1"/>
          <p:nvPr/>
        </p:nvSpPr>
        <p:spPr>
          <a:xfrm>
            <a:off x="6309359" y="1628284"/>
            <a:ext cx="5132998" cy="34778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tx2"/>
                </a:solidFill>
              </a:rPr>
              <a:t>What does vicarious trauma look like in your setting? What have you witnessed amongst your peers?</a:t>
            </a:r>
          </a:p>
        </p:txBody>
      </p:sp>
    </p:spTree>
    <p:extLst>
      <p:ext uri="{BB962C8B-B14F-4D97-AF65-F5344CB8AC3E}">
        <p14:creationId xmlns:p14="http://schemas.microsoft.com/office/powerpoint/2010/main" val="705487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34A8B3-6022-ADF5-9A04-BD1AC44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Reflection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D474-15B5-015F-1FC7-D3B4998067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from this session that stood out to you?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question that you still have?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one thing you want to take back to your team?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64A6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64A6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Picture 6" descr="Hands writing in notebook">
            <a:extLst>
              <a:ext uri="{FF2B5EF4-FFF2-40B4-BE49-F238E27FC236}">
                <a16:creationId xmlns:a16="http://schemas.microsoft.com/office/drawing/2014/main" id="{D166BFA2-FE32-1F3A-55AC-FA13D003B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25566" b="-1"/>
          <a:stretch/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98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59" y="4282133"/>
            <a:ext cx="6831531" cy="557286"/>
          </a:xfrm>
        </p:spPr>
        <p:txBody>
          <a:bodyPr/>
          <a:lstStyle/>
          <a:p>
            <a:r>
              <a:rPr lang="en-US" b="0" dirty="0"/>
              <a:t>PLEASE RETURN TO YOUR </a:t>
            </a:r>
            <a:r>
              <a:rPr lang="en-US" b="0"/>
              <a:t>SEATS AT</a:t>
            </a:r>
            <a:r>
              <a:rPr lang="en-US" b="0" i="1"/>
              <a:t> </a:t>
            </a:r>
            <a:r>
              <a:rPr lang="en-US" i="1" dirty="0"/>
              <a:t>3:45</a:t>
            </a:r>
          </a:p>
        </p:txBody>
      </p:sp>
    </p:spTree>
    <p:extLst>
      <p:ext uri="{BB962C8B-B14F-4D97-AF65-F5344CB8AC3E}">
        <p14:creationId xmlns:p14="http://schemas.microsoft.com/office/powerpoint/2010/main" val="394415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2281918"/>
            <a:ext cx="6787747" cy="4050302"/>
          </a:xfrm>
        </p:spPr>
        <p:txBody>
          <a:bodyPr>
            <a:normAutofit/>
          </a:bodyPr>
          <a:lstStyle/>
          <a:p>
            <a:r>
              <a:rPr lang="en-US" dirty="0"/>
              <a:t>What is vicarious trauma?</a:t>
            </a:r>
          </a:p>
          <a:p>
            <a:pPr lvl="1"/>
            <a:r>
              <a:rPr lang="en-US" dirty="0"/>
              <a:t>Key terms and definitions</a:t>
            </a:r>
          </a:p>
          <a:p>
            <a:pPr lvl="1"/>
            <a:r>
              <a:rPr lang="en-US" dirty="0"/>
              <a:t>Sources of vicarious trauma</a:t>
            </a:r>
          </a:p>
          <a:p>
            <a:r>
              <a:rPr lang="en-US" dirty="0"/>
              <a:t>Impacts of vicarious trauma</a:t>
            </a:r>
          </a:p>
          <a:p>
            <a:r>
              <a:rPr lang="en-US" dirty="0"/>
              <a:t>Mitigation strategies for vicarious trauma</a:t>
            </a:r>
          </a:p>
          <a:p>
            <a:pPr lvl="1"/>
            <a:r>
              <a:rPr lang="en-US" dirty="0"/>
              <a:t>Risk factors and protective factors</a:t>
            </a:r>
          </a:p>
          <a:p>
            <a:r>
              <a:rPr lang="en-US" dirty="0"/>
              <a:t>Journaling and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22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Vicarious Trauma?</a:t>
            </a:r>
          </a:p>
        </p:txBody>
      </p:sp>
      <p:pic>
        <p:nvPicPr>
          <p:cNvPr id="7" name="Picture Placeholder 6" descr="Sparklers at night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4" t="-162" r="172" b="162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Terms and Definitions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0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vicarious trauma?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5663" y="2778264"/>
            <a:ext cx="3681663" cy="319391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 form of trauma that occurs when one </a:t>
            </a:r>
            <a:r>
              <a:rPr lang="en-US" sz="2400" b="0" i="0" dirty="0">
                <a:effectLst/>
                <a:latin typeface="Gentium Book Basic"/>
              </a:rPr>
              <a:t>experiences traumatic stress reactions resulting from exposure to another’s traumatic experiences, rather than from direct exposure.</a:t>
            </a:r>
          </a:p>
        </p:txBody>
      </p:sp>
      <p:pic>
        <p:nvPicPr>
          <p:cNvPr id="4" name="Picture 3" descr="Woman looking at laptop">
            <a:extLst>
              <a:ext uri="{FF2B5EF4-FFF2-40B4-BE49-F238E27FC236}">
                <a16:creationId xmlns:a16="http://schemas.microsoft.com/office/drawing/2014/main" id="{2E30E468-8FD5-DB33-6DC1-A7A8DD1B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11" y="2455517"/>
            <a:ext cx="4790867" cy="31939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7DA618-6A82-B54E-A26F-332BB022AC8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xx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919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vicarious trauma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9"/>
            <a:ext cx="9587752" cy="3880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entium Book Basic"/>
              </a:rPr>
              <a:t>Indirect exposure occurs upon hearing about, learning about, or witnessing another’s trauma or victimization. This can occur from things like…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entium Book Bas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entium Book Basic"/>
              </a:rPr>
              <a:t>For many occupations, vicarious trauma is considered an expected or inevitable occupational hazard. This includes victim services, law enforcement, emergency medical service</a:t>
            </a:r>
            <a:r>
              <a:rPr lang="en-US" dirty="0">
                <a:latin typeface="Gentium Book Basic"/>
              </a:rPr>
              <a:t>s, and fire services. It can also include educators.</a:t>
            </a:r>
            <a:endParaRPr lang="en-US" b="0" i="0" dirty="0">
              <a:effectLst/>
              <a:latin typeface="Gentium Book Basic"/>
            </a:endParaRPr>
          </a:p>
        </p:txBody>
      </p:sp>
      <p:graphicFrame>
        <p:nvGraphicFramePr>
          <p:cNvPr id="3" name="Diagram 2" descr="Three Sources of vicarious trauma">
            <a:extLst>
              <a:ext uri="{FF2B5EF4-FFF2-40B4-BE49-F238E27FC236}">
                <a16:creationId xmlns:a16="http://schemas.microsoft.com/office/drawing/2014/main" id="{A1D665D0-6C4D-D40C-85F0-B755AE8DE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7674253"/>
              </p:ext>
            </p:extLst>
          </p:nvPr>
        </p:nvGraphicFramePr>
        <p:xfrm>
          <a:off x="855980" y="3343694"/>
          <a:ext cx="9587751" cy="1417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8DD175-3D79-FF61-5A2E-4157C0DB6DF0}"/>
              </a:ext>
            </a:extLst>
          </p:cNvPr>
          <p:cNvSpPr txBox="1">
            <a:spLocks/>
          </p:cNvSpPr>
          <p:nvPr/>
        </p:nvSpPr>
        <p:spPr>
          <a:xfrm>
            <a:off x="1117600" y="6294922"/>
            <a:ext cx="4765783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dirty="0">
                <a:effectLst/>
              </a:rPr>
              <a:t>https://ovc.ojp.gov/program/vtt/what-is-vicarious-trauma#vtt-model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7864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Impacts </a:t>
            </a:r>
            <a:br>
              <a:rPr lang="en-US" dirty="0"/>
            </a:br>
            <a:r>
              <a:rPr lang="en-US" dirty="0"/>
              <a:t>of Vicarious Trauma</a:t>
            </a:r>
          </a:p>
        </p:txBody>
      </p:sp>
      <p:pic>
        <p:nvPicPr>
          <p:cNvPr id="7" name="Picture Placeholder 6" descr="Colored powders on bowls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46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title="Trauma Stewardship">
            <a:hlinkClick r:id="" action="ppaction://media"/>
            <a:extLst>
              <a:ext uri="{FF2B5EF4-FFF2-40B4-BE49-F238E27FC236}">
                <a16:creationId xmlns:a16="http://schemas.microsoft.com/office/drawing/2014/main" id="{A9453934-6A66-C21F-821F-D2D9614BDC38}"/>
              </a:ext>
            </a:extLst>
          </p:cNvPr>
          <p:cNvPicPr>
            <a:picLocks noGrp="1" noRot="1" noChangeAspect="1"/>
          </p:cNvPicPr>
          <p:nvPr>
            <p:ph type="pic" sz="quarter" idx="13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8971" y="0"/>
            <a:ext cx="9174057" cy="6880543"/>
          </a:xfrm>
          <a:prstGeom prst="rect">
            <a:avLst/>
          </a:prstGeo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329184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Trauma Stewardship</a:t>
            </a:r>
            <a:br>
              <a:rPr lang="en-US" dirty="0">
                <a:solidFill>
                  <a:schemeClr val="tx1">
                    <a:alpha val="0"/>
                  </a:schemeClr>
                </a:solidFill>
              </a:rPr>
            </a:br>
            <a:endParaRPr lang="en-US" dirty="0">
              <a:solidFill>
                <a:schemeClr val="tx1">
                  <a:alpha val="0"/>
                </a:schemeClr>
              </a:solidFill>
            </a:endParaRP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4360" y="6332220"/>
            <a:ext cx="523240" cy="247651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4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ACF-Color-Palette">
      <a:dk1>
        <a:srgbClr val="264A64"/>
      </a:dk1>
      <a:lt1>
        <a:srgbClr val="FFFFFF"/>
      </a:lt1>
      <a:dk2>
        <a:srgbClr val="DDE2E8"/>
      </a:dk2>
      <a:lt2>
        <a:srgbClr val="336A90"/>
      </a:lt2>
      <a:accent1>
        <a:srgbClr val="A9D4DB"/>
      </a:accent1>
      <a:accent2>
        <a:srgbClr val="F9E585"/>
      </a:accent2>
      <a:accent3>
        <a:srgbClr val="63BAB0"/>
      </a:accent3>
      <a:accent4>
        <a:srgbClr val="A12854"/>
      </a:accent4>
      <a:accent5>
        <a:srgbClr val="672E6B"/>
      </a:accent5>
      <a:accent6>
        <a:srgbClr val="E29F4D"/>
      </a:accent6>
      <a:hlink>
        <a:srgbClr val="4495A2"/>
      </a:hlink>
      <a:folHlink>
        <a:srgbClr val="2D544F"/>
      </a:folHlink>
    </a:clrScheme>
    <a:fontScheme name="Custom 2">
      <a:majorFont>
        <a:latin typeface="Georgi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F-Geometric-PPT" id="{FC2DDBF8-085D-4C9A-B1A4-7B301A50E2AD}" vid="{43E15595-3DB0-4ED7-AD71-1E5BDDA080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F7E90D1230A43BDC89C7AC0958EFD" ma:contentTypeVersion="16" ma:contentTypeDescription="Create a new document." ma:contentTypeScope="" ma:versionID="89ef1df169b71566099ccf03bac123d9">
  <xsd:schema xmlns:xsd="http://www.w3.org/2001/XMLSchema" xmlns:xs="http://www.w3.org/2001/XMLSchema" xmlns:p="http://schemas.microsoft.com/office/2006/metadata/properties" xmlns:ns2="d75ef18c-538b-45da-a335-c93d0f5f5fac" xmlns:ns3="30dfa2b7-48c5-4e50-8c26-1fcde8ff049d" targetNamespace="http://schemas.microsoft.com/office/2006/metadata/properties" ma:root="true" ma:fieldsID="26cc97eeb6d8e39b221289faf1fc38ee" ns2:_="" ns3:_="">
    <xsd:import namespace="d75ef18c-538b-45da-a335-c93d0f5f5fac"/>
    <xsd:import namespace="30dfa2b7-48c5-4e50-8c26-1fcde8ff0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ef18c-538b-45da-a335-c93d0f5f5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fa2b7-48c5-4e50-8c26-1fcde8ff049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663f9e-6cbe-46e0-924c-6506a2c63c56}" ma:internalName="TaxCatchAll" ma:showField="CatchAllData" ma:web="30dfa2b7-48c5-4e50-8c26-1fcde8ff04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fa2b7-48c5-4e50-8c26-1fcde8ff049d" xsi:nil="true"/>
    <lcf76f155ced4ddcb4097134ff3c332f xmlns="d75ef18c-538b-45da-a335-c93d0f5f5fa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48CCC0-113E-4005-BF60-18F7C77040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ef18c-538b-45da-a335-c93d0f5f5fac"/>
    <ds:schemaRef ds:uri="30dfa2b7-48c5-4e50-8c26-1fcde8ff04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purl.org/dc/elements/1.1/"/>
    <ds:schemaRef ds:uri="http://schemas.microsoft.com/office/2006/metadata/properties"/>
    <ds:schemaRef ds:uri="1165d76a-ca89-4453-b02c-04ef8bc981e0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5d11a56-b596-4a5c-b94c-3dd72821ab54"/>
    <ds:schemaRef ds:uri="30dfa2b7-48c5-4e50-8c26-1fcde8ff049d"/>
    <ds:schemaRef ds:uri="d75ef18c-538b-45da-a335-c93d0f5f5fac"/>
  </ds:schemaRefs>
</ds:datastoreItem>
</file>

<file path=customXml/itemProps3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9645</TotalTime>
  <Words>1473</Words>
  <Application>Microsoft Office PowerPoint</Application>
  <PresentationFormat>Widescreen</PresentationFormat>
  <Paragraphs>228</Paragraphs>
  <Slides>33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Custom</vt:lpstr>
      <vt:lpstr>Vicarious Trauma</vt:lpstr>
      <vt:lpstr>Afternoon Agenda</vt:lpstr>
      <vt:lpstr>Learning Objectives</vt:lpstr>
      <vt:lpstr>Agenda</vt:lpstr>
      <vt:lpstr>What is Vicarious Trauma?</vt:lpstr>
      <vt:lpstr>What is vicarious trauma? </vt:lpstr>
      <vt:lpstr>Sources of vicarious trauma</vt:lpstr>
      <vt:lpstr>Impacts  of Vicarious Trauma</vt:lpstr>
      <vt:lpstr>Trauma Stewardship </vt:lpstr>
      <vt:lpstr>Impacts of vicarious trauma </vt:lpstr>
      <vt:lpstr>Impacts of vicarious trauma  </vt:lpstr>
      <vt:lpstr>Vicarious Trauma Toolkit Model</vt:lpstr>
      <vt:lpstr>Vicarious Trauma Toolkit Model </vt:lpstr>
      <vt:lpstr>Impacts of vicarious trauma: Negative</vt:lpstr>
      <vt:lpstr>Impacts of vicarious trauma: Negative </vt:lpstr>
      <vt:lpstr>Impacts of vicarious trauma: Negative  </vt:lpstr>
      <vt:lpstr>Drowning in Empathy: The Cost of Vicarious Trauma. Amy Cunningham </vt:lpstr>
      <vt:lpstr>Vicarious Trauma Toolkit Model  </vt:lpstr>
      <vt:lpstr>Vicarious Trauma Toolkit Model   </vt:lpstr>
      <vt:lpstr>Impacts of vicarious trauma: Positive</vt:lpstr>
      <vt:lpstr>Impacts of vicarious trauma</vt:lpstr>
      <vt:lpstr>Discussion</vt:lpstr>
      <vt:lpstr>Mitigation Strategies</vt:lpstr>
      <vt:lpstr>Risk Factors for Vicarious Trauma</vt:lpstr>
      <vt:lpstr>Risk Factors for Vicarious Trauma </vt:lpstr>
      <vt:lpstr>Protective Factors for Vicarious Trauma</vt:lpstr>
      <vt:lpstr>Protective Factors for Vicarious Trauma </vt:lpstr>
      <vt:lpstr>Resource: Self Care for Educators</vt:lpstr>
      <vt:lpstr>Vicarious Trauma Toolkit</vt:lpstr>
      <vt:lpstr>Journaling</vt:lpstr>
      <vt:lpstr>Discussion </vt:lpstr>
      <vt:lpstr>Reflection</vt:lpstr>
      <vt:lpstr>BREAK</vt:lpstr>
    </vt:vector>
  </TitlesOfParts>
  <Company>Family and Youth Services Bureau, Administration for Children and Families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SRAE Topical Training</dc:title>
  <dc:subject>Topical Training Materials</dc:subject>
  <dc:creator>Holmes, Risha (ACF)</dc:creator>
  <cp:keywords>Sexual Risk Avoidance Education Program, Grantee, Family and Youth Services Bureau, FYSB, Department of Health and Human Services, DHHS,  Trauma informed facilitation</cp:keywords>
  <cp:lastModifiedBy>Yengoyan, Ida (NIH/OD/ORS) [C]</cp:lastModifiedBy>
  <cp:revision>21</cp:revision>
  <dcterms:created xsi:type="dcterms:W3CDTF">2024-02-07T16:15:44Z</dcterms:created>
  <dcterms:modified xsi:type="dcterms:W3CDTF">2024-12-12T18:07:45Z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0x010100F31F7E90D1230A43BDC89C7AC0958EFD</vt:lpwstr>
  </property>
  <property fmtid="{D5CDD505-2E9C-101B-9397-08002B2CF9AE}" pid="3" name="MediaServiceImageTags">
    <vt:lpwstr/>
  </property>
</Properties>
</file>