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44"/>
  </p:notesMasterIdLst>
  <p:handoutMasterIdLst>
    <p:handoutMasterId r:id="rId45"/>
  </p:handoutMasterIdLst>
  <p:sldIdLst>
    <p:sldId id="411" r:id="rId5"/>
    <p:sldId id="420" r:id="rId6"/>
    <p:sldId id="412" r:id="rId7"/>
    <p:sldId id="442" r:id="rId8"/>
    <p:sldId id="446" r:id="rId9"/>
    <p:sldId id="444" r:id="rId10"/>
    <p:sldId id="463" r:id="rId11"/>
    <p:sldId id="447" r:id="rId12"/>
    <p:sldId id="464" r:id="rId13"/>
    <p:sldId id="448" r:id="rId14"/>
    <p:sldId id="465" r:id="rId15"/>
    <p:sldId id="451" r:id="rId16"/>
    <p:sldId id="466" r:id="rId17"/>
    <p:sldId id="453" r:id="rId18"/>
    <p:sldId id="428" r:id="rId19"/>
    <p:sldId id="443" r:id="rId20"/>
    <p:sldId id="425" r:id="rId21"/>
    <p:sldId id="415" r:id="rId22"/>
    <p:sldId id="433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60" r:id="rId31"/>
    <p:sldId id="461" r:id="rId32"/>
    <p:sldId id="454" r:id="rId33"/>
    <p:sldId id="432" r:id="rId34"/>
    <p:sldId id="455" r:id="rId35"/>
    <p:sldId id="456" r:id="rId36"/>
    <p:sldId id="457" r:id="rId37"/>
    <p:sldId id="458" r:id="rId38"/>
    <p:sldId id="468" r:id="rId39"/>
    <p:sldId id="462" r:id="rId40"/>
    <p:sldId id="459" r:id="rId41"/>
    <p:sldId id="467" r:id="rId42"/>
    <p:sldId id="43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7DED39F8-E30D-C30E-CBD5-F6AE0469E45D}" name="Derrick, Kathleen (ACF)" initials="D(" userId="S::kathleen.derrick_acf.hhs.gov#ext#@researchtriangleinstitute.onmicrosoft.com::a0dd502e-7af6-4654-beb0-f55c1328080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990"/>
    <a:srgbClr val="32C15D"/>
    <a:srgbClr val="94D63B"/>
    <a:srgbClr val="363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1" autoAdjust="0"/>
    <p:restoredTop sz="95201" autoAdjust="0"/>
  </p:normalViewPr>
  <p:slideViewPr>
    <p:cSldViewPr snapToGrid="0">
      <p:cViewPr varScale="1">
        <p:scale>
          <a:sx n="82" d="100"/>
          <a:sy n="82" d="100"/>
        </p:scale>
        <p:origin x="830" y="58"/>
      </p:cViewPr>
      <p:guideLst/>
    </p:cSldViewPr>
  </p:slideViewPr>
  <p:outlineViewPr>
    <p:cViewPr>
      <p:scale>
        <a:sx n="33" d="100"/>
        <a:sy n="33" d="100"/>
      </p:scale>
      <p:origin x="0" y="-63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50E71-8701-46DE-9E21-CCBB3EE259BA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CCEB3E-A662-46A5-9F9A-3419EE385144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Trauma Informed Care</a:t>
          </a:r>
        </a:p>
      </dgm:t>
    </dgm:pt>
    <dgm:pt modelId="{7D7043FA-CF8F-4E3F-84D9-940501362135}" type="parTrans" cxnId="{33CF6344-86E0-4DB3-AF4C-7AC27D409A7D}">
      <dgm:prSet/>
      <dgm:spPr/>
      <dgm:t>
        <a:bodyPr/>
        <a:lstStyle/>
        <a:p>
          <a:endParaRPr lang="en-US"/>
        </a:p>
      </dgm:t>
    </dgm:pt>
    <dgm:pt modelId="{1AA16DD3-8BDF-453E-B196-02623894E6E0}" type="sibTrans" cxnId="{33CF6344-86E0-4DB3-AF4C-7AC27D409A7D}">
      <dgm:prSet/>
      <dgm:spPr/>
      <dgm:t>
        <a:bodyPr/>
        <a:lstStyle/>
        <a:p>
          <a:endParaRPr lang="en-US"/>
        </a:p>
      </dgm:t>
    </dgm:pt>
    <dgm:pt modelId="{EBCE393A-281E-482F-B225-E29B1F210756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Safety</a:t>
          </a:r>
        </a:p>
      </dgm:t>
    </dgm:pt>
    <dgm:pt modelId="{4345A79F-75FD-4B0C-95FE-66F90B599876}" type="parTrans" cxnId="{52B3E1E7-2383-4BA9-A115-7874A2DCE224}">
      <dgm:prSet/>
      <dgm:spPr/>
      <dgm:t>
        <a:bodyPr/>
        <a:lstStyle/>
        <a:p>
          <a:endParaRPr lang="en-US"/>
        </a:p>
      </dgm:t>
    </dgm:pt>
    <dgm:pt modelId="{186ABBAC-2B1E-4B0A-8759-382C863F4AAA}" type="sibTrans" cxnId="{52B3E1E7-2383-4BA9-A115-7874A2DCE224}">
      <dgm:prSet/>
      <dgm:spPr/>
      <dgm:t>
        <a:bodyPr/>
        <a:lstStyle/>
        <a:p>
          <a:endParaRPr lang="en-US"/>
        </a:p>
      </dgm:t>
    </dgm:pt>
    <dgm:pt modelId="{A2FB3166-ED4F-401E-8C29-FB1B227674FC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Trustworthiness and Transparency</a:t>
          </a:r>
        </a:p>
      </dgm:t>
    </dgm:pt>
    <dgm:pt modelId="{B285B892-00B7-46AC-832B-D6388831831F}" type="parTrans" cxnId="{1E448331-B442-40C3-B6ED-E5847BE654F1}">
      <dgm:prSet/>
      <dgm:spPr/>
      <dgm:t>
        <a:bodyPr/>
        <a:lstStyle/>
        <a:p>
          <a:endParaRPr lang="en-US"/>
        </a:p>
      </dgm:t>
    </dgm:pt>
    <dgm:pt modelId="{08567628-7B89-4138-9B2A-960A9775E854}" type="sibTrans" cxnId="{1E448331-B442-40C3-B6ED-E5847BE654F1}">
      <dgm:prSet/>
      <dgm:spPr/>
      <dgm:t>
        <a:bodyPr/>
        <a:lstStyle/>
        <a:p>
          <a:endParaRPr lang="en-US"/>
        </a:p>
      </dgm:t>
    </dgm:pt>
    <dgm:pt modelId="{BAB75250-2E52-44F7-A743-0A48C077AA58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Peer Support</a:t>
          </a:r>
        </a:p>
      </dgm:t>
    </dgm:pt>
    <dgm:pt modelId="{DD38A933-5462-4645-B6AE-9A60DE7C5FBF}" type="parTrans" cxnId="{8618B30D-F2CB-4C41-BCFC-A62EDE0D035E}">
      <dgm:prSet/>
      <dgm:spPr/>
      <dgm:t>
        <a:bodyPr/>
        <a:lstStyle/>
        <a:p>
          <a:endParaRPr lang="en-US"/>
        </a:p>
      </dgm:t>
    </dgm:pt>
    <dgm:pt modelId="{70DA9012-5F09-4FDC-86A6-4BDCDA2FEA03}" type="sibTrans" cxnId="{8618B30D-F2CB-4C41-BCFC-A62EDE0D035E}">
      <dgm:prSet/>
      <dgm:spPr/>
      <dgm:t>
        <a:bodyPr/>
        <a:lstStyle/>
        <a:p>
          <a:endParaRPr lang="en-US"/>
        </a:p>
      </dgm:t>
    </dgm:pt>
    <dgm:pt modelId="{7EA7D52F-B046-4939-A70A-7476A576D562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Collaboration and Mutuality</a:t>
          </a:r>
        </a:p>
      </dgm:t>
    </dgm:pt>
    <dgm:pt modelId="{47417C7A-7FA0-44C9-A4A9-142E62D807E6}" type="parTrans" cxnId="{AD792C1F-C040-446B-AA32-7D1E7B8799DC}">
      <dgm:prSet/>
      <dgm:spPr/>
      <dgm:t>
        <a:bodyPr/>
        <a:lstStyle/>
        <a:p>
          <a:endParaRPr lang="en-US"/>
        </a:p>
      </dgm:t>
    </dgm:pt>
    <dgm:pt modelId="{E90CCE6F-4DA0-4129-9173-88ADB6CBD3FD}" type="sibTrans" cxnId="{AD792C1F-C040-446B-AA32-7D1E7B8799DC}">
      <dgm:prSet/>
      <dgm:spPr/>
      <dgm:t>
        <a:bodyPr/>
        <a:lstStyle/>
        <a:p>
          <a:endParaRPr lang="en-US"/>
        </a:p>
      </dgm:t>
    </dgm:pt>
    <dgm:pt modelId="{54C40FB9-E828-4E6C-BDF5-1BEF2EBAB426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Empowerment, Voice, and Choice</a:t>
          </a:r>
        </a:p>
      </dgm:t>
    </dgm:pt>
    <dgm:pt modelId="{C45953A6-7AA7-44EC-BCED-7681F1CA8156}" type="parTrans" cxnId="{94AF40B3-AC31-409B-A0BC-8ACF920A2253}">
      <dgm:prSet/>
      <dgm:spPr/>
      <dgm:t>
        <a:bodyPr/>
        <a:lstStyle/>
        <a:p>
          <a:endParaRPr lang="en-US"/>
        </a:p>
      </dgm:t>
    </dgm:pt>
    <dgm:pt modelId="{7246B4D5-971C-40CA-B641-269E91D15388}" type="sibTrans" cxnId="{94AF40B3-AC31-409B-A0BC-8ACF920A2253}">
      <dgm:prSet/>
      <dgm:spPr/>
      <dgm:t>
        <a:bodyPr/>
        <a:lstStyle/>
        <a:p>
          <a:endParaRPr lang="en-US"/>
        </a:p>
      </dgm:t>
    </dgm:pt>
    <dgm:pt modelId="{1E2D5F96-7B12-4622-B36E-6C36C9562806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Cultural, Historical, and Gender Issues</a:t>
          </a:r>
        </a:p>
      </dgm:t>
    </dgm:pt>
    <dgm:pt modelId="{78FC2D17-4CE9-4022-9FA3-78ED6F399C8B}" type="parTrans" cxnId="{03683997-BC27-4B00-A2C3-5A347AB63E8E}">
      <dgm:prSet/>
      <dgm:spPr/>
      <dgm:t>
        <a:bodyPr/>
        <a:lstStyle/>
        <a:p>
          <a:endParaRPr lang="en-US"/>
        </a:p>
      </dgm:t>
    </dgm:pt>
    <dgm:pt modelId="{0D6C240A-AD86-49FF-B2E7-F85863B2D2D2}" type="sibTrans" cxnId="{03683997-BC27-4B00-A2C3-5A347AB63E8E}">
      <dgm:prSet/>
      <dgm:spPr/>
      <dgm:t>
        <a:bodyPr/>
        <a:lstStyle/>
        <a:p>
          <a:endParaRPr lang="en-US"/>
        </a:p>
      </dgm:t>
    </dgm:pt>
    <dgm:pt modelId="{BC748820-1EE7-4050-9B5E-9D60737626C7}" type="pres">
      <dgm:prSet presAssocID="{A0D50E71-8701-46DE-9E21-CCBB3EE259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1F06E64-1627-4E16-9891-4B7D3FCB07A4}" type="pres">
      <dgm:prSet presAssocID="{52CCEB3E-A662-46A5-9F9A-3419EE385144}" presName="Parent" presStyleLbl="node0" presStyleIdx="0" presStyleCnt="1">
        <dgm:presLayoutVars>
          <dgm:chMax val="6"/>
          <dgm:chPref val="6"/>
        </dgm:presLayoutVars>
      </dgm:prSet>
      <dgm:spPr/>
    </dgm:pt>
    <dgm:pt modelId="{7D3B8D7C-DED6-450A-ABE1-E5FE4A576D06}" type="pres">
      <dgm:prSet presAssocID="{EBCE393A-281E-482F-B225-E29B1F210756}" presName="Accent1" presStyleCnt="0"/>
      <dgm:spPr/>
    </dgm:pt>
    <dgm:pt modelId="{B48D6371-57B3-48DD-A338-BF2841090FB8}" type="pres">
      <dgm:prSet presAssocID="{EBCE393A-281E-482F-B225-E29B1F210756}" presName="Accent" presStyleLbl="bgShp" presStyleIdx="0" presStyleCnt="6"/>
      <dgm:spPr/>
    </dgm:pt>
    <dgm:pt modelId="{19045428-FD0D-4BDA-B398-23ABC572AE37}" type="pres">
      <dgm:prSet presAssocID="{EBCE393A-281E-482F-B225-E29B1F21075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4B42EA1-47C3-4932-BBF8-07569F169530}" type="pres">
      <dgm:prSet presAssocID="{A2FB3166-ED4F-401E-8C29-FB1B227674FC}" presName="Accent2" presStyleCnt="0"/>
      <dgm:spPr/>
    </dgm:pt>
    <dgm:pt modelId="{82408F06-F451-4D00-9F68-B6D7022394D3}" type="pres">
      <dgm:prSet presAssocID="{A2FB3166-ED4F-401E-8C29-FB1B227674FC}" presName="Accent" presStyleLbl="bgShp" presStyleIdx="1" presStyleCnt="6"/>
      <dgm:spPr/>
    </dgm:pt>
    <dgm:pt modelId="{A5762FB6-0BC1-4511-BE0D-AD720564EDF4}" type="pres">
      <dgm:prSet presAssocID="{A2FB3166-ED4F-401E-8C29-FB1B227674F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4D6C456-F8A1-4B93-A6D8-662349173887}" type="pres">
      <dgm:prSet presAssocID="{BAB75250-2E52-44F7-A743-0A48C077AA58}" presName="Accent3" presStyleCnt="0"/>
      <dgm:spPr/>
    </dgm:pt>
    <dgm:pt modelId="{18C9F8C3-244B-4D33-8AC2-90F18868E2CF}" type="pres">
      <dgm:prSet presAssocID="{BAB75250-2E52-44F7-A743-0A48C077AA58}" presName="Accent" presStyleLbl="bgShp" presStyleIdx="2" presStyleCnt="6"/>
      <dgm:spPr/>
    </dgm:pt>
    <dgm:pt modelId="{EF296540-A83F-4032-8C90-746BE28D99AE}" type="pres">
      <dgm:prSet presAssocID="{BAB75250-2E52-44F7-A743-0A48C077AA5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E9347F5-B3B4-4B79-B8C9-D374629FD882}" type="pres">
      <dgm:prSet presAssocID="{7EA7D52F-B046-4939-A70A-7476A576D562}" presName="Accent4" presStyleCnt="0"/>
      <dgm:spPr/>
    </dgm:pt>
    <dgm:pt modelId="{63C9A366-07DD-4527-B75A-FABE3BD4D9BE}" type="pres">
      <dgm:prSet presAssocID="{7EA7D52F-B046-4939-A70A-7476A576D562}" presName="Accent" presStyleLbl="bgShp" presStyleIdx="3" presStyleCnt="6"/>
      <dgm:spPr/>
    </dgm:pt>
    <dgm:pt modelId="{CF815530-1EAC-480F-93FB-C03E89A202D3}" type="pres">
      <dgm:prSet presAssocID="{7EA7D52F-B046-4939-A70A-7476A576D56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1270903-AD0A-4B15-A8D4-FCF638A71F21}" type="pres">
      <dgm:prSet presAssocID="{54C40FB9-E828-4E6C-BDF5-1BEF2EBAB426}" presName="Accent5" presStyleCnt="0"/>
      <dgm:spPr/>
    </dgm:pt>
    <dgm:pt modelId="{00FD65CC-705A-43A6-A80C-8F02AC842FE9}" type="pres">
      <dgm:prSet presAssocID="{54C40FB9-E828-4E6C-BDF5-1BEF2EBAB426}" presName="Accent" presStyleLbl="bgShp" presStyleIdx="4" presStyleCnt="6"/>
      <dgm:spPr/>
    </dgm:pt>
    <dgm:pt modelId="{575BDB93-0607-4C2F-9E01-E3C0CC1A0433}" type="pres">
      <dgm:prSet presAssocID="{54C40FB9-E828-4E6C-BDF5-1BEF2EBAB42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15D6087-0C99-4559-95E6-7640AEF22613}" type="pres">
      <dgm:prSet presAssocID="{1E2D5F96-7B12-4622-B36E-6C36C9562806}" presName="Accent6" presStyleCnt="0"/>
      <dgm:spPr/>
    </dgm:pt>
    <dgm:pt modelId="{5F451B1F-4E9D-44AB-8A78-E55CB6E1BD0B}" type="pres">
      <dgm:prSet presAssocID="{1E2D5F96-7B12-4622-B36E-6C36C9562806}" presName="Accent" presStyleLbl="bgShp" presStyleIdx="5" presStyleCnt="6"/>
      <dgm:spPr/>
    </dgm:pt>
    <dgm:pt modelId="{2281AFCC-97BE-4388-9A7F-C36B9772DAEE}" type="pres">
      <dgm:prSet presAssocID="{1E2D5F96-7B12-4622-B36E-6C36C956280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618B30D-F2CB-4C41-BCFC-A62EDE0D035E}" srcId="{52CCEB3E-A662-46A5-9F9A-3419EE385144}" destId="{BAB75250-2E52-44F7-A743-0A48C077AA58}" srcOrd="2" destOrd="0" parTransId="{DD38A933-5462-4645-B6AE-9A60DE7C5FBF}" sibTransId="{70DA9012-5F09-4FDC-86A6-4BDCDA2FEA03}"/>
    <dgm:cxn modelId="{F20A9B0E-5012-4F20-8D35-8FC2859CF188}" type="presOf" srcId="{A0D50E71-8701-46DE-9E21-CCBB3EE259BA}" destId="{BC748820-1EE7-4050-9B5E-9D60737626C7}" srcOrd="0" destOrd="0" presId="urn:microsoft.com/office/officeart/2011/layout/HexagonRadial"/>
    <dgm:cxn modelId="{AD792C1F-C040-446B-AA32-7D1E7B8799DC}" srcId="{52CCEB3E-A662-46A5-9F9A-3419EE385144}" destId="{7EA7D52F-B046-4939-A70A-7476A576D562}" srcOrd="3" destOrd="0" parTransId="{47417C7A-7FA0-44C9-A4A9-142E62D807E6}" sibTransId="{E90CCE6F-4DA0-4129-9173-88ADB6CBD3FD}"/>
    <dgm:cxn modelId="{1E448331-B442-40C3-B6ED-E5847BE654F1}" srcId="{52CCEB3E-A662-46A5-9F9A-3419EE385144}" destId="{A2FB3166-ED4F-401E-8C29-FB1B227674FC}" srcOrd="1" destOrd="0" parTransId="{B285B892-00B7-46AC-832B-D6388831831F}" sibTransId="{08567628-7B89-4138-9B2A-960A9775E854}"/>
    <dgm:cxn modelId="{EE2CBA5F-3A61-4A3B-B53A-C010C0B79C37}" type="presOf" srcId="{EBCE393A-281E-482F-B225-E29B1F210756}" destId="{19045428-FD0D-4BDA-B398-23ABC572AE37}" srcOrd="0" destOrd="0" presId="urn:microsoft.com/office/officeart/2011/layout/HexagonRadial"/>
    <dgm:cxn modelId="{33CF6344-86E0-4DB3-AF4C-7AC27D409A7D}" srcId="{A0D50E71-8701-46DE-9E21-CCBB3EE259BA}" destId="{52CCEB3E-A662-46A5-9F9A-3419EE385144}" srcOrd="0" destOrd="0" parTransId="{7D7043FA-CF8F-4E3F-84D9-940501362135}" sibTransId="{1AA16DD3-8BDF-453E-B196-02623894E6E0}"/>
    <dgm:cxn modelId="{E8E7B967-E126-4540-B91F-B5D508907D96}" type="presOf" srcId="{A2FB3166-ED4F-401E-8C29-FB1B227674FC}" destId="{A5762FB6-0BC1-4511-BE0D-AD720564EDF4}" srcOrd="0" destOrd="0" presId="urn:microsoft.com/office/officeart/2011/layout/HexagonRadial"/>
    <dgm:cxn modelId="{4442928F-9F6F-4622-B309-9D968DA6BA2E}" type="presOf" srcId="{7EA7D52F-B046-4939-A70A-7476A576D562}" destId="{CF815530-1EAC-480F-93FB-C03E89A202D3}" srcOrd="0" destOrd="0" presId="urn:microsoft.com/office/officeart/2011/layout/HexagonRadial"/>
    <dgm:cxn modelId="{03683997-BC27-4B00-A2C3-5A347AB63E8E}" srcId="{52CCEB3E-A662-46A5-9F9A-3419EE385144}" destId="{1E2D5F96-7B12-4622-B36E-6C36C9562806}" srcOrd="5" destOrd="0" parTransId="{78FC2D17-4CE9-4022-9FA3-78ED6F399C8B}" sibTransId="{0D6C240A-AD86-49FF-B2E7-F85863B2D2D2}"/>
    <dgm:cxn modelId="{6B9D72A2-654E-485B-ACEA-4B12DE7885BA}" type="presOf" srcId="{1E2D5F96-7B12-4622-B36E-6C36C9562806}" destId="{2281AFCC-97BE-4388-9A7F-C36B9772DAEE}" srcOrd="0" destOrd="0" presId="urn:microsoft.com/office/officeart/2011/layout/HexagonRadial"/>
    <dgm:cxn modelId="{94AF40B3-AC31-409B-A0BC-8ACF920A2253}" srcId="{52CCEB3E-A662-46A5-9F9A-3419EE385144}" destId="{54C40FB9-E828-4E6C-BDF5-1BEF2EBAB426}" srcOrd="4" destOrd="0" parTransId="{C45953A6-7AA7-44EC-BCED-7681F1CA8156}" sibTransId="{7246B4D5-971C-40CA-B641-269E91D15388}"/>
    <dgm:cxn modelId="{A9E526BC-BAB6-4757-BB56-B2FDC968805D}" type="presOf" srcId="{52CCEB3E-A662-46A5-9F9A-3419EE385144}" destId="{C1F06E64-1627-4E16-9891-4B7D3FCB07A4}" srcOrd="0" destOrd="0" presId="urn:microsoft.com/office/officeart/2011/layout/HexagonRadial"/>
    <dgm:cxn modelId="{553421CE-655C-4684-9163-4CC1AC7CA35E}" type="presOf" srcId="{BAB75250-2E52-44F7-A743-0A48C077AA58}" destId="{EF296540-A83F-4032-8C90-746BE28D99AE}" srcOrd="0" destOrd="0" presId="urn:microsoft.com/office/officeart/2011/layout/HexagonRadial"/>
    <dgm:cxn modelId="{52B3E1E7-2383-4BA9-A115-7874A2DCE224}" srcId="{52CCEB3E-A662-46A5-9F9A-3419EE385144}" destId="{EBCE393A-281E-482F-B225-E29B1F210756}" srcOrd="0" destOrd="0" parTransId="{4345A79F-75FD-4B0C-95FE-66F90B599876}" sibTransId="{186ABBAC-2B1E-4B0A-8759-382C863F4AAA}"/>
    <dgm:cxn modelId="{094AD6FE-55B5-45D3-9218-344354581890}" type="presOf" srcId="{54C40FB9-E828-4E6C-BDF5-1BEF2EBAB426}" destId="{575BDB93-0607-4C2F-9E01-E3C0CC1A0433}" srcOrd="0" destOrd="0" presId="urn:microsoft.com/office/officeart/2011/layout/HexagonRadial"/>
    <dgm:cxn modelId="{83C3DCD8-00F0-4CB3-94AF-8C38D2E4EB50}" type="presParOf" srcId="{BC748820-1EE7-4050-9B5E-9D60737626C7}" destId="{C1F06E64-1627-4E16-9891-4B7D3FCB07A4}" srcOrd="0" destOrd="0" presId="urn:microsoft.com/office/officeart/2011/layout/HexagonRadial"/>
    <dgm:cxn modelId="{4641B677-E723-44D3-A44B-0DB7351FDBCB}" type="presParOf" srcId="{BC748820-1EE7-4050-9B5E-9D60737626C7}" destId="{7D3B8D7C-DED6-450A-ABE1-E5FE4A576D06}" srcOrd="1" destOrd="0" presId="urn:microsoft.com/office/officeart/2011/layout/HexagonRadial"/>
    <dgm:cxn modelId="{B8543C55-F946-4157-9F81-87D214742C8C}" type="presParOf" srcId="{7D3B8D7C-DED6-450A-ABE1-E5FE4A576D06}" destId="{B48D6371-57B3-48DD-A338-BF2841090FB8}" srcOrd="0" destOrd="0" presId="urn:microsoft.com/office/officeart/2011/layout/HexagonRadial"/>
    <dgm:cxn modelId="{97BDAD8B-FD04-46D4-A84D-5BB3FE996C2A}" type="presParOf" srcId="{BC748820-1EE7-4050-9B5E-9D60737626C7}" destId="{19045428-FD0D-4BDA-B398-23ABC572AE37}" srcOrd="2" destOrd="0" presId="urn:microsoft.com/office/officeart/2011/layout/HexagonRadial"/>
    <dgm:cxn modelId="{167B3C05-F643-405E-AFE2-AED10B93BB0C}" type="presParOf" srcId="{BC748820-1EE7-4050-9B5E-9D60737626C7}" destId="{34B42EA1-47C3-4932-BBF8-07569F169530}" srcOrd="3" destOrd="0" presId="urn:microsoft.com/office/officeart/2011/layout/HexagonRadial"/>
    <dgm:cxn modelId="{DFCC8A6E-2D78-4945-A9AC-9DF7A8364C5A}" type="presParOf" srcId="{34B42EA1-47C3-4932-BBF8-07569F169530}" destId="{82408F06-F451-4D00-9F68-B6D7022394D3}" srcOrd="0" destOrd="0" presId="urn:microsoft.com/office/officeart/2011/layout/HexagonRadial"/>
    <dgm:cxn modelId="{5FCCEB4B-904E-471B-8B2F-C345DB7194E2}" type="presParOf" srcId="{BC748820-1EE7-4050-9B5E-9D60737626C7}" destId="{A5762FB6-0BC1-4511-BE0D-AD720564EDF4}" srcOrd="4" destOrd="0" presId="urn:microsoft.com/office/officeart/2011/layout/HexagonRadial"/>
    <dgm:cxn modelId="{C3AB0C64-77ED-49CF-AEB5-D031596BC9E1}" type="presParOf" srcId="{BC748820-1EE7-4050-9B5E-9D60737626C7}" destId="{A4D6C456-F8A1-4B93-A6D8-662349173887}" srcOrd="5" destOrd="0" presId="urn:microsoft.com/office/officeart/2011/layout/HexagonRadial"/>
    <dgm:cxn modelId="{ACF52024-446F-4984-84C9-D1A265D83AD8}" type="presParOf" srcId="{A4D6C456-F8A1-4B93-A6D8-662349173887}" destId="{18C9F8C3-244B-4D33-8AC2-90F18868E2CF}" srcOrd="0" destOrd="0" presId="urn:microsoft.com/office/officeart/2011/layout/HexagonRadial"/>
    <dgm:cxn modelId="{7909F25E-E3E5-45CA-A82C-4835E627ACB1}" type="presParOf" srcId="{BC748820-1EE7-4050-9B5E-9D60737626C7}" destId="{EF296540-A83F-4032-8C90-746BE28D99AE}" srcOrd="6" destOrd="0" presId="urn:microsoft.com/office/officeart/2011/layout/HexagonRadial"/>
    <dgm:cxn modelId="{6DB0BF11-6AAF-42FA-A9C8-C0D3B2FB3354}" type="presParOf" srcId="{BC748820-1EE7-4050-9B5E-9D60737626C7}" destId="{4E9347F5-B3B4-4B79-B8C9-D374629FD882}" srcOrd="7" destOrd="0" presId="urn:microsoft.com/office/officeart/2011/layout/HexagonRadial"/>
    <dgm:cxn modelId="{4ED6F3FF-4B16-431A-AEF6-EAD9CC4C5B4D}" type="presParOf" srcId="{4E9347F5-B3B4-4B79-B8C9-D374629FD882}" destId="{63C9A366-07DD-4527-B75A-FABE3BD4D9BE}" srcOrd="0" destOrd="0" presId="urn:microsoft.com/office/officeart/2011/layout/HexagonRadial"/>
    <dgm:cxn modelId="{34A7037C-8DFF-4324-A161-70E77550D123}" type="presParOf" srcId="{BC748820-1EE7-4050-9B5E-9D60737626C7}" destId="{CF815530-1EAC-480F-93FB-C03E89A202D3}" srcOrd="8" destOrd="0" presId="urn:microsoft.com/office/officeart/2011/layout/HexagonRadial"/>
    <dgm:cxn modelId="{DD02492C-2B57-4751-B7D3-54345FC5E0D4}" type="presParOf" srcId="{BC748820-1EE7-4050-9B5E-9D60737626C7}" destId="{D1270903-AD0A-4B15-A8D4-FCF638A71F21}" srcOrd="9" destOrd="0" presId="urn:microsoft.com/office/officeart/2011/layout/HexagonRadial"/>
    <dgm:cxn modelId="{265942AB-4028-4BC7-818A-92DA257638B9}" type="presParOf" srcId="{D1270903-AD0A-4B15-A8D4-FCF638A71F21}" destId="{00FD65CC-705A-43A6-A80C-8F02AC842FE9}" srcOrd="0" destOrd="0" presId="urn:microsoft.com/office/officeart/2011/layout/HexagonRadial"/>
    <dgm:cxn modelId="{C61A9F8B-0F33-4A26-A1F0-AB0BB62F8055}" type="presParOf" srcId="{BC748820-1EE7-4050-9B5E-9D60737626C7}" destId="{575BDB93-0607-4C2F-9E01-E3C0CC1A0433}" srcOrd="10" destOrd="0" presId="urn:microsoft.com/office/officeart/2011/layout/HexagonRadial"/>
    <dgm:cxn modelId="{901E0513-7C6A-43E2-AF0A-2A08A007E19E}" type="presParOf" srcId="{BC748820-1EE7-4050-9B5E-9D60737626C7}" destId="{315D6087-0C99-4559-95E6-7640AEF22613}" srcOrd="11" destOrd="0" presId="urn:microsoft.com/office/officeart/2011/layout/HexagonRadial"/>
    <dgm:cxn modelId="{DB641C15-BB8A-416D-BA70-AB511FD223E4}" type="presParOf" srcId="{315D6087-0C99-4559-95E6-7640AEF22613}" destId="{5F451B1F-4E9D-44AB-8A78-E55CB6E1BD0B}" srcOrd="0" destOrd="0" presId="urn:microsoft.com/office/officeart/2011/layout/HexagonRadial"/>
    <dgm:cxn modelId="{036D1644-9A90-4A5C-9338-32CA2C2D5720}" type="presParOf" srcId="{BC748820-1EE7-4050-9B5E-9D60737626C7}" destId="{2281AFCC-97BE-4388-9A7F-C36B9772DAE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50E71-8701-46DE-9E21-CCBB3EE259BA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CCEB3E-A662-46A5-9F9A-3419EE385144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Trauma Informed Care</a:t>
          </a:r>
        </a:p>
      </dgm:t>
    </dgm:pt>
    <dgm:pt modelId="{7D7043FA-CF8F-4E3F-84D9-940501362135}" type="parTrans" cxnId="{33CF6344-86E0-4DB3-AF4C-7AC27D409A7D}">
      <dgm:prSet/>
      <dgm:spPr/>
      <dgm:t>
        <a:bodyPr/>
        <a:lstStyle/>
        <a:p>
          <a:endParaRPr lang="en-US"/>
        </a:p>
      </dgm:t>
    </dgm:pt>
    <dgm:pt modelId="{1AA16DD3-8BDF-453E-B196-02623894E6E0}" type="sibTrans" cxnId="{33CF6344-86E0-4DB3-AF4C-7AC27D409A7D}">
      <dgm:prSet/>
      <dgm:spPr/>
      <dgm:t>
        <a:bodyPr/>
        <a:lstStyle/>
        <a:p>
          <a:endParaRPr lang="en-US"/>
        </a:p>
      </dgm:t>
    </dgm:pt>
    <dgm:pt modelId="{EBCE393A-281E-482F-B225-E29B1F210756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Safety</a:t>
          </a:r>
        </a:p>
      </dgm:t>
    </dgm:pt>
    <dgm:pt modelId="{4345A79F-75FD-4B0C-95FE-66F90B599876}" type="parTrans" cxnId="{52B3E1E7-2383-4BA9-A115-7874A2DCE224}">
      <dgm:prSet/>
      <dgm:spPr/>
      <dgm:t>
        <a:bodyPr/>
        <a:lstStyle/>
        <a:p>
          <a:endParaRPr lang="en-US"/>
        </a:p>
      </dgm:t>
    </dgm:pt>
    <dgm:pt modelId="{186ABBAC-2B1E-4B0A-8759-382C863F4AAA}" type="sibTrans" cxnId="{52B3E1E7-2383-4BA9-A115-7874A2DCE224}">
      <dgm:prSet/>
      <dgm:spPr/>
      <dgm:t>
        <a:bodyPr/>
        <a:lstStyle/>
        <a:p>
          <a:endParaRPr lang="en-US"/>
        </a:p>
      </dgm:t>
    </dgm:pt>
    <dgm:pt modelId="{A2FB3166-ED4F-401E-8C29-FB1B227674FC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Trustworthiness and Transparency</a:t>
          </a:r>
        </a:p>
      </dgm:t>
    </dgm:pt>
    <dgm:pt modelId="{B285B892-00B7-46AC-832B-D6388831831F}" type="parTrans" cxnId="{1E448331-B442-40C3-B6ED-E5847BE654F1}">
      <dgm:prSet/>
      <dgm:spPr/>
      <dgm:t>
        <a:bodyPr/>
        <a:lstStyle/>
        <a:p>
          <a:endParaRPr lang="en-US"/>
        </a:p>
      </dgm:t>
    </dgm:pt>
    <dgm:pt modelId="{08567628-7B89-4138-9B2A-960A9775E854}" type="sibTrans" cxnId="{1E448331-B442-40C3-B6ED-E5847BE654F1}">
      <dgm:prSet/>
      <dgm:spPr/>
      <dgm:t>
        <a:bodyPr/>
        <a:lstStyle/>
        <a:p>
          <a:endParaRPr lang="en-US"/>
        </a:p>
      </dgm:t>
    </dgm:pt>
    <dgm:pt modelId="{BAB75250-2E52-44F7-A743-0A48C077AA58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Peer Support</a:t>
          </a:r>
        </a:p>
      </dgm:t>
    </dgm:pt>
    <dgm:pt modelId="{DD38A933-5462-4645-B6AE-9A60DE7C5FBF}" type="parTrans" cxnId="{8618B30D-F2CB-4C41-BCFC-A62EDE0D035E}">
      <dgm:prSet/>
      <dgm:spPr/>
      <dgm:t>
        <a:bodyPr/>
        <a:lstStyle/>
        <a:p>
          <a:endParaRPr lang="en-US"/>
        </a:p>
      </dgm:t>
    </dgm:pt>
    <dgm:pt modelId="{70DA9012-5F09-4FDC-86A6-4BDCDA2FEA03}" type="sibTrans" cxnId="{8618B30D-F2CB-4C41-BCFC-A62EDE0D035E}">
      <dgm:prSet/>
      <dgm:spPr/>
      <dgm:t>
        <a:bodyPr/>
        <a:lstStyle/>
        <a:p>
          <a:endParaRPr lang="en-US"/>
        </a:p>
      </dgm:t>
    </dgm:pt>
    <dgm:pt modelId="{7EA7D52F-B046-4939-A70A-7476A576D562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Collaboration and Mutuality</a:t>
          </a:r>
        </a:p>
      </dgm:t>
    </dgm:pt>
    <dgm:pt modelId="{47417C7A-7FA0-44C9-A4A9-142E62D807E6}" type="parTrans" cxnId="{AD792C1F-C040-446B-AA32-7D1E7B8799DC}">
      <dgm:prSet/>
      <dgm:spPr/>
      <dgm:t>
        <a:bodyPr/>
        <a:lstStyle/>
        <a:p>
          <a:endParaRPr lang="en-US"/>
        </a:p>
      </dgm:t>
    </dgm:pt>
    <dgm:pt modelId="{E90CCE6F-4DA0-4129-9173-88ADB6CBD3FD}" type="sibTrans" cxnId="{AD792C1F-C040-446B-AA32-7D1E7B8799DC}">
      <dgm:prSet/>
      <dgm:spPr/>
      <dgm:t>
        <a:bodyPr/>
        <a:lstStyle/>
        <a:p>
          <a:endParaRPr lang="en-US"/>
        </a:p>
      </dgm:t>
    </dgm:pt>
    <dgm:pt modelId="{54C40FB9-E828-4E6C-BDF5-1BEF2EBAB426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Empowerment, Voice, and Choice</a:t>
          </a:r>
        </a:p>
      </dgm:t>
    </dgm:pt>
    <dgm:pt modelId="{C45953A6-7AA7-44EC-BCED-7681F1CA8156}" type="parTrans" cxnId="{94AF40B3-AC31-409B-A0BC-8ACF920A2253}">
      <dgm:prSet/>
      <dgm:spPr/>
      <dgm:t>
        <a:bodyPr/>
        <a:lstStyle/>
        <a:p>
          <a:endParaRPr lang="en-US"/>
        </a:p>
      </dgm:t>
    </dgm:pt>
    <dgm:pt modelId="{7246B4D5-971C-40CA-B641-269E91D15388}" type="sibTrans" cxnId="{94AF40B3-AC31-409B-A0BC-8ACF920A2253}">
      <dgm:prSet/>
      <dgm:spPr/>
      <dgm:t>
        <a:bodyPr/>
        <a:lstStyle/>
        <a:p>
          <a:endParaRPr lang="en-US"/>
        </a:p>
      </dgm:t>
    </dgm:pt>
    <dgm:pt modelId="{1E2D5F96-7B12-4622-B36E-6C36C9562806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Cultural, Historical, and Gender Issues</a:t>
          </a:r>
        </a:p>
      </dgm:t>
    </dgm:pt>
    <dgm:pt modelId="{78FC2D17-4CE9-4022-9FA3-78ED6F399C8B}" type="parTrans" cxnId="{03683997-BC27-4B00-A2C3-5A347AB63E8E}">
      <dgm:prSet/>
      <dgm:spPr/>
      <dgm:t>
        <a:bodyPr/>
        <a:lstStyle/>
        <a:p>
          <a:endParaRPr lang="en-US"/>
        </a:p>
      </dgm:t>
    </dgm:pt>
    <dgm:pt modelId="{0D6C240A-AD86-49FF-B2E7-F85863B2D2D2}" type="sibTrans" cxnId="{03683997-BC27-4B00-A2C3-5A347AB63E8E}">
      <dgm:prSet/>
      <dgm:spPr/>
      <dgm:t>
        <a:bodyPr/>
        <a:lstStyle/>
        <a:p>
          <a:endParaRPr lang="en-US"/>
        </a:p>
      </dgm:t>
    </dgm:pt>
    <dgm:pt modelId="{BC748820-1EE7-4050-9B5E-9D60737626C7}" type="pres">
      <dgm:prSet presAssocID="{A0D50E71-8701-46DE-9E21-CCBB3EE259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1F06E64-1627-4E16-9891-4B7D3FCB07A4}" type="pres">
      <dgm:prSet presAssocID="{52CCEB3E-A662-46A5-9F9A-3419EE385144}" presName="Parent" presStyleLbl="node0" presStyleIdx="0" presStyleCnt="1">
        <dgm:presLayoutVars>
          <dgm:chMax val="6"/>
          <dgm:chPref val="6"/>
        </dgm:presLayoutVars>
      </dgm:prSet>
      <dgm:spPr/>
    </dgm:pt>
    <dgm:pt modelId="{7D3B8D7C-DED6-450A-ABE1-E5FE4A576D06}" type="pres">
      <dgm:prSet presAssocID="{EBCE393A-281E-482F-B225-E29B1F210756}" presName="Accent1" presStyleCnt="0"/>
      <dgm:spPr/>
    </dgm:pt>
    <dgm:pt modelId="{B48D6371-57B3-48DD-A338-BF2841090FB8}" type="pres">
      <dgm:prSet presAssocID="{EBCE393A-281E-482F-B225-E29B1F210756}" presName="Accent" presStyleLbl="bgShp" presStyleIdx="0" presStyleCnt="6"/>
      <dgm:spPr/>
    </dgm:pt>
    <dgm:pt modelId="{19045428-FD0D-4BDA-B398-23ABC572AE37}" type="pres">
      <dgm:prSet presAssocID="{EBCE393A-281E-482F-B225-E29B1F21075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4B42EA1-47C3-4932-BBF8-07569F169530}" type="pres">
      <dgm:prSet presAssocID="{A2FB3166-ED4F-401E-8C29-FB1B227674FC}" presName="Accent2" presStyleCnt="0"/>
      <dgm:spPr/>
    </dgm:pt>
    <dgm:pt modelId="{82408F06-F451-4D00-9F68-B6D7022394D3}" type="pres">
      <dgm:prSet presAssocID="{A2FB3166-ED4F-401E-8C29-FB1B227674FC}" presName="Accent" presStyleLbl="bgShp" presStyleIdx="1" presStyleCnt="6"/>
      <dgm:spPr/>
    </dgm:pt>
    <dgm:pt modelId="{A5762FB6-0BC1-4511-BE0D-AD720564EDF4}" type="pres">
      <dgm:prSet presAssocID="{A2FB3166-ED4F-401E-8C29-FB1B227674F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4D6C456-F8A1-4B93-A6D8-662349173887}" type="pres">
      <dgm:prSet presAssocID="{BAB75250-2E52-44F7-A743-0A48C077AA58}" presName="Accent3" presStyleCnt="0"/>
      <dgm:spPr/>
    </dgm:pt>
    <dgm:pt modelId="{18C9F8C3-244B-4D33-8AC2-90F18868E2CF}" type="pres">
      <dgm:prSet presAssocID="{BAB75250-2E52-44F7-A743-0A48C077AA58}" presName="Accent" presStyleLbl="bgShp" presStyleIdx="2" presStyleCnt="6"/>
      <dgm:spPr/>
    </dgm:pt>
    <dgm:pt modelId="{EF296540-A83F-4032-8C90-746BE28D99AE}" type="pres">
      <dgm:prSet presAssocID="{BAB75250-2E52-44F7-A743-0A48C077AA5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E9347F5-B3B4-4B79-B8C9-D374629FD882}" type="pres">
      <dgm:prSet presAssocID="{7EA7D52F-B046-4939-A70A-7476A576D562}" presName="Accent4" presStyleCnt="0"/>
      <dgm:spPr/>
    </dgm:pt>
    <dgm:pt modelId="{63C9A366-07DD-4527-B75A-FABE3BD4D9BE}" type="pres">
      <dgm:prSet presAssocID="{7EA7D52F-B046-4939-A70A-7476A576D562}" presName="Accent" presStyleLbl="bgShp" presStyleIdx="3" presStyleCnt="6"/>
      <dgm:spPr/>
    </dgm:pt>
    <dgm:pt modelId="{CF815530-1EAC-480F-93FB-C03E89A202D3}" type="pres">
      <dgm:prSet presAssocID="{7EA7D52F-B046-4939-A70A-7476A576D56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1270903-AD0A-4B15-A8D4-FCF638A71F21}" type="pres">
      <dgm:prSet presAssocID="{54C40FB9-E828-4E6C-BDF5-1BEF2EBAB426}" presName="Accent5" presStyleCnt="0"/>
      <dgm:spPr/>
    </dgm:pt>
    <dgm:pt modelId="{00FD65CC-705A-43A6-A80C-8F02AC842FE9}" type="pres">
      <dgm:prSet presAssocID="{54C40FB9-E828-4E6C-BDF5-1BEF2EBAB426}" presName="Accent" presStyleLbl="bgShp" presStyleIdx="4" presStyleCnt="6"/>
      <dgm:spPr/>
    </dgm:pt>
    <dgm:pt modelId="{575BDB93-0607-4C2F-9E01-E3C0CC1A0433}" type="pres">
      <dgm:prSet presAssocID="{54C40FB9-E828-4E6C-BDF5-1BEF2EBAB42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15D6087-0C99-4559-95E6-7640AEF22613}" type="pres">
      <dgm:prSet presAssocID="{1E2D5F96-7B12-4622-B36E-6C36C9562806}" presName="Accent6" presStyleCnt="0"/>
      <dgm:spPr/>
    </dgm:pt>
    <dgm:pt modelId="{5F451B1F-4E9D-44AB-8A78-E55CB6E1BD0B}" type="pres">
      <dgm:prSet presAssocID="{1E2D5F96-7B12-4622-B36E-6C36C9562806}" presName="Accent" presStyleLbl="bgShp" presStyleIdx="5" presStyleCnt="6"/>
      <dgm:spPr/>
    </dgm:pt>
    <dgm:pt modelId="{2281AFCC-97BE-4388-9A7F-C36B9772DAEE}" type="pres">
      <dgm:prSet presAssocID="{1E2D5F96-7B12-4622-B36E-6C36C956280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618B30D-F2CB-4C41-BCFC-A62EDE0D035E}" srcId="{52CCEB3E-A662-46A5-9F9A-3419EE385144}" destId="{BAB75250-2E52-44F7-A743-0A48C077AA58}" srcOrd="2" destOrd="0" parTransId="{DD38A933-5462-4645-B6AE-9A60DE7C5FBF}" sibTransId="{70DA9012-5F09-4FDC-86A6-4BDCDA2FEA03}"/>
    <dgm:cxn modelId="{F20A9B0E-5012-4F20-8D35-8FC2859CF188}" type="presOf" srcId="{A0D50E71-8701-46DE-9E21-CCBB3EE259BA}" destId="{BC748820-1EE7-4050-9B5E-9D60737626C7}" srcOrd="0" destOrd="0" presId="urn:microsoft.com/office/officeart/2011/layout/HexagonRadial"/>
    <dgm:cxn modelId="{AD792C1F-C040-446B-AA32-7D1E7B8799DC}" srcId="{52CCEB3E-A662-46A5-9F9A-3419EE385144}" destId="{7EA7D52F-B046-4939-A70A-7476A576D562}" srcOrd="3" destOrd="0" parTransId="{47417C7A-7FA0-44C9-A4A9-142E62D807E6}" sibTransId="{E90CCE6F-4DA0-4129-9173-88ADB6CBD3FD}"/>
    <dgm:cxn modelId="{1E448331-B442-40C3-B6ED-E5847BE654F1}" srcId="{52CCEB3E-A662-46A5-9F9A-3419EE385144}" destId="{A2FB3166-ED4F-401E-8C29-FB1B227674FC}" srcOrd="1" destOrd="0" parTransId="{B285B892-00B7-46AC-832B-D6388831831F}" sibTransId="{08567628-7B89-4138-9B2A-960A9775E854}"/>
    <dgm:cxn modelId="{EE2CBA5F-3A61-4A3B-B53A-C010C0B79C37}" type="presOf" srcId="{EBCE393A-281E-482F-B225-E29B1F210756}" destId="{19045428-FD0D-4BDA-B398-23ABC572AE37}" srcOrd="0" destOrd="0" presId="urn:microsoft.com/office/officeart/2011/layout/HexagonRadial"/>
    <dgm:cxn modelId="{33CF6344-86E0-4DB3-AF4C-7AC27D409A7D}" srcId="{A0D50E71-8701-46DE-9E21-CCBB3EE259BA}" destId="{52CCEB3E-A662-46A5-9F9A-3419EE385144}" srcOrd="0" destOrd="0" parTransId="{7D7043FA-CF8F-4E3F-84D9-940501362135}" sibTransId="{1AA16DD3-8BDF-453E-B196-02623894E6E0}"/>
    <dgm:cxn modelId="{E8E7B967-E126-4540-B91F-B5D508907D96}" type="presOf" srcId="{A2FB3166-ED4F-401E-8C29-FB1B227674FC}" destId="{A5762FB6-0BC1-4511-BE0D-AD720564EDF4}" srcOrd="0" destOrd="0" presId="urn:microsoft.com/office/officeart/2011/layout/HexagonRadial"/>
    <dgm:cxn modelId="{4442928F-9F6F-4622-B309-9D968DA6BA2E}" type="presOf" srcId="{7EA7D52F-B046-4939-A70A-7476A576D562}" destId="{CF815530-1EAC-480F-93FB-C03E89A202D3}" srcOrd="0" destOrd="0" presId="urn:microsoft.com/office/officeart/2011/layout/HexagonRadial"/>
    <dgm:cxn modelId="{03683997-BC27-4B00-A2C3-5A347AB63E8E}" srcId="{52CCEB3E-A662-46A5-9F9A-3419EE385144}" destId="{1E2D5F96-7B12-4622-B36E-6C36C9562806}" srcOrd="5" destOrd="0" parTransId="{78FC2D17-4CE9-4022-9FA3-78ED6F399C8B}" sibTransId="{0D6C240A-AD86-49FF-B2E7-F85863B2D2D2}"/>
    <dgm:cxn modelId="{6B9D72A2-654E-485B-ACEA-4B12DE7885BA}" type="presOf" srcId="{1E2D5F96-7B12-4622-B36E-6C36C9562806}" destId="{2281AFCC-97BE-4388-9A7F-C36B9772DAEE}" srcOrd="0" destOrd="0" presId="urn:microsoft.com/office/officeart/2011/layout/HexagonRadial"/>
    <dgm:cxn modelId="{94AF40B3-AC31-409B-A0BC-8ACF920A2253}" srcId="{52CCEB3E-A662-46A5-9F9A-3419EE385144}" destId="{54C40FB9-E828-4E6C-BDF5-1BEF2EBAB426}" srcOrd="4" destOrd="0" parTransId="{C45953A6-7AA7-44EC-BCED-7681F1CA8156}" sibTransId="{7246B4D5-971C-40CA-B641-269E91D15388}"/>
    <dgm:cxn modelId="{A9E526BC-BAB6-4757-BB56-B2FDC968805D}" type="presOf" srcId="{52CCEB3E-A662-46A5-9F9A-3419EE385144}" destId="{C1F06E64-1627-4E16-9891-4B7D3FCB07A4}" srcOrd="0" destOrd="0" presId="urn:microsoft.com/office/officeart/2011/layout/HexagonRadial"/>
    <dgm:cxn modelId="{553421CE-655C-4684-9163-4CC1AC7CA35E}" type="presOf" srcId="{BAB75250-2E52-44F7-A743-0A48C077AA58}" destId="{EF296540-A83F-4032-8C90-746BE28D99AE}" srcOrd="0" destOrd="0" presId="urn:microsoft.com/office/officeart/2011/layout/HexagonRadial"/>
    <dgm:cxn modelId="{52B3E1E7-2383-4BA9-A115-7874A2DCE224}" srcId="{52CCEB3E-A662-46A5-9F9A-3419EE385144}" destId="{EBCE393A-281E-482F-B225-E29B1F210756}" srcOrd="0" destOrd="0" parTransId="{4345A79F-75FD-4B0C-95FE-66F90B599876}" sibTransId="{186ABBAC-2B1E-4B0A-8759-382C863F4AAA}"/>
    <dgm:cxn modelId="{094AD6FE-55B5-45D3-9218-344354581890}" type="presOf" srcId="{54C40FB9-E828-4E6C-BDF5-1BEF2EBAB426}" destId="{575BDB93-0607-4C2F-9E01-E3C0CC1A0433}" srcOrd="0" destOrd="0" presId="urn:microsoft.com/office/officeart/2011/layout/HexagonRadial"/>
    <dgm:cxn modelId="{83C3DCD8-00F0-4CB3-94AF-8C38D2E4EB50}" type="presParOf" srcId="{BC748820-1EE7-4050-9B5E-9D60737626C7}" destId="{C1F06E64-1627-4E16-9891-4B7D3FCB07A4}" srcOrd="0" destOrd="0" presId="urn:microsoft.com/office/officeart/2011/layout/HexagonRadial"/>
    <dgm:cxn modelId="{4641B677-E723-44D3-A44B-0DB7351FDBCB}" type="presParOf" srcId="{BC748820-1EE7-4050-9B5E-9D60737626C7}" destId="{7D3B8D7C-DED6-450A-ABE1-E5FE4A576D06}" srcOrd="1" destOrd="0" presId="urn:microsoft.com/office/officeart/2011/layout/HexagonRadial"/>
    <dgm:cxn modelId="{B8543C55-F946-4157-9F81-87D214742C8C}" type="presParOf" srcId="{7D3B8D7C-DED6-450A-ABE1-E5FE4A576D06}" destId="{B48D6371-57B3-48DD-A338-BF2841090FB8}" srcOrd="0" destOrd="0" presId="urn:microsoft.com/office/officeart/2011/layout/HexagonRadial"/>
    <dgm:cxn modelId="{97BDAD8B-FD04-46D4-A84D-5BB3FE996C2A}" type="presParOf" srcId="{BC748820-1EE7-4050-9B5E-9D60737626C7}" destId="{19045428-FD0D-4BDA-B398-23ABC572AE37}" srcOrd="2" destOrd="0" presId="urn:microsoft.com/office/officeart/2011/layout/HexagonRadial"/>
    <dgm:cxn modelId="{167B3C05-F643-405E-AFE2-AED10B93BB0C}" type="presParOf" srcId="{BC748820-1EE7-4050-9B5E-9D60737626C7}" destId="{34B42EA1-47C3-4932-BBF8-07569F169530}" srcOrd="3" destOrd="0" presId="urn:microsoft.com/office/officeart/2011/layout/HexagonRadial"/>
    <dgm:cxn modelId="{DFCC8A6E-2D78-4945-A9AC-9DF7A8364C5A}" type="presParOf" srcId="{34B42EA1-47C3-4932-BBF8-07569F169530}" destId="{82408F06-F451-4D00-9F68-B6D7022394D3}" srcOrd="0" destOrd="0" presId="urn:microsoft.com/office/officeart/2011/layout/HexagonRadial"/>
    <dgm:cxn modelId="{5FCCEB4B-904E-471B-8B2F-C345DB7194E2}" type="presParOf" srcId="{BC748820-1EE7-4050-9B5E-9D60737626C7}" destId="{A5762FB6-0BC1-4511-BE0D-AD720564EDF4}" srcOrd="4" destOrd="0" presId="urn:microsoft.com/office/officeart/2011/layout/HexagonRadial"/>
    <dgm:cxn modelId="{C3AB0C64-77ED-49CF-AEB5-D031596BC9E1}" type="presParOf" srcId="{BC748820-1EE7-4050-9B5E-9D60737626C7}" destId="{A4D6C456-F8A1-4B93-A6D8-662349173887}" srcOrd="5" destOrd="0" presId="urn:microsoft.com/office/officeart/2011/layout/HexagonRadial"/>
    <dgm:cxn modelId="{ACF52024-446F-4984-84C9-D1A265D83AD8}" type="presParOf" srcId="{A4D6C456-F8A1-4B93-A6D8-662349173887}" destId="{18C9F8C3-244B-4D33-8AC2-90F18868E2CF}" srcOrd="0" destOrd="0" presId="urn:microsoft.com/office/officeart/2011/layout/HexagonRadial"/>
    <dgm:cxn modelId="{7909F25E-E3E5-45CA-A82C-4835E627ACB1}" type="presParOf" srcId="{BC748820-1EE7-4050-9B5E-9D60737626C7}" destId="{EF296540-A83F-4032-8C90-746BE28D99AE}" srcOrd="6" destOrd="0" presId="urn:microsoft.com/office/officeart/2011/layout/HexagonRadial"/>
    <dgm:cxn modelId="{6DB0BF11-6AAF-42FA-A9C8-C0D3B2FB3354}" type="presParOf" srcId="{BC748820-1EE7-4050-9B5E-9D60737626C7}" destId="{4E9347F5-B3B4-4B79-B8C9-D374629FD882}" srcOrd="7" destOrd="0" presId="urn:microsoft.com/office/officeart/2011/layout/HexagonRadial"/>
    <dgm:cxn modelId="{4ED6F3FF-4B16-431A-AEF6-EAD9CC4C5B4D}" type="presParOf" srcId="{4E9347F5-B3B4-4B79-B8C9-D374629FD882}" destId="{63C9A366-07DD-4527-B75A-FABE3BD4D9BE}" srcOrd="0" destOrd="0" presId="urn:microsoft.com/office/officeart/2011/layout/HexagonRadial"/>
    <dgm:cxn modelId="{34A7037C-8DFF-4324-A161-70E77550D123}" type="presParOf" srcId="{BC748820-1EE7-4050-9B5E-9D60737626C7}" destId="{CF815530-1EAC-480F-93FB-C03E89A202D3}" srcOrd="8" destOrd="0" presId="urn:microsoft.com/office/officeart/2011/layout/HexagonRadial"/>
    <dgm:cxn modelId="{DD02492C-2B57-4751-B7D3-54345FC5E0D4}" type="presParOf" srcId="{BC748820-1EE7-4050-9B5E-9D60737626C7}" destId="{D1270903-AD0A-4B15-A8D4-FCF638A71F21}" srcOrd="9" destOrd="0" presId="urn:microsoft.com/office/officeart/2011/layout/HexagonRadial"/>
    <dgm:cxn modelId="{265942AB-4028-4BC7-818A-92DA257638B9}" type="presParOf" srcId="{D1270903-AD0A-4B15-A8D4-FCF638A71F21}" destId="{00FD65CC-705A-43A6-A80C-8F02AC842FE9}" srcOrd="0" destOrd="0" presId="urn:microsoft.com/office/officeart/2011/layout/HexagonRadial"/>
    <dgm:cxn modelId="{C61A9F8B-0F33-4A26-A1F0-AB0BB62F8055}" type="presParOf" srcId="{BC748820-1EE7-4050-9B5E-9D60737626C7}" destId="{575BDB93-0607-4C2F-9E01-E3C0CC1A0433}" srcOrd="10" destOrd="0" presId="urn:microsoft.com/office/officeart/2011/layout/HexagonRadial"/>
    <dgm:cxn modelId="{901E0513-7C6A-43E2-AF0A-2A08A007E19E}" type="presParOf" srcId="{BC748820-1EE7-4050-9B5E-9D60737626C7}" destId="{315D6087-0C99-4559-95E6-7640AEF22613}" srcOrd="11" destOrd="0" presId="urn:microsoft.com/office/officeart/2011/layout/HexagonRadial"/>
    <dgm:cxn modelId="{DB641C15-BB8A-416D-BA70-AB511FD223E4}" type="presParOf" srcId="{315D6087-0C99-4559-95E6-7640AEF22613}" destId="{5F451B1F-4E9D-44AB-8A78-E55CB6E1BD0B}" srcOrd="0" destOrd="0" presId="urn:microsoft.com/office/officeart/2011/layout/HexagonRadial"/>
    <dgm:cxn modelId="{036D1644-9A90-4A5C-9338-32CA2C2D5720}" type="presParOf" srcId="{BC748820-1EE7-4050-9B5E-9D60737626C7}" destId="{2281AFCC-97BE-4388-9A7F-C36B9772DAE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3DADC3-A467-4C40-BD42-AC067C1D57AA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66C04279-5235-4226-AF2D-0F0196023F53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Trauma Aware</a:t>
          </a:r>
        </a:p>
      </dgm:t>
    </dgm:pt>
    <dgm:pt modelId="{A60E13E0-3292-4B58-B7D7-2D280BCA69A2}" type="parTrans" cxnId="{E2DC1FB1-D831-4E7A-A5FC-3C1A65B55035}">
      <dgm:prSet/>
      <dgm:spPr/>
      <dgm:t>
        <a:bodyPr/>
        <a:lstStyle/>
        <a:p>
          <a:endParaRPr lang="en-US"/>
        </a:p>
      </dgm:t>
    </dgm:pt>
    <dgm:pt modelId="{7FC743FA-83E0-41D3-86AE-A0239131D74B}" type="sibTrans" cxnId="{E2DC1FB1-D831-4E7A-A5FC-3C1A65B55035}">
      <dgm:prSet/>
      <dgm:spPr/>
      <dgm:t>
        <a:bodyPr/>
        <a:lstStyle/>
        <a:p>
          <a:endParaRPr lang="en-US"/>
        </a:p>
      </dgm:t>
    </dgm:pt>
    <dgm:pt modelId="{50650C56-B8FB-44D3-8012-EDF69F985175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Trauma Sensitive</a:t>
          </a:r>
        </a:p>
      </dgm:t>
    </dgm:pt>
    <dgm:pt modelId="{24B4DF93-74B9-4971-92A6-05D73D4309B1}" type="parTrans" cxnId="{EB095AC6-A5F5-45DC-98D8-A9574A5B4A45}">
      <dgm:prSet/>
      <dgm:spPr/>
      <dgm:t>
        <a:bodyPr/>
        <a:lstStyle/>
        <a:p>
          <a:endParaRPr lang="en-US"/>
        </a:p>
      </dgm:t>
    </dgm:pt>
    <dgm:pt modelId="{0B0214F5-1ADF-4FEE-BAEC-9E6E6C53DB37}" type="sibTrans" cxnId="{EB095AC6-A5F5-45DC-98D8-A9574A5B4A45}">
      <dgm:prSet/>
      <dgm:spPr/>
      <dgm:t>
        <a:bodyPr/>
        <a:lstStyle/>
        <a:p>
          <a:endParaRPr lang="en-US"/>
        </a:p>
      </dgm:t>
    </dgm:pt>
    <dgm:pt modelId="{F6CEFF12-E2B4-4319-A15A-78D0543FD503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Trauma Responsive</a:t>
          </a:r>
        </a:p>
      </dgm:t>
    </dgm:pt>
    <dgm:pt modelId="{DA014A9C-3516-4228-BA72-8AFCDDF7243B}" type="parTrans" cxnId="{F1DD4D13-854A-4E6E-9CBF-97C0DDE53B48}">
      <dgm:prSet/>
      <dgm:spPr/>
      <dgm:t>
        <a:bodyPr/>
        <a:lstStyle/>
        <a:p>
          <a:endParaRPr lang="en-US"/>
        </a:p>
      </dgm:t>
    </dgm:pt>
    <dgm:pt modelId="{CA7867AE-6116-4C12-8DAB-B9692CFE45CA}" type="sibTrans" cxnId="{F1DD4D13-854A-4E6E-9CBF-97C0DDE53B48}">
      <dgm:prSet/>
      <dgm:spPr/>
      <dgm:t>
        <a:bodyPr/>
        <a:lstStyle/>
        <a:p>
          <a:endParaRPr lang="en-US"/>
        </a:p>
      </dgm:t>
    </dgm:pt>
    <dgm:pt modelId="{F7A4A7F1-E67D-4038-9A85-E8A50E0F33A2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Trauma Informed</a:t>
          </a:r>
        </a:p>
      </dgm:t>
    </dgm:pt>
    <dgm:pt modelId="{E517CBD7-93F1-418A-9139-8FE5CB308631}" type="parTrans" cxnId="{D4FBFF9D-88BA-4686-AB3C-61F004DF4FB3}">
      <dgm:prSet/>
      <dgm:spPr/>
      <dgm:t>
        <a:bodyPr/>
        <a:lstStyle/>
        <a:p>
          <a:endParaRPr lang="en-US"/>
        </a:p>
      </dgm:t>
    </dgm:pt>
    <dgm:pt modelId="{63DAFC8E-A400-4730-BF21-9F00E238F398}" type="sibTrans" cxnId="{D4FBFF9D-88BA-4686-AB3C-61F004DF4FB3}">
      <dgm:prSet/>
      <dgm:spPr/>
      <dgm:t>
        <a:bodyPr/>
        <a:lstStyle/>
        <a:p>
          <a:endParaRPr lang="en-US"/>
        </a:p>
      </dgm:t>
    </dgm:pt>
    <dgm:pt modelId="{1B675AD1-F472-4A18-8D8B-239BDE4A9BC4}" type="pres">
      <dgm:prSet presAssocID="{D23DADC3-A467-4C40-BD42-AC067C1D57AA}" presName="Name0" presStyleCnt="0">
        <dgm:presLayoutVars>
          <dgm:dir/>
          <dgm:animLvl val="lvl"/>
          <dgm:resizeHandles val="exact"/>
        </dgm:presLayoutVars>
      </dgm:prSet>
      <dgm:spPr/>
    </dgm:pt>
    <dgm:pt modelId="{B912D77A-6437-48E4-BC0A-DCBC8C444566}" type="pres">
      <dgm:prSet presAssocID="{66C04279-5235-4226-AF2D-0F0196023F5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177BB25-1CC8-477E-B6D5-AAE99500C94A}" type="pres">
      <dgm:prSet presAssocID="{7FC743FA-83E0-41D3-86AE-A0239131D74B}" presName="parTxOnlySpace" presStyleCnt="0"/>
      <dgm:spPr/>
    </dgm:pt>
    <dgm:pt modelId="{798C9F25-6761-4A39-9A2C-E274CF250DC7}" type="pres">
      <dgm:prSet presAssocID="{50650C56-B8FB-44D3-8012-EDF69F98517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FF4762-5F7C-47E4-A106-1EA2B93B0EA3}" type="pres">
      <dgm:prSet presAssocID="{0B0214F5-1ADF-4FEE-BAEC-9E6E6C53DB37}" presName="parTxOnlySpace" presStyleCnt="0"/>
      <dgm:spPr/>
    </dgm:pt>
    <dgm:pt modelId="{D44233F2-3F33-4ABC-9ADB-9F94B62F0C5A}" type="pres">
      <dgm:prSet presAssocID="{F6CEFF12-E2B4-4319-A15A-78D0543FD50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2689634-B777-4E8E-A5C2-67E60C2E78D3}" type="pres">
      <dgm:prSet presAssocID="{CA7867AE-6116-4C12-8DAB-B9692CFE45CA}" presName="parTxOnlySpace" presStyleCnt="0"/>
      <dgm:spPr/>
    </dgm:pt>
    <dgm:pt modelId="{8B6439FB-0CF5-4A14-AAB6-715BEC357F90}" type="pres">
      <dgm:prSet presAssocID="{F7A4A7F1-E67D-4038-9A85-E8A50E0F33A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1DD4D13-854A-4E6E-9CBF-97C0DDE53B48}" srcId="{D23DADC3-A467-4C40-BD42-AC067C1D57AA}" destId="{F6CEFF12-E2B4-4319-A15A-78D0543FD503}" srcOrd="2" destOrd="0" parTransId="{DA014A9C-3516-4228-BA72-8AFCDDF7243B}" sibTransId="{CA7867AE-6116-4C12-8DAB-B9692CFE45CA}"/>
    <dgm:cxn modelId="{A22CCA21-B3C5-4674-B8FA-FE78CC986117}" type="presOf" srcId="{50650C56-B8FB-44D3-8012-EDF69F985175}" destId="{798C9F25-6761-4A39-9A2C-E274CF250DC7}" srcOrd="0" destOrd="0" presId="urn:microsoft.com/office/officeart/2005/8/layout/chevron1"/>
    <dgm:cxn modelId="{FAE5F168-B63A-40E5-A8AD-B7547CF570D5}" type="presOf" srcId="{D23DADC3-A467-4C40-BD42-AC067C1D57AA}" destId="{1B675AD1-F472-4A18-8D8B-239BDE4A9BC4}" srcOrd="0" destOrd="0" presId="urn:microsoft.com/office/officeart/2005/8/layout/chevron1"/>
    <dgm:cxn modelId="{3DE35D7B-F170-4469-A21E-2D67138CF87E}" type="presOf" srcId="{66C04279-5235-4226-AF2D-0F0196023F53}" destId="{B912D77A-6437-48E4-BC0A-DCBC8C444566}" srcOrd="0" destOrd="0" presId="urn:microsoft.com/office/officeart/2005/8/layout/chevron1"/>
    <dgm:cxn modelId="{4ED08587-6128-4AD1-9B4A-ABBB7C2705C3}" type="presOf" srcId="{F6CEFF12-E2B4-4319-A15A-78D0543FD503}" destId="{D44233F2-3F33-4ABC-9ADB-9F94B62F0C5A}" srcOrd="0" destOrd="0" presId="urn:microsoft.com/office/officeart/2005/8/layout/chevron1"/>
    <dgm:cxn modelId="{D4FBFF9D-88BA-4686-AB3C-61F004DF4FB3}" srcId="{D23DADC3-A467-4C40-BD42-AC067C1D57AA}" destId="{F7A4A7F1-E67D-4038-9A85-E8A50E0F33A2}" srcOrd="3" destOrd="0" parTransId="{E517CBD7-93F1-418A-9139-8FE5CB308631}" sibTransId="{63DAFC8E-A400-4730-BF21-9F00E238F398}"/>
    <dgm:cxn modelId="{9BA335A3-6C85-47A3-9130-BECC7FC5FCCC}" type="presOf" srcId="{F7A4A7F1-E67D-4038-9A85-E8A50E0F33A2}" destId="{8B6439FB-0CF5-4A14-AAB6-715BEC357F90}" srcOrd="0" destOrd="0" presId="urn:microsoft.com/office/officeart/2005/8/layout/chevron1"/>
    <dgm:cxn modelId="{E2DC1FB1-D831-4E7A-A5FC-3C1A65B55035}" srcId="{D23DADC3-A467-4C40-BD42-AC067C1D57AA}" destId="{66C04279-5235-4226-AF2D-0F0196023F53}" srcOrd="0" destOrd="0" parTransId="{A60E13E0-3292-4B58-B7D7-2D280BCA69A2}" sibTransId="{7FC743FA-83E0-41D3-86AE-A0239131D74B}"/>
    <dgm:cxn modelId="{EB095AC6-A5F5-45DC-98D8-A9574A5B4A45}" srcId="{D23DADC3-A467-4C40-BD42-AC067C1D57AA}" destId="{50650C56-B8FB-44D3-8012-EDF69F985175}" srcOrd="1" destOrd="0" parTransId="{24B4DF93-74B9-4971-92A6-05D73D4309B1}" sibTransId="{0B0214F5-1ADF-4FEE-BAEC-9E6E6C53DB37}"/>
    <dgm:cxn modelId="{88F49996-05AD-42B7-820F-D4414C882DBD}" type="presParOf" srcId="{1B675AD1-F472-4A18-8D8B-239BDE4A9BC4}" destId="{B912D77A-6437-48E4-BC0A-DCBC8C444566}" srcOrd="0" destOrd="0" presId="urn:microsoft.com/office/officeart/2005/8/layout/chevron1"/>
    <dgm:cxn modelId="{70581212-8592-437E-BBFD-B53CC19335DC}" type="presParOf" srcId="{1B675AD1-F472-4A18-8D8B-239BDE4A9BC4}" destId="{9177BB25-1CC8-477E-B6D5-AAE99500C94A}" srcOrd="1" destOrd="0" presId="urn:microsoft.com/office/officeart/2005/8/layout/chevron1"/>
    <dgm:cxn modelId="{056E7506-5002-422A-AEE4-52DDED251A7B}" type="presParOf" srcId="{1B675AD1-F472-4A18-8D8B-239BDE4A9BC4}" destId="{798C9F25-6761-4A39-9A2C-E274CF250DC7}" srcOrd="2" destOrd="0" presId="urn:microsoft.com/office/officeart/2005/8/layout/chevron1"/>
    <dgm:cxn modelId="{4ECAB848-51EC-479A-A3CB-9483CE7E36A2}" type="presParOf" srcId="{1B675AD1-F472-4A18-8D8B-239BDE4A9BC4}" destId="{6FFF4762-5F7C-47E4-A106-1EA2B93B0EA3}" srcOrd="3" destOrd="0" presId="urn:microsoft.com/office/officeart/2005/8/layout/chevron1"/>
    <dgm:cxn modelId="{0A48DB0D-7329-4D76-8D78-5F76093D1B75}" type="presParOf" srcId="{1B675AD1-F472-4A18-8D8B-239BDE4A9BC4}" destId="{D44233F2-3F33-4ABC-9ADB-9F94B62F0C5A}" srcOrd="4" destOrd="0" presId="urn:microsoft.com/office/officeart/2005/8/layout/chevron1"/>
    <dgm:cxn modelId="{034B42EA-4E2D-47DD-AD13-165B9BD948EB}" type="presParOf" srcId="{1B675AD1-F472-4A18-8D8B-239BDE4A9BC4}" destId="{02689634-B777-4E8E-A5C2-67E60C2E78D3}" srcOrd="5" destOrd="0" presId="urn:microsoft.com/office/officeart/2005/8/layout/chevron1"/>
    <dgm:cxn modelId="{EDDCE894-14C8-4BD4-8122-8CAD9E8D7474}" type="presParOf" srcId="{1B675AD1-F472-4A18-8D8B-239BDE4A9BC4}" destId="{8B6439FB-0CF5-4A14-AAB6-715BEC357F9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06E64-1627-4E16-9891-4B7D3FCB07A4}">
      <dsp:nvSpPr>
        <dsp:cNvPr id="0" name=""/>
        <dsp:cNvSpPr/>
      </dsp:nvSpPr>
      <dsp:spPr>
        <a:xfrm>
          <a:off x="4611255" y="1375479"/>
          <a:ext cx="1748294" cy="1512345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Trauma Informed Care</a:t>
          </a:r>
        </a:p>
      </dsp:txBody>
      <dsp:txXfrm>
        <a:off x="4900972" y="1626096"/>
        <a:ext cx="1168860" cy="1011111"/>
      </dsp:txXfrm>
    </dsp:sp>
    <dsp:sp modelId="{82408F06-F451-4D00-9F68-B6D7022394D3}">
      <dsp:nvSpPr>
        <dsp:cNvPr id="0" name=""/>
        <dsp:cNvSpPr/>
      </dsp:nvSpPr>
      <dsp:spPr>
        <a:xfrm>
          <a:off x="5706023" y="651924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45428-FD0D-4BDA-B398-23ABC572AE37}">
      <dsp:nvSpPr>
        <dsp:cNvPr id="0" name=""/>
        <dsp:cNvSpPr/>
      </dsp:nvSpPr>
      <dsp:spPr>
        <a:xfrm>
          <a:off x="4772298" y="0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Safety</a:t>
          </a:r>
        </a:p>
      </dsp:txBody>
      <dsp:txXfrm>
        <a:off x="5009729" y="205406"/>
        <a:ext cx="957852" cy="828654"/>
      </dsp:txXfrm>
    </dsp:sp>
    <dsp:sp modelId="{18C9F8C3-244B-4D33-8AC2-90F18868E2CF}">
      <dsp:nvSpPr>
        <dsp:cNvPr id="0" name=""/>
        <dsp:cNvSpPr/>
      </dsp:nvSpPr>
      <dsp:spPr>
        <a:xfrm>
          <a:off x="6475858" y="1714446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62FB6-0BC1-4511-BE0D-AD720564EDF4}">
      <dsp:nvSpPr>
        <dsp:cNvPr id="0" name=""/>
        <dsp:cNvSpPr/>
      </dsp:nvSpPr>
      <dsp:spPr>
        <a:xfrm>
          <a:off x="6086264" y="762355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Trustworthiness and Transparency</a:t>
          </a:r>
        </a:p>
      </dsp:txBody>
      <dsp:txXfrm>
        <a:off x="6323695" y="967761"/>
        <a:ext cx="957852" cy="828654"/>
      </dsp:txXfrm>
    </dsp:sp>
    <dsp:sp modelId="{63C9A366-07DD-4527-B75A-FABE3BD4D9BE}">
      <dsp:nvSpPr>
        <dsp:cNvPr id="0" name=""/>
        <dsp:cNvSpPr/>
      </dsp:nvSpPr>
      <dsp:spPr>
        <a:xfrm>
          <a:off x="5941081" y="2913833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96540-A83F-4032-8C90-746BE28D99AE}">
      <dsp:nvSpPr>
        <dsp:cNvPr id="0" name=""/>
        <dsp:cNvSpPr/>
      </dsp:nvSpPr>
      <dsp:spPr>
        <a:xfrm>
          <a:off x="6086264" y="2261056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Peer Support</a:t>
          </a:r>
        </a:p>
      </dsp:txBody>
      <dsp:txXfrm>
        <a:off x="6323695" y="2466462"/>
        <a:ext cx="957852" cy="828654"/>
      </dsp:txXfrm>
    </dsp:sp>
    <dsp:sp modelId="{00FD65CC-705A-43A6-A80C-8F02AC842FE9}">
      <dsp:nvSpPr>
        <dsp:cNvPr id="0" name=""/>
        <dsp:cNvSpPr/>
      </dsp:nvSpPr>
      <dsp:spPr>
        <a:xfrm>
          <a:off x="4614508" y="3038334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15530-1EAC-480F-93FB-C03E89A202D3}">
      <dsp:nvSpPr>
        <dsp:cNvPr id="0" name=""/>
        <dsp:cNvSpPr/>
      </dsp:nvSpPr>
      <dsp:spPr>
        <a:xfrm>
          <a:off x="4772298" y="3024264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Collaboration and Mutuality</a:t>
          </a:r>
        </a:p>
      </dsp:txBody>
      <dsp:txXfrm>
        <a:off x="5009729" y="3229670"/>
        <a:ext cx="957852" cy="828654"/>
      </dsp:txXfrm>
    </dsp:sp>
    <dsp:sp modelId="{5F451B1F-4E9D-44AB-8A78-E55CB6E1BD0B}">
      <dsp:nvSpPr>
        <dsp:cNvPr id="0" name=""/>
        <dsp:cNvSpPr/>
      </dsp:nvSpPr>
      <dsp:spPr>
        <a:xfrm>
          <a:off x="3832066" y="1976239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BDB93-0607-4C2F-9E01-E3C0CC1A0433}">
      <dsp:nvSpPr>
        <dsp:cNvPr id="0" name=""/>
        <dsp:cNvSpPr/>
      </dsp:nvSpPr>
      <dsp:spPr>
        <a:xfrm>
          <a:off x="3452232" y="2261909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Empowerment, Voice, and Choice</a:t>
          </a:r>
        </a:p>
      </dsp:txBody>
      <dsp:txXfrm>
        <a:off x="3689663" y="2467315"/>
        <a:ext cx="957852" cy="828654"/>
      </dsp:txXfrm>
    </dsp:sp>
    <dsp:sp modelId="{2281AFCC-97BE-4388-9A7F-C36B9772DAEE}">
      <dsp:nvSpPr>
        <dsp:cNvPr id="0" name=""/>
        <dsp:cNvSpPr/>
      </dsp:nvSpPr>
      <dsp:spPr>
        <a:xfrm>
          <a:off x="3452232" y="760649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Cultural, Historical, and Gender Issues</a:t>
          </a:r>
        </a:p>
      </dsp:txBody>
      <dsp:txXfrm>
        <a:off x="3689663" y="966055"/>
        <a:ext cx="957852" cy="828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06E64-1627-4E16-9891-4B7D3FCB07A4}">
      <dsp:nvSpPr>
        <dsp:cNvPr id="0" name=""/>
        <dsp:cNvSpPr/>
      </dsp:nvSpPr>
      <dsp:spPr>
        <a:xfrm>
          <a:off x="4611255" y="1375479"/>
          <a:ext cx="1748294" cy="1512345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Trauma Informed Care</a:t>
          </a:r>
        </a:p>
      </dsp:txBody>
      <dsp:txXfrm>
        <a:off x="4900972" y="1626096"/>
        <a:ext cx="1168860" cy="1011111"/>
      </dsp:txXfrm>
    </dsp:sp>
    <dsp:sp modelId="{82408F06-F451-4D00-9F68-B6D7022394D3}">
      <dsp:nvSpPr>
        <dsp:cNvPr id="0" name=""/>
        <dsp:cNvSpPr/>
      </dsp:nvSpPr>
      <dsp:spPr>
        <a:xfrm>
          <a:off x="5706023" y="651924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45428-FD0D-4BDA-B398-23ABC572AE37}">
      <dsp:nvSpPr>
        <dsp:cNvPr id="0" name=""/>
        <dsp:cNvSpPr/>
      </dsp:nvSpPr>
      <dsp:spPr>
        <a:xfrm>
          <a:off x="4772298" y="0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Safety</a:t>
          </a:r>
        </a:p>
      </dsp:txBody>
      <dsp:txXfrm>
        <a:off x="5009729" y="205406"/>
        <a:ext cx="957852" cy="828654"/>
      </dsp:txXfrm>
    </dsp:sp>
    <dsp:sp modelId="{18C9F8C3-244B-4D33-8AC2-90F18868E2CF}">
      <dsp:nvSpPr>
        <dsp:cNvPr id="0" name=""/>
        <dsp:cNvSpPr/>
      </dsp:nvSpPr>
      <dsp:spPr>
        <a:xfrm>
          <a:off x="6475858" y="1714446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62FB6-0BC1-4511-BE0D-AD720564EDF4}">
      <dsp:nvSpPr>
        <dsp:cNvPr id="0" name=""/>
        <dsp:cNvSpPr/>
      </dsp:nvSpPr>
      <dsp:spPr>
        <a:xfrm>
          <a:off x="6086264" y="762355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Trustworthiness and Transparency</a:t>
          </a:r>
        </a:p>
      </dsp:txBody>
      <dsp:txXfrm>
        <a:off x="6323695" y="967761"/>
        <a:ext cx="957852" cy="828654"/>
      </dsp:txXfrm>
    </dsp:sp>
    <dsp:sp modelId="{63C9A366-07DD-4527-B75A-FABE3BD4D9BE}">
      <dsp:nvSpPr>
        <dsp:cNvPr id="0" name=""/>
        <dsp:cNvSpPr/>
      </dsp:nvSpPr>
      <dsp:spPr>
        <a:xfrm>
          <a:off x="5941081" y="2913833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96540-A83F-4032-8C90-746BE28D99AE}">
      <dsp:nvSpPr>
        <dsp:cNvPr id="0" name=""/>
        <dsp:cNvSpPr/>
      </dsp:nvSpPr>
      <dsp:spPr>
        <a:xfrm>
          <a:off x="6086264" y="2261056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Peer Support</a:t>
          </a:r>
        </a:p>
      </dsp:txBody>
      <dsp:txXfrm>
        <a:off x="6323695" y="2466462"/>
        <a:ext cx="957852" cy="828654"/>
      </dsp:txXfrm>
    </dsp:sp>
    <dsp:sp modelId="{00FD65CC-705A-43A6-A80C-8F02AC842FE9}">
      <dsp:nvSpPr>
        <dsp:cNvPr id="0" name=""/>
        <dsp:cNvSpPr/>
      </dsp:nvSpPr>
      <dsp:spPr>
        <a:xfrm>
          <a:off x="4614508" y="3038334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15530-1EAC-480F-93FB-C03E89A202D3}">
      <dsp:nvSpPr>
        <dsp:cNvPr id="0" name=""/>
        <dsp:cNvSpPr/>
      </dsp:nvSpPr>
      <dsp:spPr>
        <a:xfrm>
          <a:off x="4772298" y="3024264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Collaboration and Mutuality</a:t>
          </a:r>
        </a:p>
      </dsp:txBody>
      <dsp:txXfrm>
        <a:off x="5009729" y="3229670"/>
        <a:ext cx="957852" cy="828654"/>
      </dsp:txXfrm>
    </dsp:sp>
    <dsp:sp modelId="{5F451B1F-4E9D-44AB-8A78-E55CB6E1BD0B}">
      <dsp:nvSpPr>
        <dsp:cNvPr id="0" name=""/>
        <dsp:cNvSpPr/>
      </dsp:nvSpPr>
      <dsp:spPr>
        <a:xfrm>
          <a:off x="3832066" y="1976239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BDB93-0607-4C2F-9E01-E3C0CC1A0433}">
      <dsp:nvSpPr>
        <dsp:cNvPr id="0" name=""/>
        <dsp:cNvSpPr/>
      </dsp:nvSpPr>
      <dsp:spPr>
        <a:xfrm>
          <a:off x="3452232" y="2261909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Empowerment, Voice, and Choice</a:t>
          </a:r>
        </a:p>
      </dsp:txBody>
      <dsp:txXfrm>
        <a:off x="3689663" y="2467315"/>
        <a:ext cx="957852" cy="828654"/>
      </dsp:txXfrm>
    </dsp:sp>
    <dsp:sp modelId="{2281AFCC-97BE-4388-9A7F-C36B9772DAEE}">
      <dsp:nvSpPr>
        <dsp:cNvPr id="0" name=""/>
        <dsp:cNvSpPr/>
      </dsp:nvSpPr>
      <dsp:spPr>
        <a:xfrm>
          <a:off x="3452232" y="760649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Cultural, Historical, and Gender Issues</a:t>
          </a:r>
        </a:p>
      </dsp:txBody>
      <dsp:txXfrm>
        <a:off x="3689663" y="966055"/>
        <a:ext cx="957852" cy="828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2D77A-6437-48E4-BC0A-DCBC8C444566}">
      <dsp:nvSpPr>
        <dsp:cNvPr id="0" name=""/>
        <dsp:cNvSpPr/>
      </dsp:nvSpPr>
      <dsp:spPr>
        <a:xfrm>
          <a:off x="5089" y="1347436"/>
          <a:ext cx="2962441" cy="1184976"/>
        </a:xfrm>
        <a:prstGeom prst="chevron">
          <a:avLst/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Trauma Aware</a:t>
          </a:r>
        </a:p>
      </dsp:txBody>
      <dsp:txXfrm>
        <a:off x="597577" y="1347436"/>
        <a:ext cx="1777465" cy="1184976"/>
      </dsp:txXfrm>
    </dsp:sp>
    <dsp:sp modelId="{798C9F25-6761-4A39-9A2C-E274CF250DC7}">
      <dsp:nvSpPr>
        <dsp:cNvPr id="0" name=""/>
        <dsp:cNvSpPr/>
      </dsp:nvSpPr>
      <dsp:spPr>
        <a:xfrm>
          <a:off x="2671286" y="1347436"/>
          <a:ext cx="2962441" cy="1184976"/>
        </a:xfrm>
        <a:prstGeom prst="chevron">
          <a:avLst/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Trauma Sensitive</a:t>
          </a:r>
        </a:p>
      </dsp:txBody>
      <dsp:txXfrm>
        <a:off x="3263774" y="1347436"/>
        <a:ext cx="1777465" cy="1184976"/>
      </dsp:txXfrm>
    </dsp:sp>
    <dsp:sp modelId="{D44233F2-3F33-4ABC-9ADB-9F94B62F0C5A}">
      <dsp:nvSpPr>
        <dsp:cNvPr id="0" name=""/>
        <dsp:cNvSpPr/>
      </dsp:nvSpPr>
      <dsp:spPr>
        <a:xfrm>
          <a:off x="5337483" y="1347436"/>
          <a:ext cx="2962441" cy="1184976"/>
        </a:xfrm>
        <a:prstGeom prst="chevron">
          <a:avLst/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Trauma Responsive</a:t>
          </a:r>
        </a:p>
      </dsp:txBody>
      <dsp:txXfrm>
        <a:off x="5929971" y="1347436"/>
        <a:ext cx="1777465" cy="1184976"/>
      </dsp:txXfrm>
    </dsp:sp>
    <dsp:sp modelId="{8B6439FB-0CF5-4A14-AAB6-715BEC357F90}">
      <dsp:nvSpPr>
        <dsp:cNvPr id="0" name=""/>
        <dsp:cNvSpPr/>
      </dsp:nvSpPr>
      <dsp:spPr>
        <a:xfrm>
          <a:off x="8003681" y="1347436"/>
          <a:ext cx="2962441" cy="1184976"/>
        </a:xfrm>
        <a:prstGeom prst="chevron">
          <a:avLst/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Trauma Informed</a:t>
          </a:r>
        </a:p>
      </dsp:txBody>
      <dsp:txXfrm>
        <a:off x="8596169" y="1347436"/>
        <a:ext cx="1777465" cy="1184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23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53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54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76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01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18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19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67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31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244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90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68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073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640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351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88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87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001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547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991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34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32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78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493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6675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95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425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6675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924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6675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0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0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0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8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2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9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_FYSB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Full Administration for Children and Families logo ">
            <a:extLst>
              <a:ext uri="{FF2B5EF4-FFF2-40B4-BE49-F238E27FC236}">
                <a16:creationId xmlns:a16="http://schemas.microsoft.com/office/drawing/2014/main" id="{AB86971F-A4B4-AD11-226C-0D922F24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00" y="6019266"/>
            <a:ext cx="3902000" cy="6041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9D49-3B46-92D3-9CDE-EE1E7B223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8725" y="4358758"/>
            <a:ext cx="5486400" cy="596208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564581-3968-2A67-C56A-69DD140452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3DC64-3410-D5B7-277D-8CDA13A6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7485D1-1E74-89EB-D04D-412B6FAC45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225" y="231122"/>
            <a:ext cx="3494639" cy="4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66792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943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486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Condensed ACF logo">
            <a:extLst>
              <a:ext uri="{FF2B5EF4-FFF2-40B4-BE49-F238E27FC236}">
                <a16:creationId xmlns:a16="http://schemas.microsoft.com/office/drawing/2014/main" id="{02543DBD-1387-2207-F623-77389C6A2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026F4EC-529F-47C3-15FA-8C40C25D99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486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1D61CE98-7EF7-E0F9-3EBB-8ECD24656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3D714A4-1C7E-5347-1550-AD97ACC72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Condensed ACF logo">
            <a:extLst>
              <a:ext uri="{FF2B5EF4-FFF2-40B4-BE49-F238E27FC236}">
                <a16:creationId xmlns:a16="http://schemas.microsoft.com/office/drawing/2014/main" id="{2E1FF96F-7BD3-31B6-6ABF-98371D8C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92BBC61-DA93-7F49-F33D-6D70CB2A95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BFD15BDD-B585-C01C-D264-500ED4900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4118307-EF9D-C0B1-49A0-CD84C8987A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_FYSB-APP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Full Administration for Children and Families logo ">
            <a:extLst>
              <a:ext uri="{FF2B5EF4-FFF2-40B4-BE49-F238E27FC236}">
                <a16:creationId xmlns:a16="http://schemas.microsoft.com/office/drawing/2014/main" id="{AB86971F-A4B4-AD11-226C-0D922F24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00" y="6019266"/>
            <a:ext cx="3902000" cy="6041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9D49-3B46-92D3-9CDE-EE1E7B223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8725" y="4358758"/>
            <a:ext cx="5486400" cy="596208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564581-3968-2A67-C56A-69DD140452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3DC64-3410-D5B7-277D-8CDA13A6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BCE1A20-0BF6-D545-2A8F-F852CE2CB0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5" y="183440"/>
            <a:ext cx="2985681" cy="7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2pPr>
            <a:lvl3pPr marL="11430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3pPr>
            <a:lvl4pPr marL="16002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4pPr>
            <a:lvl5pPr marL="20574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56F11BAA-E5A6-1FE8-3D4D-F9D18CBA3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45930D7-69E1-1684-EED7-7033705E6D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8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18203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242C80F4-36F7-0F0C-17D2-52B65A02B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489" y="6021612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B1578D1-49CC-B904-1636-FFDCD28180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427471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60" y="222456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11430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16002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20574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87AE17E8-0876-F054-4D14-39F2C7488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51198B3-9E03-C14D-A2B3-E51E5F7E7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YSB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03401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Picture 3" descr="Full Administration for Children and Families logo ">
            <a:extLst>
              <a:ext uri="{FF2B5EF4-FFF2-40B4-BE49-F238E27FC236}">
                <a16:creationId xmlns:a16="http://schemas.microsoft.com/office/drawing/2014/main" id="{9C07C89A-708F-2DB6-9F6D-F6A447C1F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60" y="6010639"/>
            <a:ext cx="3902000" cy="60419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76DED06-4AB1-56E9-A2D2-54EFB7BF84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225" y="231122"/>
            <a:ext cx="3494639" cy="4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YSB-APP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03401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Picture 3" descr="Full Administration for Children and Families logo ">
            <a:extLst>
              <a:ext uri="{FF2B5EF4-FFF2-40B4-BE49-F238E27FC236}">
                <a16:creationId xmlns:a16="http://schemas.microsoft.com/office/drawing/2014/main" id="{9C07C89A-708F-2DB6-9F6D-F6A447C1F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60" y="6010639"/>
            <a:ext cx="3902000" cy="604192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2334F2F-946A-136F-F81E-19CB71F65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5" y="183440"/>
            <a:ext cx="2985681" cy="7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2" y="2393509"/>
            <a:ext cx="10971637" cy="3880486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" name="Picture 1" descr="Condensed ACF logo">
            <a:extLst>
              <a:ext uri="{FF2B5EF4-FFF2-40B4-BE49-F238E27FC236}">
                <a16:creationId xmlns:a16="http://schemas.microsoft.com/office/drawing/2014/main" id="{9BA1CF67-AA91-AFB2-7553-BD782E389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0DD143F-89FE-DD31-D634-88A825A8E5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2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4" r:id="rId2"/>
    <p:sldLayoutId id="2147483698" r:id="rId3"/>
    <p:sldLayoutId id="2147483710" r:id="rId4"/>
    <p:sldLayoutId id="2147483700" r:id="rId5"/>
    <p:sldLayoutId id="2147483701" r:id="rId6"/>
    <p:sldLayoutId id="2147483659" r:id="rId7"/>
    <p:sldLayoutId id="2147483715" r:id="rId8"/>
    <p:sldLayoutId id="2147483713" r:id="rId9"/>
    <p:sldLayoutId id="2147483709" r:id="rId10"/>
    <p:sldLayoutId id="2147483708" r:id="rId11"/>
    <p:sldLayoutId id="2147483707" r:id="rId12"/>
    <p:sldLayoutId id="2147483706" r:id="rId13"/>
    <p:sldLayoutId id="2147483704" r:id="rId14"/>
    <p:sldLayoutId id="2147483703" r:id="rId15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FECC-6427-0025-5494-0B4A713BFA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What Does it Mean to be Trauma Informed?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B252A-94CF-457A-65AF-506F44DA4A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November 19, 2024</a:t>
            </a:r>
          </a:p>
        </p:txBody>
      </p:sp>
    </p:spTree>
    <p:extLst>
      <p:ext uri="{BB962C8B-B14F-4D97-AF65-F5344CB8AC3E}">
        <p14:creationId xmlns:p14="http://schemas.microsoft.com/office/powerpoint/2010/main" val="134144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ED81EE-6DD8-C837-304D-30E54931B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Myths &amp; Facts 5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0CE873F-BB4A-D501-FABC-322B960DC08C}"/>
              </a:ext>
            </a:extLst>
          </p:cNvPr>
          <p:cNvSpPr/>
          <p:nvPr/>
        </p:nvSpPr>
        <p:spPr>
          <a:xfrm>
            <a:off x="538796" y="633750"/>
            <a:ext cx="5084127" cy="5367623"/>
          </a:xfrm>
          <a:custGeom>
            <a:avLst/>
            <a:gdLst>
              <a:gd name="connsiteX0" fmla="*/ 0 w 5084127"/>
              <a:gd name="connsiteY0" fmla="*/ 508413 h 5367623"/>
              <a:gd name="connsiteX1" fmla="*/ 508413 w 5084127"/>
              <a:gd name="connsiteY1" fmla="*/ 0 h 5367623"/>
              <a:gd name="connsiteX2" fmla="*/ 4575714 w 5084127"/>
              <a:gd name="connsiteY2" fmla="*/ 0 h 5367623"/>
              <a:gd name="connsiteX3" fmla="*/ 5084127 w 5084127"/>
              <a:gd name="connsiteY3" fmla="*/ 508413 h 5367623"/>
              <a:gd name="connsiteX4" fmla="*/ 5084127 w 5084127"/>
              <a:gd name="connsiteY4" fmla="*/ 4859210 h 5367623"/>
              <a:gd name="connsiteX5" fmla="*/ 4575714 w 5084127"/>
              <a:gd name="connsiteY5" fmla="*/ 5367623 h 5367623"/>
              <a:gd name="connsiteX6" fmla="*/ 508413 w 5084127"/>
              <a:gd name="connsiteY6" fmla="*/ 5367623 h 5367623"/>
              <a:gd name="connsiteX7" fmla="*/ 0 w 5084127"/>
              <a:gd name="connsiteY7" fmla="*/ 4859210 h 5367623"/>
              <a:gd name="connsiteX8" fmla="*/ 0 w 5084127"/>
              <a:gd name="connsiteY8" fmla="*/ 508413 h 53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4127" h="5367623">
                <a:moveTo>
                  <a:pt x="0" y="508413"/>
                </a:moveTo>
                <a:cubicBezTo>
                  <a:pt x="0" y="227624"/>
                  <a:pt x="227624" y="0"/>
                  <a:pt x="508413" y="0"/>
                </a:cubicBezTo>
                <a:lnTo>
                  <a:pt x="4575714" y="0"/>
                </a:lnTo>
                <a:cubicBezTo>
                  <a:pt x="4856503" y="0"/>
                  <a:pt x="5084127" y="227624"/>
                  <a:pt x="5084127" y="508413"/>
                </a:cubicBezTo>
                <a:lnTo>
                  <a:pt x="5084127" y="4859210"/>
                </a:lnTo>
                <a:cubicBezTo>
                  <a:pt x="5084127" y="5139999"/>
                  <a:pt x="4856503" y="5367623"/>
                  <a:pt x="4575714" y="5367623"/>
                </a:cubicBezTo>
                <a:lnTo>
                  <a:pt x="508413" y="5367623"/>
                </a:lnTo>
                <a:cubicBezTo>
                  <a:pt x="227624" y="5367623"/>
                  <a:pt x="0" y="5139999"/>
                  <a:pt x="0" y="4859210"/>
                </a:cubicBezTo>
                <a:lnTo>
                  <a:pt x="0" y="508413"/>
                </a:lnTo>
                <a:close/>
              </a:path>
            </a:pathLst>
          </a:cu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0049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MYTH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4ABDD-3B07-214F-D2F4-865AFFEB977B}"/>
              </a:ext>
            </a:extLst>
          </p:cNvPr>
          <p:cNvSpPr/>
          <p:nvPr/>
        </p:nvSpPr>
        <p:spPr>
          <a:xfrm>
            <a:off x="1047208" y="2244037"/>
            <a:ext cx="4067301" cy="3488955"/>
          </a:xfrm>
          <a:custGeom>
            <a:avLst/>
            <a:gdLst>
              <a:gd name="connsiteX0" fmla="*/ 0 w 4067301"/>
              <a:gd name="connsiteY0" fmla="*/ 348896 h 3488955"/>
              <a:gd name="connsiteX1" fmla="*/ 348896 w 4067301"/>
              <a:gd name="connsiteY1" fmla="*/ 0 h 3488955"/>
              <a:gd name="connsiteX2" fmla="*/ 3718406 w 4067301"/>
              <a:gd name="connsiteY2" fmla="*/ 0 h 3488955"/>
              <a:gd name="connsiteX3" fmla="*/ 4067302 w 4067301"/>
              <a:gd name="connsiteY3" fmla="*/ 348896 h 3488955"/>
              <a:gd name="connsiteX4" fmla="*/ 4067301 w 4067301"/>
              <a:gd name="connsiteY4" fmla="*/ 3140060 h 3488955"/>
              <a:gd name="connsiteX5" fmla="*/ 3718405 w 4067301"/>
              <a:gd name="connsiteY5" fmla="*/ 3488956 h 3488955"/>
              <a:gd name="connsiteX6" fmla="*/ 348896 w 4067301"/>
              <a:gd name="connsiteY6" fmla="*/ 3488955 h 3488955"/>
              <a:gd name="connsiteX7" fmla="*/ 0 w 4067301"/>
              <a:gd name="connsiteY7" fmla="*/ 3140059 h 3488955"/>
              <a:gd name="connsiteX8" fmla="*/ 0 w 4067301"/>
              <a:gd name="connsiteY8" fmla="*/ 348896 h 34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7301" h="3488955">
                <a:moveTo>
                  <a:pt x="0" y="348896"/>
                </a:moveTo>
                <a:cubicBezTo>
                  <a:pt x="0" y="156206"/>
                  <a:pt x="156206" y="0"/>
                  <a:pt x="348896" y="0"/>
                </a:cubicBezTo>
                <a:lnTo>
                  <a:pt x="3718406" y="0"/>
                </a:lnTo>
                <a:cubicBezTo>
                  <a:pt x="3911096" y="0"/>
                  <a:pt x="4067302" y="156206"/>
                  <a:pt x="4067302" y="348896"/>
                </a:cubicBezTo>
                <a:cubicBezTo>
                  <a:pt x="4067302" y="1279284"/>
                  <a:pt x="4067301" y="2209672"/>
                  <a:pt x="4067301" y="3140060"/>
                </a:cubicBezTo>
                <a:cubicBezTo>
                  <a:pt x="4067301" y="3332750"/>
                  <a:pt x="3911095" y="3488956"/>
                  <a:pt x="3718405" y="3488956"/>
                </a:cubicBezTo>
                <a:lnTo>
                  <a:pt x="348896" y="3488955"/>
                </a:lnTo>
                <a:cubicBezTo>
                  <a:pt x="156206" y="3488955"/>
                  <a:pt x="0" y="3332749"/>
                  <a:pt x="0" y="3140059"/>
                </a:cubicBezTo>
                <a:lnTo>
                  <a:pt x="0" y="348896"/>
                </a:lnTo>
                <a:close/>
              </a:path>
            </a:pathLst>
          </a:cu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848" tIns="157433" rIns="175848" bIns="157433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/>
              <a:t>I’ve received a training on trauma, so now I’m trauma informed.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5FFE5F3-8E4D-2D3C-1AF8-828B9171D1BD}"/>
              </a:ext>
            </a:extLst>
          </p:cNvPr>
          <p:cNvSpPr/>
          <p:nvPr/>
        </p:nvSpPr>
        <p:spPr>
          <a:xfrm>
            <a:off x="6004233" y="633750"/>
            <a:ext cx="5084127" cy="5367623"/>
          </a:xfrm>
          <a:custGeom>
            <a:avLst/>
            <a:gdLst>
              <a:gd name="connsiteX0" fmla="*/ 0 w 5084127"/>
              <a:gd name="connsiteY0" fmla="*/ 508413 h 5367623"/>
              <a:gd name="connsiteX1" fmla="*/ 508413 w 5084127"/>
              <a:gd name="connsiteY1" fmla="*/ 0 h 5367623"/>
              <a:gd name="connsiteX2" fmla="*/ 4575714 w 5084127"/>
              <a:gd name="connsiteY2" fmla="*/ 0 h 5367623"/>
              <a:gd name="connsiteX3" fmla="*/ 5084127 w 5084127"/>
              <a:gd name="connsiteY3" fmla="*/ 508413 h 5367623"/>
              <a:gd name="connsiteX4" fmla="*/ 5084127 w 5084127"/>
              <a:gd name="connsiteY4" fmla="*/ 4859210 h 5367623"/>
              <a:gd name="connsiteX5" fmla="*/ 4575714 w 5084127"/>
              <a:gd name="connsiteY5" fmla="*/ 5367623 h 5367623"/>
              <a:gd name="connsiteX6" fmla="*/ 508413 w 5084127"/>
              <a:gd name="connsiteY6" fmla="*/ 5367623 h 5367623"/>
              <a:gd name="connsiteX7" fmla="*/ 0 w 5084127"/>
              <a:gd name="connsiteY7" fmla="*/ 4859210 h 5367623"/>
              <a:gd name="connsiteX8" fmla="*/ 0 w 5084127"/>
              <a:gd name="connsiteY8" fmla="*/ 508413 h 53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4127" h="5367623">
                <a:moveTo>
                  <a:pt x="0" y="508413"/>
                </a:moveTo>
                <a:cubicBezTo>
                  <a:pt x="0" y="227624"/>
                  <a:pt x="227624" y="0"/>
                  <a:pt x="508413" y="0"/>
                </a:cubicBezTo>
                <a:lnTo>
                  <a:pt x="4575714" y="0"/>
                </a:lnTo>
                <a:cubicBezTo>
                  <a:pt x="4856503" y="0"/>
                  <a:pt x="5084127" y="227624"/>
                  <a:pt x="5084127" y="508413"/>
                </a:cubicBezTo>
                <a:lnTo>
                  <a:pt x="5084127" y="4859210"/>
                </a:lnTo>
                <a:cubicBezTo>
                  <a:pt x="5084127" y="5139999"/>
                  <a:pt x="4856503" y="5367623"/>
                  <a:pt x="4575714" y="5367623"/>
                </a:cubicBezTo>
                <a:lnTo>
                  <a:pt x="508413" y="5367623"/>
                </a:lnTo>
                <a:cubicBezTo>
                  <a:pt x="227624" y="5367623"/>
                  <a:pt x="0" y="5139999"/>
                  <a:pt x="0" y="4859210"/>
                </a:cubicBezTo>
                <a:lnTo>
                  <a:pt x="0" y="508413"/>
                </a:lnTo>
                <a:close/>
              </a:path>
            </a:pathLst>
          </a:cu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0049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FACT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EF2192E-CB2A-34D4-3A10-52BDEB6EDEE1}"/>
              </a:ext>
            </a:extLst>
          </p:cNvPr>
          <p:cNvSpPr/>
          <p:nvPr/>
        </p:nvSpPr>
        <p:spPr>
          <a:xfrm>
            <a:off x="6512646" y="2244037"/>
            <a:ext cx="4067301" cy="3488955"/>
          </a:xfrm>
          <a:custGeom>
            <a:avLst/>
            <a:gdLst>
              <a:gd name="connsiteX0" fmla="*/ 0 w 4067301"/>
              <a:gd name="connsiteY0" fmla="*/ 348896 h 3488955"/>
              <a:gd name="connsiteX1" fmla="*/ 348896 w 4067301"/>
              <a:gd name="connsiteY1" fmla="*/ 0 h 3488955"/>
              <a:gd name="connsiteX2" fmla="*/ 3718406 w 4067301"/>
              <a:gd name="connsiteY2" fmla="*/ 0 h 3488955"/>
              <a:gd name="connsiteX3" fmla="*/ 4067302 w 4067301"/>
              <a:gd name="connsiteY3" fmla="*/ 348896 h 3488955"/>
              <a:gd name="connsiteX4" fmla="*/ 4067301 w 4067301"/>
              <a:gd name="connsiteY4" fmla="*/ 3140060 h 3488955"/>
              <a:gd name="connsiteX5" fmla="*/ 3718405 w 4067301"/>
              <a:gd name="connsiteY5" fmla="*/ 3488956 h 3488955"/>
              <a:gd name="connsiteX6" fmla="*/ 348896 w 4067301"/>
              <a:gd name="connsiteY6" fmla="*/ 3488955 h 3488955"/>
              <a:gd name="connsiteX7" fmla="*/ 0 w 4067301"/>
              <a:gd name="connsiteY7" fmla="*/ 3140059 h 3488955"/>
              <a:gd name="connsiteX8" fmla="*/ 0 w 4067301"/>
              <a:gd name="connsiteY8" fmla="*/ 348896 h 34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7301" h="3488955">
                <a:moveTo>
                  <a:pt x="0" y="348896"/>
                </a:moveTo>
                <a:cubicBezTo>
                  <a:pt x="0" y="156206"/>
                  <a:pt x="156206" y="0"/>
                  <a:pt x="348896" y="0"/>
                </a:cubicBezTo>
                <a:lnTo>
                  <a:pt x="3718406" y="0"/>
                </a:lnTo>
                <a:cubicBezTo>
                  <a:pt x="3911096" y="0"/>
                  <a:pt x="4067302" y="156206"/>
                  <a:pt x="4067302" y="348896"/>
                </a:cubicBezTo>
                <a:cubicBezTo>
                  <a:pt x="4067302" y="1279284"/>
                  <a:pt x="4067301" y="2209672"/>
                  <a:pt x="4067301" y="3140060"/>
                </a:cubicBezTo>
                <a:cubicBezTo>
                  <a:pt x="4067301" y="3332750"/>
                  <a:pt x="3911095" y="3488956"/>
                  <a:pt x="3718405" y="3488956"/>
                </a:cubicBezTo>
                <a:lnTo>
                  <a:pt x="348896" y="3488955"/>
                </a:lnTo>
                <a:cubicBezTo>
                  <a:pt x="156206" y="3488955"/>
                  <a:pt x="0" y="3332749"/>
                  <a:pt x="0" y="3140059"/>
                </a:cubicBezTo>
                <a:lnTo>
                  <a:pt x="0" y="348896"/>
                </a:lnTo>
                <a:close/>
              </a:path>
            </a:pathLst>
          </a:cu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848" tIns="157433" rIns="175848" bIns="157433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/>
              <a:t>It takes more than one training to become trauma informed.</a:t>
            </a:r>
          </a:p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/>
              <a:t>Receiving training is one of multiple steps to becoming trauma informed.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https://dmh.mo.gov/media/pdf/missouri-model-trauma-informed-schools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A85922F-9D04-B705-D8C6-3B56476E8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1287" y="1126984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A6A51887-47B2-0452-F1C1-D5818832E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06684" y="1126984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48F1C-F172-12A5-16FC-35C8E3B2F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941" y="2000818"/>
            <a:ext cx="2308633" cy="217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1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361FF7-76B0-7183-33DC-0B4976988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Myths &amp; Facts 6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2CBD488-95BC-7129-CC44-46056A729552}"/>
              </a:ext>
            </a:extLst>
          </p:cNvPr>
          <p:cNvSpPr/>
          <p:nvPr/>
        </p:nvSpPr>
        <p:spPr>
          <a:xfrm>
            <a:off x="533511" y="633750"/>
            <a:ext cx="10560135" cy="5367623"/>
          </a:xfrm>
          <a:custGeom>
            <a:avLst/>
            <a:gdLst>
              <a:gd name="connsiteX0" fmla="*/ 0 w 10560135"/>
              <a:gd name="connsiteY0" fmla="*/ 536762 h 5367623"/>
              <a:gd name="connsiteX1" fmla="*/ 536762 w 10560135"/>
              <a:gd name="connsiteY1" fmla="*/ 0 h 5367623"/>
              <a:gd name="connsiteX2" fmla="*/ 10023373 w 10560135"/>
              <a:gd name="connsiteY2" fmla="*/ 0 h 5367623"/>
              <a:gd name="connsiteX3" fmla="*/ 10560135 w 10560135"/>
              <a:gd name="connsiteY3" fmla="*/ 536762 h 5367623"/>
              <a:gd name="connsiteX4" fmla="*/ 10560135 w 10560135"/>
              <a:gd name="connsiteY4" fmla="*/ 4830861 h 5367623"/>
              <a:gd name="connsiteX5" fmla="*/ 10023373 w 10560135"/>
              <a:gd name="connsiteY5" fmla="*/ 5367623 h 5367623"/>
              <a:gd name="connsiteX6" fmla="*/ 536762 w 10560135"/>
              <a:gd name="connsiteY6" fmla="*/ 5367623 h 5367623"/>
              <a:gd name="connsiteX7" fmla="*/ 0 w 10560135"/>
              <a:gd name="connsiteY7" fmla="*/ 4830861 h 5367623"/>
              <a:gd name="connsiteX8" fmla="*/ 0 w 10560135"/>
              <a:gd name="connsiteY8" fmla="*/ 536762 h 53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60135" h="5367623">
                <a:moveTo>
                  <a:pt x="0" y="536762"/>
                </a:moveTo>
                <a:cubicBezTo>
                  <a:pt x="0" y="240317"/>
                  <a:pt x="240317" y="0"/>
                  <a:pt x="536762" y="0"/>
                </a:cubicBezTo>
                <a:lnTo>
                  <a:pt x="10023373" y="0"/>
                </a:lnTo>
                <a:cubicBezTo>
                  <a:pt x="10319818" y="0"/>
                  <a:pt x="10560135" y="240317"/>
                  <a:pt x="10560135" y="536762"/>
                </a:cubicBezTo>
                <a:lnTo>
                  <a:pt x="10560135" y="4830861"/>
                </a:lnTo>
                <a:cubicBezTo>
                  <a:pt x="10560135" y="5127306"/>
                  <a:pt x="10319818" y="5367623"/>
                  <a:pt x="10023373" y="5367623"/>
                </a:cubicBezTo>
                <a:lnTo>
                  <a:pt x="536762" y="5367623"/>
                </a:lnTo>
                <a:cubicBezTo>
                  <a:pt x="240317" y="5367623"/>
                  <a:pt x="0" y="5127306"/>
                  <a:pt x="0" y="4830861"/>
                </a:cubicBezTo>
                <a:lnTo>
                  <a:pt x="0" y="536762"/>
                </a:lnTo>
                <a:close/>
              </a:path>
            </a:pathLst>
          </a:cu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0049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What do you think?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B261DF-6428-CF21-60D7-745FD8E66F33}"/>
              </a:ext>
            </a:extLst>
          </p:cNvPr>
          <p:cNvSpPr/>
          <p:nvPr/>
        </p:nvSpPr>
        <p:spPr>
          <a:xfrm>
            <a:off x="1589524" y="2244037"/>
            <a:ext cx="8448108" cy="3488955"/>
          </a:xfrm>
          <a:custGeom>
            <a:avLst/>
            <a:gdLst>
              <a:gd name="connsiteX0" fmla="*/ 0 w 8448108"/>
              <a:gd name="connsiteY0" fmla="*/ 348896 h 3488955"/>
              <a:gd name="connsiteX1" fmla="*/ 348896 w 8448108"/>
              <a:gd name="connsiteY1" fmla="*/ 0 h 3488955"/>
              <a:gd name="connsiteX2" fmla="*/ 8099213 w 8448108"/>
              <a:gd name="connsiteY2" fmla="*/ 0 h 3488955"/>
              <a:gd name="connsiteX3" fmla="*/ 8448109 w 8448108"/>
              <a:gd name="connsiteY3" fmla="*/ 348896 h 3488955"/>
              <a:gd name="connsiteX4" fmla="*/ 8448108 w 8448108"/>
              <a:gd name="connsiteY4" fmla="*/ 3140060 h 3488955"/>
              <a:gd name="connsiteX5" fmla="*/ 8099212 w 8448108"/>
              <a:gd name="connsiteY5" fmla="*/ 3488956 h 3488955"/>
              <a:gd name="connsiteX6" fmla="*/ 348896 w 8448108"/>
              <a:gd name="connsiteY6" fmla="*/ 3488955 h 3488955"/>
              <a:gd name="connsiteX7" fmla="*/ 0 w 8448108"/>
              <a:gd name="connsiteY7" fmla="*/ 3140059 h 3488955"/>
              <a:gd name="connsiteX8" fmla="*/ 0 w 8448108"/>
              <a:gd name="connsiteY8" fmla="*/ 348896 h 34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8108" h="3488955">
                <a:moveTo>
                  <a:pt x="0" y="348896"/>
                </a:moveTo>
                <a:cubicBezTo>
                  <a:pt x="0" y="156206"/>
                  <a:pt x="156206" y="0"/>
                  <a:pt x="348896" y="0"/>
                </a:cubicBezTo>
                <a:lnTo>
                  <a:pt x="8099213" y="0"/>
                </a:lnTo>
                <a:cubicBezTo>
                  <a:pt x="8291903" y="0"/>
                  <a:pt x="8448109" y="156206"/>
                  <a:pt x="8448109" y="348896"/>
                </a:cubicBezTo>
                <a:cubicBezTo>
                  <a:pt x="8448109" y="1279284"/>
                  <a:pt x="8448108" y="2209672"/>
                  <a:pt x="8448108" y="3140060"/>
                </a:cubicBezTo>
                <a:cubicBezTo>
                  <a:pt x="8448108" y="3332750"/>
                  <a:pt x="8291902" y="3488956"/>
                  <a:pt x="8099212" y="3488956"/>
                </a:cubicBezTo>
                <a:lnTo>
                  <a:pt x="348896" y="3488955"/>
                </a:lnTo>
                <a:cubicBezTo>
                  <a:pt x="156206" y="3488955"/>
                  <a:pt x="0" y="3332749"/>
                  <a:pt x="0" y="3140059"/>
                </a:cubicBezTo>
                <a:lnTo>
                  <a:pt x="0" y="348896"/>
                </a:lnTo>
                <a:close/>
              </a:path>
            </a:pathLst>
          </a:custGeom>
          <a:solidFill>
            <a:srgbClr val="336990"/>
          </a:solidFill>
          <a:ln>
            <a:solidFill>
              <a:srgbClr val="33699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808" tIns="203153" rIns="236808" bIns="20315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300" kern="1200" dirty="0"/>
              <a:t>There is no one right way to be trauma informed and your approach can build over time.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https://dmh.mo.gov/media/pdf/missouri-model-trauma-informed-schools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380AEF-6AA3-FD17-73BD-A279270A4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941" y="2000818"/>
            <a:ext cx="2308633" cy="217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5095D0-1E1C-0BCB-CBC5-A80FE2DB0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Myths &amp; Facts 7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539DEF1-54A0-8299-78DE-64C0B742EDDC}"/>
              </a:ext>
            </a:extLst>
          </p:cNvPr>
          <p:cNvSpPr/>
          <p:nvPr/>
        </p:nvSpPr>
        <p:spPr>
          <a:xfrm>
            <a:off x="538796" y="633750"/>
            <a:ext cx="5084127" cy="5367623"/>
          </a:xfrm>
          <a:custGeom>
            <a:avLst/>
            <a:gdLst>
              <a:gd name="connsiteX0" fmla="*/ 0 w 5084127"/>
              <a:gd name="connsiteY0" fmla="*/ 508413 h 5367623"/>
              <a:gd name="connsiteX1" fmla="*/ 508413 w 5084127"/>
              <a:gd name="connsiteY1" fmla="*/ 0 h 5367623"/>
              <a:gd name="connsiteX2" fmla="*/ 4575714 w 5084127"/>
              <a:gd name="connsiteY2" fmla="*/ 0 h 5367623"/>
              <a:gd name="connsiteX3" fmla="*/ 5084127 w 5084127"/>
              <a:gd name="connsiteY3" fmla="*/ 508413 h 5367623"/>
              <a:gd name="connsiteX4" fmla="*/ 5084127 w 5084127"/>
              <a:gd name="connsiteY4" fmla="*/ 4859210 h 5367623"/>
              <a:gd name="connsiteX5" fmla="*/ 4575714 w 5084127"/>
              <a:gd name="connsiteY5" fmla="*/ 5367623 h 5367623"/>
              <a:gd name="connsiteX6" fmla="*/ 508413 w 5084127"/>
              <a:gd name="connsiteY6" fmla="*/ 5367623 h 5367623"/>
              <a:gd name="connsiteX7" fmla="*/ 0 w 5084127"/>
              <a:gd name="connsiteY7" fmla="*/ 4859210 h 5367623"/>
              <a:gd name="connsiteX8" fmla="*/ 0 w 5084127"/>
              <a:gd name="connsiteY8" fmla="*/ 508413 h 53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4127" h="5367623">
                <a:moveTo>
                  <a:pt x="0" y="508413"/>
                </a:moveTo>
                <a:cubicBezTo>
                  <a:pt x="0" y="227624"/>
                  <a:pt x="227624" y="0"/>
                  <a:pt x="508413" y="0"/>
                </a:cubicBezTo>
                <a:lnTo>
                  <a:pt x="4575714" y="0"/>
                </a:lnTo>
                <a:cubicBezTo>
                  <a:pt x="4856503" y="0"/>
                  <a:pt x="5084127" y="227624"/>
                  <a:pt x="5084127" y="508413"/>
                </a:cubicBezTo>
                <a:lnTo>
                  <a:pt x="5084127" y="4859210"/>
                </a:lnTo>
                <a:cubicBezTo>
                  <a:pt x="5084127" y="5139999"/>
                  <a:pt x="4856503" y="5367623"/>
                  <a:pt x="4575714" y="5367623"/>
                </a:cubicBezTo>
                <a:lnTo>
                  <a:pt x="508413" y="5367623"/>
                </a:lnTo>
                <a:cubicBezTo>
                  <a:pt x="227624" y="5367623"/>
                  <a:pt x="0" y="5139999"/>
                  <a:pt x="0" y="4859210"/>
                </a:cubicBezTo>
                <a:lnTo>
                  <a:pt x="0" y="508413"/>
                </a:lnTo>
                <a:close/>
              </a:path>
            </a:pathLst>
          </a:cu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0049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MYTH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176D6E-E511-4FC3-B186-3275C5E17AFD}"/>
              </a:ext>
            </a:extLst>
          </p:cNvPr>
          <p:cNvSpPr/>
          <p:nvPr/>
        </p:nvSpPr>
        <p:spPr>
          <a:xfrm>
            <a:off x="1047208" y="2244037"/>
            <a:ext cx="4067301" cy="3488955"/>
          </a:xfrm>
          <a:custGeom>
            <a:avLst/>
            <a:gdLst>
              <a:gd name="connsiteX0" fmla="*/ 0 w 4067301"/>
              <a:gd name="connsiteY0" fmla="*/ 348896 h 3488955"/>
              <a:gd name="connsiteX1" fmla="*/ 348896 w 4067301"/>
              <a:gd name="connsiteY1" fmla="*/ 0 h 3488955"/>
              <a:gd name="connsiteX2" fmla="*/ 3718406 w 4067301"/>
              <a:gd name="connsiteY2" fmla="*/ 0 h 3488955"/>
              <a:gd name="connsiteX3" fmla="*/ 4067302 w 4067301"/>
              <a:gd name="connsiteY3" fmla="*/ 348896 h 3488955"/>
              <a:gd name="connsiteX4" fmla="*/ 4067301 w 4067301"/>
              <a:gd name="connsiteY4" fmla="*/ 3140060 h 3488955"/>
              <a:gd name="connsiteX5" fmla="*/ 3718405 w 4067301"/>
              <a:gd name="connsiteY5" fmla="*/ 3488956 h 3488955"/>
              <a:gd name="connsiteX6" fmla="*/ 348896 w 4067301"/>
              <a:gd name="connsiteY6" fmla="*/ 3488955 h 3488955"/>
              <a:gd name="connsiteX7" fmla="*/ 0 w 4067301"/>
              <a:gd name="connsiteY7" fmla="*/ 3140059 h 3488955"/>
              <a:gd name="connsiteX8" fmla="*/ 0 w 4067301"/>
              <a:gd name="connsiteY8" fmla="*/ 348896 h 34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7301" h="3488955">
                <a:moveTo>
                  <a:pt x="0" y="348896"/>
                </a:moveTo>
                <a:cubicBezTo>
                  <a:pt x="0" y="156206"/>
                  <a:pt x="156206" y="0"/>
                  <a:pt x="348896" y="0"/>
                </a:cubicBezTo>
                <a:lnTo>
                  <a:pt x="3718406" y="0"/>
                </a:lnTo>
                <a:cubicBezTo>
                  <a:pt x="3911096" y="0"/>
                  <a:pt x="4067302" y="156206"/>
                  <a:pt x="4067302" y="348896"/>
                </a:cubicBezTo>
                <a:cubicBezTo>
                  <a:pt x="4067302" y="1279284"/>
                  <a:pt x="4067301" y="2209672"/>
                  <a:pt x="4067301" y="3140060"/>
                </a:cubicBezTo>
                <a:cubicBezTo>
                  <a:pt x="4067301" y="3332750"/>
                  <a:pt x="3911095" y="3488956"/>
                  <a:pt x="3718405" y="3488956"/>
                </a:cubicBezTo>
                <a:lnTo>
                  <a:pt x="348896" y="3488955"/>
                </a:lnTo>
                <a:cubicBezTo>
                  <a:pt x="156206" y="3488955"/>
                  <a:pt x="0" y="3332749"/>
                  <a:pt x="0" y="3140059"/>
                </a:cubicBezTo>
                <a:lnTo>
                  <a:pt x="0" y="348896"/>
                </a:lnTo>
                <a:close/>
              </a:path>
            </a:pathLst>
          </a:cu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928" tIns="161243" rIns="180928" bIns="161243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Being trauma informed is a ton of work and just one more thing for teachers to do on top of already lofty expectations.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C8B8A8-05AC-9B37-8D9B-432F3DEC29E1}"/>
              </a:ext>
            </a:extLst>
          </p:cNvPr>
          <p:cNvSpPr/>
          <p:nvPr/>
        </p:nvSpPr>
        <p:spPr>
          <a:xfrm>
            <a:off x="6004233" y="633750"/>
            <a:ext cx="5084127" cy="5367623"/>
          </a:xfrm>
          <a:custGeom>
            <a:avLst/>
            <a:gdLst>
              <a:gd name="connsiteX0" fmla="*/ 0 w 5084127"/>
              <a:gd name="connsiteY0" fmla="*/ 508413 h 5367623"/>
              <a:gd name="connsiteX1" fmla="*/ 508413 w 5084127"/>
              <a:gd name="connsiteY1" fmla="*/ 0 h 5367623"/>
              <a:gd name="connsiteX2" fmla="*/ 4575714 w 5084127"/>
              <a:gd name="connsiteY2" fmla="*/ 0 h 5367623"/>
              <a:gd name="connsiteX3" fmla="*/ 5084127 w 5084127"/>
              <a:gd name="connsiteY3" fmla="*/ 508413 h 5367623"/>
              <a:gd name="connsiteX4" fmla="*/ 5084127 w 5084127"/>
              <a:gd name="connsiteY4" fmla="*/ 4859210 h 5367623"/>
              <a:gd name="connsiteX5" fmla="*/ 4575714 w 5084127"/>
              <a:gd name="connsiteY5" fmla="*/ 5367623 h 5367623"/>
              <a:gd name="connsiteX6" fmla="*/ 508413 w 5084127"/>
              <a:gd name="connsiteY6" fmla="*/ 5367623 h 5367623"/>
              <a:gd name="connsiteX7" fmla="*/ 0 w 5084127"/>
              <a:gd name="connsiteY7" fmla="*/ 4859210 h 5367623"/>
              <a:gd name="connsiteX8" fmla="*/ 0 w 5084127"/>
              <a:gd name="connsiteY8" fmla="*/ 508413 h 53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4127" h="5367623">
                <a:moveTo>
                  <a:pt x="0" y="508413"/>
                </a:moveTo>
                <a:cubicBezTo>
                  <a:pt x="0" y="227624"/>
                  <a:pt x="227624" y="0"/>
                  <a:pt x="508413" y="0"/>
                </a:cubicBezTo>
                <a:lnTo>
                  <a:pt x="4575714" y="0"/>
                </a:lnTo>
                <a:cubicBezTo>
                  <a:pt x="4856503" y="0"/>
                  <a:pt x="5084127" y="227624"/>
                  <a:pt x="5084127" y="508413"/>
                </a:cubicBezTo>
                <a:lnTo>
                  <a:pt x="5084127" y="4859210"/>
                </a:lnTo>
                <a:cubicBezTo>
                  <a:pt x="5084127" y="5139999"/>
                  <a:pt x="4856503" y="5367623"/>
                  <a:pt x="4575714" y="5367623"/>
                </a:cubicBezTo>
                <a:lnTo>
                  <a:pt x="508413" y="5367623"/>
                </a:lnTo>
                <a:cubicBezTo>
                  <a:pt x="227624" y="5367623"/>
                  <a:pt x="0" y="5139999"/>
                  <a:pt x="0" y="4859210"/>
                </a:cubicBezTo>
                <a:lnTo>
                  <a:pt x="0" y="508413"/>
                </a:lnTo>
                <a:close/>
              </a:path>
            </a:pathLst>
          </a:cu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0049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FACT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98D0772-53BB-293A-FB6D-ECA527110D1E}"/>
              </a:ext>
            </a:extLst>
          </p:cNvPr>
          <p:cNvSpPr/>
          <p:nvPr/>
        </p:nvSpPr>
        <p:spPr>
          <a:xfrm>
            <a:off x="6512646" y="2244037"/>
            <a:ext cx="4067301" cy="3488955"/>
          </a:xfrm>
          <a:custGeom>
            <a:avLst/>
            <a:gdLst>
              <a:gd name="connsiteX0" fmla="*/ 0 w 4067301"/>
              <a:gd name="connsiteY0" fmla="*/ 348896 h 3488955"/>
              <a:gd name="connsiteX1" fmla="*/ 348896 w 4067301"/>
              <a:gd name="connsiteY1" fmla="*/ 0 h 3488955"/>
              <a:gd name="connsiteX2" fmla="*/ 3718406 w 4067301"/>
              <a:gd name="connsiteY2" fmla="*/ 0 h 3488955"/>
              <a:gd name="connsiteX3" fmla="*/ 4067302 w 4067301"/>
              <a:gd name="connsiteY3" fmla="*/ 348896 h 3488955"/>
              <a:gd name="connsiteX4" fmla="*/ 4067301 w 4067301"/>
              <a:gd name="connsiteY4" fmla="*/ 3140060 h 3488955"/>
              <a:gd name="connsiteX5" fmla="*/ 3718405 w 4067301"/>
              <a:gd name="connsiteY5" fmla="*/ 3488956 h 3488955"/>
              <a:gd name="connsiteX6" fmla="*/ 348896 w 4067301"/>
              <a:gd name="connsiteY6" fmla="*/ 3488955 h 3488955"/>
              <a:gd name="connsiteX7" fmla="*/ 0 w 4067301"/>
              <a:gd name="connsiteY7" fmla="*/ 3140059 h 3488955"/>
              <a:gd name="connsiteX8" fmla="*/ 0 w 4067301"/>
              <a:gd name="connsiteY8" fmla="*/ 348896 h 34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7301" h="3488955">
                <a:moveTo>
                  <a:pt x="0" y="348896"/>
                </a:moveTo>
                <a:cubicBezTo>
                  <a:pt x="0" y="156206"/>
                  <a:pt x="156206" y="0"/>
                  <a:pt x="348896" y="0"/>
                </a:cubicBezTo>
                <a:lnTo>
                  <a:pt x="3718406" y="0"/>
                </a:lnTo>
                <a:cubicBezTo>
                  <a:pt x="3911096" y="0"/>
                  <a:pt x="4067302" y="156206"/>
                  <a:pt x="4067302" y="348896"/>
                </a:cubicBezTo>
                <a:cubicBezTo>
                  <a:pt x="4067302" y="1279284"/>
                  <a:pt x="4067301" y="2209672"/>
                  <a:pt x="4067301" y="3140060"/>
                </a:cubicBezTo>
                <a:cubicBezTo>
                  <a:pt x="4067301" y="3332750"/>
                  <a:pt x="3911095" y="3488956"/>
                  <a:pt x="3718405" y="3488956"/>
                </a:cubicBezTo>
                <a:lnTo>
                  <a:pt x="348896" y="3488955"/>
                </a:lnTo>
                <a:cubicBezTo>
                  <a:pt x="156206" y="3488955"/>
                  <a:pt x="0" y="3332749"/>
                  <a:pt x="0" y="3140059"/>
                </a:cubicBezTo>
                <a:lnTo>
                  <a:pt x="0" y="348896"/>
                </a:lnTo>
                <a:close/>
              </a:path>
            </a:pathLst>
          </a:cu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928" tIns="161243" rIns="180928" bIns="161243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There is no one right way to be trauma informed and your approach can build over time. Being trauma informed helps instructors too!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https://dmh.mo.gov/media/pdf/missouri-model-trauma-informed-schools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2C231986-BF33-FFA3-89A0-1FED4FDFC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1287" y="1126984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F917A21-19C8-F029-CB15-6757C1D2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06684" y="1126984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1AEC9-60AC-A2EC-DD91-389B60D61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941" y="2018924"/>
            <a:ext cx="2308633" cy="217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4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3502AE-C385-759F-7AF9-69AFD60B5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Myths &amp; Facts 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96FF400-5C36-485C-A4D4-81133B1FB78D}"/>
              </a:ext>
            </a:extLst>
          </p:cNvPr>
          <p:cNvSpPr/>
          <p:nvPr/>
        </p:nvSpPr>
        <p:spPr>
          <a:xfrm>
            <a:off x="533511" y="633750"/>
            <a:ext cx="10560135" cy="5367623"/>
          </a:xfrm>
          <a:custGeom>
            <a:avLst/>
            <a:gdLst>
              <a:gd name="connsiteX0" fmla="*/ 0 w 10560135"/>
              <a:gd name="connsiteY0" fmla="*/ 536762 h 5367623"/>
              <a:gd name="connsiteX1" fmla="*/ 536762 w 10560135"/>
              <a:gd name="connsiteY1" fmla="*/ 0 h 5367623"/>
              <a:gd name="connsiteX2" fmla="*/ 10023373 w 10560135"/>
              <a:gd name="connsiteY2" fmla="*/ 0 h 5367623"/>
              <a:gd name="connsiteX3" fmla="*/ 10560135 w 10560135"/>
              <a:gd name="connsiteY3" fmla="*/ 536762 h 5367623"/>
              <a:gd name="connsiteX4" fmla="*/ 10560135 w 10560135"/>
              <a:gd name="connsiteY4" fmla="*/ 4830861 h 5367623"/>
              <a:gd name="connsiteX5" fmla="*/ 10023373 w 10560135"/>
              <a:gd name="connsiteY5" fmla="*/ 5367623 h 5367623"/>
              <a:gd name="connsiteX6" fmla="*/ 536762 w 10560135"/>
              <a:gd name="connsiteY6" fmla="*/ 5367623 h 5367623"/>
              <a:gd name="connsiteX7" fmla="*/ 0 w 10560135"/>
              <a:gd name="connsiteY7" fmla="*/ 4830861 h 5367623"/>
              <a:gd name="connsiteX8" fmla="*/ 0 w 10560135"/>
              <a:gd name="connsiteY8" fmla="*/ 536762 h 53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60135" h="5367623">
                <a:moveTo>
                  <a:pt x="0" y="536762"/>
                </a:moveTo>
                <a:cubicBezTo>
                  <a:pt x="0" y="240317"/>
                  <a:pt x="240317" y="0"/>
                  <a:pt x="536762" y="0"/>
                </a:cubicBezTo>
                <a:lnTo>
                  <a:pt x="10023373" y="0"/>
                </a:lnTo>
                <a:cubicBezTo>
                  <a:pt x="10319818" y="0"/>
                  <a:pt x="10560135" y="240317"/>
                  <a:pt x="10560135" y="536762"/>
                </a:cubicBezTo>
                <a:lnTo>
                  <a:pt x="10560135" y="4830861"/>
                </a:lnTo>
                <a:cubicBezTo>
                  <a:pt x="10560135" y="5127306"/>
                  <a:pt x="10319818" y="5367623"/>
                  <a:pt x="10023373" y="5367623"/>
                </a:cubicBezTo>
                <a:lnTo>
                  <a:pt x="536762" y="5367623"/>
                </a:lnTo>
                <a:cubicBezTo>
                  <a:pt x="240317" y="5367623"/>
                  <a:pt x="0" y="5127306"/>
                  <a:pt x="0" y="4830861"/>
                </a:cubicBezTo>
                <a:lnTo>
                  <a:pt x="0" y="536762"/>
                </a:lnTo>
                <a:close/>
              </a:path>
            </a:pathLst>
          </a:cu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0049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What do you think?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4C9F537-84B4-4D94-4F9E-46CC18170ADA}"/>
              </a:ext>
            </a:extLst>
          </p:cNvPr>
          <p:cNvSpPr/>
          <p:nvPr/>
        </p:nvSpPr>
        <p:spPr>
          <a:xfrm>
            <a:off x="1589524" y="2244037"/>
            <a:ext cx="8448108" cy="3488955"/>
          </a:xfrm>
          <a:custGeom>
            <a:avLst/>
            <a:gdLst>
              <a:gd name="connsiteX0" fmla="*/ 0 w 8448108"/>
              <a:gd name="connsiteY0" fmla="*/ 348896 h 3488955"/>
              <a:gd name="connsiteX1" fmla="*/ 348896 w 8448108"/>
              <a:gd name="connsiteY1" fmla="*/ 0 h 3488955"/>
              <a:gd name="connsiteX2" fmla="*/ 8099213 w 8448108"/>
              <a:gd name="connsiteY2" fmla="*/ 0 h 3488955"/>
              <a:gd name="connsiteX3" fmla="*/ 8448109 w 8448108"/>
              <a:gd name="connsiteY3" fmla="*/ 348896 h 3488955"/>
              <a:gd name="connsiteX4" fmla="*/ 8448108 w 8448108"/>
              <a:gd name="connsiteY4" fmla="*/ 3140060 h 3488955"/>
              <a:gd name="connsiteX5" fmla="*/ 8099212 w 8448108"/>
              <a:gd name="connsiteY5" fmla="*/ 3488956 h 3488955"/>
              <a:gd name="connsiteX6" fmla="*/ 348896 w 8448108"/>
              <a:gd name="connsiteY6" fmla="*/ 3488955 h 3488955"/>
              <a:gd name="connsiteX7" fmla="*/ 0 w 8448108"/>
              <a:gd name="connsiteY7" fmla="*/ 3140059 h 3488955"/>
              <a:gd name="connsiteX8" fmla="*/ 0 w 8448108"/>
              <a:gd name="connsiteY8" fmla="*/ 348896 h 34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8108" h="3488955">
                <a:moveTo>
                  <a:pt x="0" y="348896"/>
                </a:moveTo>
                <a:cubicBezTo>
                  <a:pt x="0" y="156206"/>
                  <a:pt x="156206" y="0"/>
                  <a:pt x="348896" y="0"/>
                </a:cubicBezTo>
                <a:lnTo>
                  <a:pt x="8099213" y="0"/>
                </a:lnTo>
                <a:cubicBezTo>
                  <a:pt x="8291903" y="0"/>
                  <a:pt x="8448109" y="156206"/>
                  <a:pt x="8448109" y="348896"/>
                </a:cubicBezTo>
                <a:cubicBezTo>
                  <a:pt x="8448109" y="1279284"/>
                  <a:pt x="8448108" y="2209672"/>
                  <a:pt x="8448108" y="3140060"/>
                </a:cubicBezTo>
                <a:cubicBezTo>
                  <a:pt x="8448108" y="3332750"/>
                  <a:pt x="8291902" y="3488956"/>
                  <a:pt x="8099212" y="3488956"/>
                </a:cubicBezTo>
                <a:lnTo>
                  <a:pt x="348896" y="3488955"/>
                </a:lnTo>
                <a:cubicBezTo>
                  <a:pt x="156206" y="3488955"/>
                  <a:pt x="0" y="3332749"/>
                  <a:pt x="0" y="3140059"/>
                </a:cubicBezTo>
                <a:lnTo>
                  <a:pt x="0" y="348896"/>
                </a:lnTo>
                <a:close/>
              </a:path>
            </a:pathLst>
          </a:cu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808" tIns="203153" rIns="236808" bIns="20315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300" kern="1200" dirty="0"/>
              <a:t>You have to have leadership buy-in to have a trauma-informed learning environment.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https://dmh.mo.gov/media/pdf/missouri-model-trauma-informed-schools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BC20A1-AE4A-FDB6-5697-933CF3D6A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941" y="2018924"/>
            <a:ext cx="2308633" cy="217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10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FEEF30-EEBE-1150-3D32-2C2E1AB74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Myths &amp; Facts 9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7CEA2DD-462D-72F2-F092-D45FBDC7E1F0}"/>
              </a:ext>
            </a:extLst>
          </p:cNvPr>
          <p:cNvSpPr/>
          <p:nvPr/>
        </p:nvSpPr>
        <p:spPr>
          <a:xfrm>
            <a:off x="538796" y="633750"/>
            <a:ext cx="5084127" cy="5367623"/>
          </a:xfrm>
          <a:custGeom>
            <a:avLst/>
            <a:gdLst>
              <a:gd name="connsiteX0" fmla="*/ 0 w 5084127"/>
              <a:gd name="connsiteY0" fmla="*/ 508413 h 5367623"/>
              <a:gd name="connsiteX1" fmla="*/ 508413 w 5084127"/>
              <a:gd name="connsiteY1" fmla="*/ 0 h 5367623"/>
              <a:gd name="connsiteX2" fmla="*/ 4575714 w 5084127"/>
              <a:gd name="connsiteY2" fmla="*/ 0 h 5367623"/>
              <a:gd name="connsiteX3" fmla="*/ 5084127 w 5084127"/>
              <a:gd name="connsiteY3" fmla="*/ 508413 h 5367623"/>
              <a:gd name="connsiteX4" fmla="*/ 5084127 w 5084127"/>
              <a:gd name="connsiteY4" fmla="*/ 4859210 h 5367623"/>
              <a:gd name="connsiteX5" fmla="*/ 4575714 w 5084127"/>
              <a:gd name="connsiteY5" fmla="*/ 5367623 h 5367623"/>
              <a:gd name="connsiteX6" fmla="*/ 508413 w 5084127"/>
              <a:gd name="connsiteY6" fmla="*/ 5367623 h 5367623"/>
              <a:gd name="connsiteX7" fmla="*/ 0 w 5084127"/>
              <a:gd name="connsiteY7" fmla="*/ 4859210 h 5367623"/>
              <a:gd name="connsiteX8" fmla="*/ 0 w 5084127"/>
              <a:gd name="connsiteY8" fmla="*/ 508413 h 53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4127" h="5367623">
                <a:moveTo>
                  <a:pt x="0" y="508413"/>
                </a:moveTo>
                <a:cubicBezTo>
                  <a:pt x="0" y="227624"/>
                  <a:pt x="227624" y="0"/>
                  <a:pt x="508413" y="0"/>
                </a:cubicBezTo>
                <a:lnTo>
                  <a:pt x="4575714" y="0"/>
                </a:lnTo>
                <a:cubicBezTo>
                  <a:pt x="4856503" y="0"/>
                  <a:pt x="5084127" y="227624"/>
                  <a:pt x="5084127" y="508413"/>
                </a:cubicBezTo>
                <a:lnTo>
                  <a:pt x="5084127" y="4859210"/>
                </a:lnTo>
                <a:cubicBezTo>
                  <a:pt x="5084127" y="5139999"/>
                  <a:pt x="4856503" y="5367623"/>
                  <a:pt x="4575714" y="5367623"/>
                </a:cubicBezTo>
                <a:lnTo>
                  <a:pt x="508413" y="5367623"/>
                </a:lnTo>
                <a:cubicBezTo>
                  <a:pt x="227624" y="5367623"/>
                  <a:pt x="0" y="5139999"/>
                  <a:pt x="0" y="4859210"/>
                </a:cubicBezTo>
                <a:lnTo>
                  <a:pt x="0" y="508413"/>
                </a:lnTo>
                <a:close/>
              </a:path>
            </a:pathLst>
          </a:cu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0049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MYTH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7DCB52-D558-0ADF-5ED6-05A7252692E3}"/>
              </a:ext>
            </a:extLst>
          </p:cNvPr>
          <p:cNvSpPr/>
          <p:nvPr/>
        </p:nvSpPr>
        <p:spPr>
          <a:xfrm>
            <a:off x="1047208" y="2244037"/>
            <a:ext cx="4067301" cy="3488955"/>
          </a:xfrm>
          <a:custGeom>
            <a:avLst/>
            <a:gdLst>
              <a:gd name="connsiteX0" fmla="*/ 0 w 4067301"/>
              <a:gd name="connsiteY0" fmla="*/ 348896 h 3488955"/>
              <a:gd name="connsiteX1" fmla="*/ 348896 w 4067301"/>
              <a:gd name="connsiteY1" fmla="*/ 0 h 3488955"/>
              <a:gd name="connsiteX2" fmla="*/ 3718406 w 4067301"/>
              <a:gd name="connsiteY2" fmla="*/ 0 h 3488955"/>
              <a:gd name="connsiteX3" fmla="*/ 4067302 w 4067301"/>
              <a:gd name="connsiteY3" fmla="*/ 348896 h 3488955"/>
              <a:gd name="connsiteX4" fmla="*/ 4067301 w 4067301"/>
              <a:gd name="connsiteY4" fmla="*/ 3140060 h 3488955"/>
              <a:gd name="connsiteX5" fmla="*/ 3718405 w 4067301"/>
              <a:gd name="connsiteY5" fmla="*/ 3488956 h 3488955"/>
              <a:gd name="connsiteX6" fmla="*/ 348896 w 4067301"/>
              <a:gd name="connsiteY6" fmla="*/ 3488955 h 3488955"/>
              <a:gd name="connsiteX7" fmla="*/ 0 w 4067301"/>
              <a:gd name="connsiteY7" fmla="*/ 3140059 h 3488955"/>
              <a:gd name="connsiteX8" fmla="*/ 0 w 4067301"/>
              <a:gd name="connsiteY8" fmla="*/ 348896 h 34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7301" h="3488955">
                <a:moveTo>
                  <a:pt x="0" y="348896"/>
                </a:moveTo>
                <a:cubicBezTo>
                  <a:pt x="0" y="156206"/>
                  <a:pt x="156206" y="0"/>
                  <a:pt x="348896" y="0"/>
                </a:cubicBezTo>
                <a:lnTo>
                  <a:pt x="3718406" y="0"/>
                </a:lnTo>
                <a:cubicBezTo>
                  <a:pt x="3911096" y="0"/>
                  <a:pt x="4067302" y="156206"/>
                  <a:pt x="4067302" y="348896"/>
                </a:cubicBezTo>
                <a:cubicBezTo>
                  <a:pt x="4067302" y="1279284"/>
                  <a:pt x="4067301" y="2209672"/>
                  <a:pt x="4067301" y="3140060"/>
                </a:cubicBezTo>
                <a:cubicBezTo>
                  <a:pt x="4067301" y="3332750"/>
                  <a:pt x="3911095" y="3488956"/>
                  <a:pt x="3718405" y="3488956"/>
                </a:cubicBezTo>
                <a:lnTo>
                  <a:pt x="348896" y="3488955"/>
                </a:lnTo>
                <a:cubicBezTo>
                  <a:pt x="156206" y="3488955"/>
                  <a:pt x="0" y="3332749"/>
                  <a:pt x="0" y="3140059"/>
                </a:cubicBezTo>
                <a:lnTo>
                  <a:pt x="0" y="348896"/>
                </a:lnTo>
                <a:close/>
              </a:path>
            </a:pathLst>
          </a:cu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848" tIns="157433" rIns="175848" bIns="157433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/>
              <a:t>You have to have leadership buy-in to have a trauma-informed learning environment.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83506B0-5BA7-9703-1664-D5AF246B66B0}"/>
              </a:ext>
            </a:extLst>
          </p:cNvPr>
          <p:cNvSpPr/>
          <p:nvPr/>
        </p:nvSpPr>
        <p:spPr>
          <a:xfrm>
            <a:off x="6004233" y="633750"/>
            <a:ext cx="5084127" cy="5367623"/>
          </a:xfrm>
          <a:custGeom>
            <a:avLst/>
            <a:gdLst>
              <a:gd name="connsiteX0" fmla="*/ 0 w 5084127"/>
              <a:gd name="connsiteY0" fmla="*/ 508413 h 5367623"/>
              <a:gd name="connsiteX1" fmla="*/ 508413 w 5084127"/>
              <a:gd name="connsiteY1" fmla="*/ 0 h 5367623"/>
              <a:gd name="connsiteX2" fmla="*/ 4575714 w 5084127"/>
              <a:gd name="connsiteY2" fmla="*/ 0 h 5367623"/>
              <a:gd name="connsiteX3" fmla="*/ 5084127 w 5084127"/>
              <a:gd name="connsiteY3" fmla="*/ 508413 h 5367623"/>
              <a:gd name="connsiteX4" fmla="*/ 5084127 w 5084127"/>
              <a:gd name="connsiteY4" fmla="*/ 4859210 h 5367623"/>
              <a:gd name="connsiteX5" fmla="*/ 4575714 w 5084127"/>
              <a:gd name="connsiteY5" fmla="*/ 5367623 h 5367623"/>
              <a:gd name="connsiteX6" fmla="*/ 508413 w 5084127"/>
              <a:gd name="connsiteY6" fmla="*/ 5367623 h 5367623"/>
              <a:gd name="connsiteX7" fmla="*/ 0 w 5084127"/>
              <a:gd name="connsiteY7" fmla="*/ 4859210 h 5367623"/>
              <a:gd name="connsiteX8" fmla="*/ 0 w 5084127"/>
              <a:gd name="connsiteY8" fmla="*/ 508413 h 53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4127" h="5367623">
                <a:moveTo>
                  <a:pt x="0" y="508413"/>
                </a:moveTo>
                <a:cubicBezTo>
                  <a:pt x="0" y="227624"/>
                  <a:pt x="227624" y="0"/>
                  <a:pt x="508413" y="0"/>
                </a:cubicBezTo>
                <a:lnTo>
                  <a:pt x="4575714" y="0"/>
                </a:lnTo>
                <a:cubicBezTo>
                  <a:pt x="4856503" y="0"/>
                  <a:pt x="5084127" y="227624"/>
                  <a:pt x="5084127" y="508413"/>
                </a:cubicBezTo>
                <a:lnTo>
                  <a:pt x="5084127" y="4859210"/>
                </a:lnTo>
                <a:cubicBezTo>
                  <a:pt x="5084127" y="5139999"/>
                  <a:pt x="4856503" y="5367623"/>
                  <a:pt x="4575714" y="5367623"/>
                </a:cubicBezTo>
                <a:lnTo>
                  <a:pt x="508413" y="5367623"/>
                </a:lnTo>
                <a:cubicBezTo>
                  <a:pt x="227624" y="5367623"/>
                  <a:pt x="0" y="5139999"/>
                  <a:pt x="0" y="4859210"/>
                </a:cubicBezTo>
                <a:lnTo>
                  <a:pt x="0" y="508413"/>
                </a:lnTo>
                <a:close/>
              </a:path>
            </a:pathLst>
          </a:cu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0049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FACT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F3FC8-A2F0-8C17-5CD2-130AF593DCE5}"/>
              </a:ext>
            </a:extLst>
          </p:cNvPr>
          <p:cNvSpPr/>
          <p:nvPr/>
        </p:nvSpPr>
        <p:spPr>
          <a:xfrm>
            <a:off x="6512646" y="2244037"/>
            <a:ext cx="4067301" cy="3488955"/>
          </a:xfrm>
          <a:custGeom>
            <a:avLst/>
            <a:gdLst>
              <a:gd name="connsiteX0" fmla="*/ 0 w 4067301"/>
              <a:gd name="connsiteY0" fmla="*/ 348896 h 3488955"/>
              <a:gd name="connsiteX1" fmla="*/ 348896 w 4067301"/>
              <a:gd name="connsiteY1" fmla="*/ 0 h 3488955"/>
              <a:gd name="connsiteX2" fmla="*/ 3718406 w 4067301"/>
              <a:gd name="connsiteY2" fmla="*/ 0 h 3488955"/>
              <a:gd name="connsiteX3" fmla="*/ 4067302 w 4067301"/>
              <a:gd name="connsiteY3" fmla="*/ 348896 h 3488955"/>
              <a:gd name="connsiteX4" fmla="*/ 4067301 w 4067301"/>
              <a:gd name="connsiteY4" fmla="*/ 3140060 h 3488955"/>
              <a:gd name="connsiteX5" fmla="*/ 3718405 w 4067301"/>
              <a:gd name="connsiteY5" fmla="*/ 3488956 h 3488955"/>
              <a:gd name="connsiteX6" fmla="*/ 348896 w 4067301"/>
              <a:gd name="connsiteY6" fmla="*/ 3488955 h 3488955"/>
              <a:gd name="connsiteX7" fmla="*/ 0 w 4067301"/>
              <a:gd name="connsiteY7" fmla="*/ 3140059 h 3488955"/>
              <a:gd name="connsiteX8" fmla="*/ 0 w 4067301"/>
              <a:gd name="connsiteY8" fmla="*/ 348896 h 34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7301" h="3488955">
                <a:moveTo>
                  <a:pt x="0" y="348896"/>
                </a:moveTo>
                <a:cubicBezTo>
                  <a:pt x="0" y="156206"/>
                  <a:pt x="156206" y="0"/>
                  <a:pt x="348896" y="0"/>
                </a:cubicBezTo>
                <a:lnTo>
                  <a:pt x="3718406" y="0"/>
                </a:lnTo>
                <a:cubicBezTo>
                  <a:pt x="3911096" y="0"/>
                  <a:pt x="4067302" y="156206"/>
                  <a:pt x="4067302" y="348896"/>
                </a:cubicBezTo>
                <a:cubicBezTo>
                  <a:pt x="4067302" y="1279284"/>
                  <a:pt x="4067301" y="2209672"/>
                  <a:pt x="4067301" y="3140060"/>
                </a:cubicBezTo>
                <a:cubicBezTo>
                  <a:pt x="4067301" y="3332750"/>
                  <a:pt x="3911095" y="3488956"/>
                  <a:pt x="3718405" y="3488956"/>
                </a:cubicBezTo>
                <a:lnTo>
                  <a:pt x="348896" y="3488955"/>
                </a:lnTo>
                <a:cubicBezTo>
                  <a:pt x="156206" y="3488955"/>
                  <a:pt x="0" y="3332749"/>
                  <a:pt x="0" y="3140059"/>
                </a:cubicBezTo>
                <a:lnTo>
                  <a:pt x="0" y="348896"/>
                </a:lnTo>
                <a:close/>
              </a:path>
            </a:pathLst>
          </a:cu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848" tIns="157433" rIns="175848" bIns="157433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/>
              <a:t>While leadership buy-in will help you create a more trauma informed environment, there are many other ways that individual instructors can make a difference.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https://dmh.mo.gov/media/pdf/missouri-model-trauma-informed-schools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539C4F62-C99A-39AB-F5A7-1418B75D9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5679" y="1149714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A9F8690A-593A-93E0-F79A-EEA20A803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3105" y="1136923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C34B8-0A42-BAEB-42F6-9101CECE7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941" y="2009871"/>
            <a:ext cx="2308633" cy="217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57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thoughts?</a:t>
            </a:r>
          </a:p>
        </p:txBody>
      </p:sp>
      <p:pic>
        <p:nvPicPr>
          <p:cNvPr id="9" name="Picture Placeholder 8" descr="Boardroom outline">
            <a:extLst>
              <a:ext uri="{FF2B5EF4-FFF2-40B4-BE49-F238E27FC236}">
                <a16:creationId xmlns:a16="http://schemas.microsoft.com/office/drawing/2014/main" id="{8A016082-1E6F-A8CD-3345-E02C1C2E00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784" b="21784"/>
          <a:stretch>
            <a:fillRect/>
          </a:stretch>
        </p:blipFill>
        <p:spPr>
          <a:xfrm>
            <a:off x="1996384" y="2456384"/>
            <a:ext cx="3886258" cy="219320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AAA333-D0D6-E65B-941F-E5198B1A9C27}"/>
              </a:ext>
            </a:extLst>
          </p:cNvPr>
          <p:cNvSpPr txBox="1"/>
          <p:nvPr/>
        </p:nvSpPr>
        <p:spPr>
          <a:xfrm>
            <a:off x="6309359" y="4131371"/>
            <a:ext cx="5058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What other myths exist or what other assumptions are you aware of related to trauma informed approaches? </a:t>
            </a:r>
          </a:p>
        </p:txBody>
      </p:sp>
    </p:spTree>
    <p:extLst>
      <p:ext uri="{BB962C8B-B14F-4D97-AF65-F5344CB8AC3E}">
        <p14:creationId xmlns:p14="http://schemas.microsoft.com/office/powerpoint/2010/main" val="1994467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0BD740-1842-8F15-5DCE-1104239B0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Trauma Informed Frameworks</a:t>
            </a:r>
          </a:p>
        </p:txBody>
      </p:sp>
      <p:pic>
        <p:nvPicPr>
          <p:cNvPr id="3" name="Picture Placeholder 2" descr="A wall filled with colofrul 3D boxes">
            <a:extLst>
              <a:ext uri="{FF2B5EF4-FFF2-40B4-BE49-F238E27FC236}">
                <a16:creationId xmlns:a16="http://schemas.microsoft.com/office/drawing/2014/main" id="{CA3460F8-65FE-5C13-DC78-7CD4A4AE66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4" r="26324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3E82F7-E06C-43B0-036B-5BB5A6057C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Frameworks and Key Principles of Trauma Informed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669F8-F68E-ECD1-3D3C-4AB5124341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32538"/>
            <a:ext cx="523875" cy="247650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588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F2DA3B-A44C-3D02-CF14-8F7E9501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Informed Frameworks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A0FCCC6-AFE7-8125-1819-A8EFADC867C2}"/>
              </a:ext>
            </a:extLst>
          </p:cNvPr>
          <p:cNvSpPr/>
          <p:nvPr/>
        </p:nvSpPr>
        <p:spPr>
          <a:xfrm>
            <a:off x="771294" y="2657376"/>
            <a:ext cx="4965808" cy="2979484"/>
          </a:xfrm>
          <a:custGeom>
            <a:avLst/>
            <a:gdLst>
              <a:gd name="connsiteX0" fmla="*/ 0 w 4965808"/>
              <a:gd name="connsiteY0" fmla="*/ 0 h 2979484"/>
              <a:gd name="connsiteX1" fmla="*/ 4965808 w 4965808"/>
              <a:gd name="connsiteY1" fmla="*/ 0 h 2979484"/>
              <a:gd name="connsiteX2" fmla="*/ 4965808 w 4965808"/>
              <a:gd name="connsiteY2" fmla="*/ 2979484 h 2979484"/>
              <a:gd name="connsiteX3" fmla="*/ 0 w 4965808"/>
              <a:gd name="connsiteY3" fmla="*/ 2979484 h 2979484"/>
              <a:gd name="connsiteX4" fmla="*/ 0 w 4965808"/>
              <a:gd name="connsiteY4" fmla="*/ 0 h 297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808" h="2979484">
                <a:moveTo>
                  <a:pt x="0" y="0"/>
                </a:moveTo>
                <a:lnTo>
                  <a:pt x="4965808" y="0"/>
                </a:lnTo>
                <a:lnTo>
                  <a:pt x="4965808" y="2979484"/>
                </a:lnTo>
                <a:lnTo>
                  <a:pt x="0" y="297948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kern="1200" dirty="0"/>
              <a:t>SAMHSA’s Guidance for a Trauma Informed Approach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140A701-E030-44CD-537B-FCF2B7D903FE}"/>
              </a:ext>
            </a:extLst>
          </p:cNvPr>
          <p:cNvSpPr/>
          <p:nvPr/>
        </p:nvSpPr>
        <p:spPr>
          <a:xfrm>
            <a:off x="6233683" y="2657376"/>
            <a:ext cx="4965808" cy="2979484"/>
          </a:xfrm>
          <a:custGeom>
            <a:avLst/>
            <a:gdLst>
              <a:gd name="connsiteX0" fmla="*/ 0 w 4965808"/>
              <a:gd name="connsiteY0" fmla="*/ 0 h 2979484"/>
              <a:gd name="connsiteX1" fmla="*/ 4965808 w 4965808"/>
              <a:gd name="connsiteY1" fmla="*/ 0 h 2979484"/>
              <a:gd name="connsiteX2" fmla="*/ 4965808 w 4965808"/>
              <a:gd name="connsiteY2" fmla="*/ 2979484 h 2979484"/>
              <a:gd name="connsiteX3" fmla="*/ 0 w 4965808"/>
              <a:gd name="connsiteY3" fmla="*/ 2979484 h 2979484"/>
              <a:gd name="connsiteX4" fmla="*/ 0 w 4965808"/>
              <a:gd name="connsiteY4" fmla="*/ 0 h 297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808" h="2979484">
                <a:moveTo>
                  <a:pt x="0" y="0"/>
                </a:moveTo>
                <a:lnTo>
                  <a:pt x="4965808" y="0"/>
                </a:lnTo>
                <a:lnTo>
                  <a:pt x="4965808" y="2979484"/>
                </a:lnTo>
                <a:lnTo>
                  <a:pt x="0" y="2979484"/>
                </a:lnTo>
                <a:lnTo>
                  <a:pt x="0" y="0"/>
                </a:lnTo>
                <a:close/>
              </a:path>
            </a:pathLst>
          </a:cu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9904679"/>
              <a:satOff val="21531"/>
              <a:lumOff val="-164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kern="1200" dirty="0"/>
              <a:t>The Missouri Model: A Developmental Framework for Trauma Informed Approaches</a:t>
            </a:r>
          </a:p>
        </p:txBody>
      </p:sp>
    </p:spTree>
    <p:extLst>
      <p:ext uri="{BB962C8B-B14F-4D97-AF65-F5344CB8AC3E}">
        <p14:creationId xmlns:p14="http://schemas.microsoft.com/office/powerpoint/2010/main" val="2763111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SAMHSA’s Four “R’s”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5E6AD-3E1F-1789-7FA5-6711B3589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515" y="2608046"/>
            <a:ext cx="4965808" cy="29794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4CDF1-72CF-8B16-0246-7778959058C8}"/>
              </a:ext>
            </a:extLst>
          </p:cNvPr>
          <p:cNvSpPr txBox="1"/>
          <p:nvPr/>
        </p:nvSpPr>
        <p:spPr>
          <a:xfrm>
            <a:off x="672515" y="2608046"/>
            <a:ext cx="4965808" cy="297948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kern="1200" dirty="0"/>
              <a:t>SAMHSA’s Guidance for a Trauma Informed Approach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AC15A6-F7E2-973D-AB9C-E1F23B85DB23}"/>
              </a:ext>
            </a:extLst>
          </p:cNvPr>
          <p:cNvSpPr txBox="1">
            <a:spLocks/>
          </p:cNvSpPr>
          <p:nvPr/>
        </p:nvSpPr>
        <p:spPr>
          <a:xfrm>
            <a:off x="5798787" y="2511369"/>
            <a:ext cx="5320664" cy="3597470"/>
          </a:xfrm>
          <a:prstGeom prst="rect">
            <a:avLst/>
          </a:prstGeom>
        </p:spPr>
        <p:txBody>
          <a:bodyPr/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Realize</a:t>
            </a:r>
            <a:r>
              <a:rPr lang="en-US" sz="2200" dirty="0"/>
              <a:t> the widespread impact of trauma.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Recognize</a:t>
            </a:r>
            <a:r>
              <a:rPr lang="en-US" sz="2200" dirty="0"/>
              <a:t> the signs and symptoms of trauma.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Respond</a:t>
            </a:r>
            <a:r>
              <a:rPr lang="en-US" sz="2200" dirty="0"/>
              <a:t> by integrating knowledge about trauma into policies, procedures, and practices.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Resist</a:t>
            </a:r>
            <a:r>
              <a:rPr lang="en-US" sz="2200" dirty="0"/>
              <a:t> re-traumatization (i.e., secondary victimization) actively and intentionally.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https://store.samhsa.gov/sites/default/files/sma14-4884.pdf</a:t>
            </a:r>
          </a:p>
        </p:txBody>
      </p:sp>
    </p:spTree>
    <p:extLst>
      <p:ext uri="{BB962C8B-B14F-4D97-AF65-F5344CB8AC3E}">
        <p14:creationId xmlns:p14="http://schemas.microsoft.com/office/powerpoint/2010/main" val="19804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SAMHSA’s 6 Key Principles</a:t>
            </a:r>
            <a:r>
              <a:rPr lang="en-US" sz="2400" dirty="0">
                <a:solidFill>
                  <a:schemeClr val="bg1">
                    <a:alpha val="0"/>
                  </a:schemeClr>
                </a:solidFill>
              </a:rPr>
              <a:t>: SAMHSA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C82C8-9D7C-4940-E9BC-BCE6B457D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515" y="2608046"/>
            <a:ext cx="4965808" cy="29794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9BDD9-B8F0-C4B5-713F-7C8F17991800}"/>
              </a:ext>
            </a:extLst>
          </p:cNvPr>
          <p:cNvSpPr txBox="1"/>
          <p:nvPr/>
        </p:nvSpPr>
        <p:spPr>
          <a:xfrm>
            <a:off x="672515" y="2608046"/>
            <a:ext cx="4965808" cy="297948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kern="1200" dirty="0"/>
              <a:t>SAMHSA’s Guidance for a Trauma Informed Approach</a:t>
            </a:r>
          </a:p>
        </p:txBody>
      </p:sp>
      <p:graphicFrame>
        <p:nvGraphicFramePr>
          <p:cNvPr id="3" name="Content Placeholder 2" descr="SAMHSA’s  6 key principles for a trauma informed approach with “Trauma Informed Care” hexagon in the middle and six hexagons around: “Safety”, &quot;Trustworthiness and Transparency&quot;, &quot;Peer Support&quot;, &quot;Collaboration and Mutuality&quot;, &quot;Empowerment, Voice, and Choice&quot;, &quot;Cultural, Historical, and Gender Issues&quot;">
            <a:extLst>
              <a:ext uri="{FF2B5EF4-FFF2-40B4-BE49-F238E27FC236}">
                <a16:creationId xmlns:a16="http://schemas.microsoft.com/office/drawing/2014/main" id="{1A989AC7-540E-B558-E847-D849070B562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930033"/>
              </p:ext>
            </p:extLst>
          </p:nvPr>
        </p:nvGraphicFramePr>
        <p:xfrm>
          <a:off x="2598243" y="1965922"/>
          <a:ext cx="10971212" cy="426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https://store.samhsa.gov/sites/default/files/sma14-4884.pdf</a:t>
            </a:r>
          </a:p>
        </p:txBody>
      </p:sp>
    </p:spTree>
    <p:extLst>
      <p:ext uri="{BB962C8B-B14F-4D97-AF65-F5344CB8AC3E}">
        <p14:creationId xmlns:p14="http://schemas.microsoft.com/office/powerpoint/2010/main" val="338959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74E2-1348-B699-97DE-2DD044AC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pic>
        <p:nvPicPr>
          <p:cNvPr id="8" name="Picture Placeholder 5" descr="Checklist with solid fill">
            <a:extLst>
              <a:ext uri="{FF2B5EF4-FFF2-40B4-BE49-F238E27FC236}">
                <a16:creationId xmlns:a16="http://schemas.microsoft.com/office/drawing/2014/main" id="{7C47094F-6DF7-89EB-4EAE-DA0132BF8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1003837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16AEC-35A9-05FE-36C2-458BA44C09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6478385" cy="35974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Recognize how trauma presents in youth aged 10-19.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Define trauma informed facilitation and trauma theories.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Describe trauma informed principles and how they can be applied to facilitation.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 a trauma informed session or adapt a current session to incorporate trauma informed approaches.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7311B-3E83-E73E-EB12-63FCCB64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>
              <a:latin typeface="+mn-lt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BCBEE60D-4F9D-1AC5-0F71-932B256F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740" y="3082875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1342D85-3A4F-D836-4B17-AF4C7AFB6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740" y="3626009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65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SAMHSA’s 6 Key Principles</a:t>
            </a:r>
            <a:r>
              <a:rPr lang="en-US" sz="3200" dirty="0">
                <a:solidFill>
                  <a:schemeClr val="bg1">
                    <a:alpha val="0"/>
                  </a:schemeClr>
                </a:solidFill>
              </a:rPr>
              <a:t>: Safety</a:t>
            </a:r>
          </a:p>
        </p:txBody>
      </p:sp>
      <p:grpSp>
        <p:nvGrpSpPr>
          <p:cNvPr id="3" name="Group 2" descr="Hexagon with text &quot;Safety&quot; inside">
            <a:extLst>
              <a:ext uri="{FF2B5EF4-FFF2-40B4-BE49-F238E27FC236}">
                <a16:creationId xmlns:a16="http://schemas.microsoft.com/office/drawing/2014/main" id="{9C754681-7B70-7506-1247-572688A8D331}"/>
              </a:ext>
            </a:extLst>
          </p:cNvPr>
          <p:cNvGrpSpPr/>
          <p:nvPr/>
        </p:nvGrpSpPr>
        <p:grpSpPr>
          <a:xfrm>
            <a:off x="769357" y="3072088"/>
            <a:ext cx="2207478" cy="1975238"/>
            <a:chOff x="769357" y="3072088"/>
            <a:chExt cx="2207478" cy="1975238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C8960FEC-E06E-ED0F-A3DC-E2D28FCCF5A3}"/>
                </a:ext>
              </a:extLst>
            </p:cNvPr>
            <p:cNvSpPr/>
            <p:nvPr/>
          </p:nvSpPr>
          <p:spPr>
            <a:xfrm>
              <a:off x="769357" y="3072088"/>
              <a:ext cx="2207478" cy="197523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" name="Hexagon 4">
              <a:extLst>
                <a:ext uri="{FF2B5EF4-FFF2-40B4-BE49-F238E27FC236}">
                  <a16:creationId xmlns:a16="http://schemas.microsoft.com/office/drawing/2014/main" id="{BF8BF2BB-5499-AA93-F4F4-2A7B0DC00CBA}"/>
                </a:ext>
              </a:extLst>
            </p:cNvPr>
            <p:cNvSpPr txBox="1"/>
            <p:nvPr/>
          </p:nvSpPr>
          <p:spPr>
            <a:xfrm>
              <a:off x="1135183" y="3399427"/>
              <a:ext cx="1475826" cy="1320560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Safety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669" y="2393509"/>
            <a:ext cx="8042489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People feel physically and psychologically 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physical setting is safe.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Interpersonal interactions promote a sense of safety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42E17-8EB4-56EE-E630-923182BD0E70}"/>
              </a:ext>
            </a:extLst>
          </p:cNvPr>
          <p:cNvSpPr txBox="1"/>
          <p:nvPr/>
        </p:nvSpPr>
        <p:spPr>
          <a:xfrm>
            <a:off x="3524668" y="4261829"/>
            <a:ext cx="7697879" cy="1611278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i="1" kern="1200" dirty="0"/>
              <a:t>EXAMPLES</a:t>
            </a:r>
          </a:p>
          <a:p>
            <a:pPr marL="285750" lvl="0" indent="-28575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kern="1200" dirty="0"/>
              <a:t>Modeling respectful communication practices and self-regulation.</a:t>
            </a:r>
          </a:p>
          <a:p>
            <a:pPr marL="285750" lvl="0" indent="-28575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Creating a teaching space and materials that are void of stigmatizing or sensationalized language and imagery.</a:t>
            </a:r>
            <a:endParaRPr lang="en-US" kern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https://store.samhsa.gov/sites/default/files/sma14-4884.pdf</a:t>
            </a:r>
          </a:p>
        </p:txBody>
      </p:sp>
    </p:spTree>
    <p:extLst>
      <p:ext uri="{BB962C8B-B14F-4D97-AF65-F5344CB8AC3E}">
        <p14:creationId xmlns:p14="http://schemas.microsoft.com/office/powerpoint/2010/main" val="42604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SAMHSA’s 6 Key Principles</a:t>
            </a:r>
            <a:r>
              <a:rPr lang="en-US" sz="500" dirty="0">
                <a:solidFill>
                  <a:schemeClr val="bg1">
                    <a:alpha val="0"/>
                  </a:schemeClr>
                </a:solidFill>
              </a:rPr>
              <a:t>: Trustworthiness and Transparency</a:t>
            </a:r>
            <a:endParaRPr lang="en-US" dirty="0"/>
          </a:p>
        </p:txBody>
      </p:sp>
      <p:grpSp>
        <p:nvGrpSpPr>
          <p:cNvPr id="3" name="Group 2" descr="Hexagon with text &quot;Trustworthiness and Transparency&quot; inside">
            <a:extLst>
              <a:ext uri="{FF2B5EF4-FFF2-40B4-BE49-F238E27FC236}">
                <a16:creationId xmlns:a16="http://schemas.microsoft.com/office/drawing/2014/main" id="{F357AE33-1407-B8BD-6C26-170EBBD41C95}"/>
              </a:ext>
            </a:extLst>
          </p:cNvPr>
          <p:cNvGrpSpPr/>
          <p:nvPr/>
        </p:nvGrpSpPr>
        <p:grpSpPr>
          <a:xfrm>
            <a:off x="757300" y="2985585"/>
            <a:ext cx="2251760" cy="1965064"/>
            <a:chOff x="757300" y="2985585"/>
            <a:chExt cx="2251760" cy="1965064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A0182416-310A-E398-C3D1-09CEFC528564}"/>
                </a:ext>
              </a:extLst>
            </p:cNvPr>
            <p:cNvSpPr/>
            <p:nvPr/>
          </p:nvSpPr>
          <p:spPr>
            <a:xfrm>
              <a:off x="757300" y="2985585"/>
              <a:ext cx="2251760" cy="196506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156520"/>
                <a:satOff val="6422"/>
                <a:lumOff val="5882"/>
                <a:alphaOff val="0"/>
              </a:schemeClr>
            </a:fillRef>
            <a:effectRef idx="0">
              <a:schemeClr val="accent5">
                <a:hueOff val="-3156520"/>
                <a:satOff val="6422"/>
                <a:lumOff val="588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Hexagon 4">
              <a:extLst>
                <a:ext uri="{FF2B5EF4-FFF2-40B4-BE49-F238E27FC236}">
                  <a16:creationId xmlns:a16="http://schemas.microsoft.com/office/drawing/2014/main" id="{48AB68F9-67DC-91F9-7CA6-EBEE084729BA}"/>
                </a:ext>
              </a:extLst>
            </p:cNvPr>
            <p:cNvSpPr txBox="1"/>
            <p:nvPr/>
          </p:nvSpPr>
          <p:spPr>
            <a:xfrm>
              <a:off x="1130464" y="3311238"/>
              <a:ext cx="1505432" cy="1313758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Trustworthiness and Transparency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670" y="2393509"/>
            <a:ext cx="5647528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Operations and decisions are conducted with transparency and with the goal of building and maintaining trust with others.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42E17-8EB4-56EE-E630-923182BD0E70}"/>
              </a:ext>
            </a:extLst>
          </p:cNvPr>
          <p:cNvSpPr txBox="1"/>
          <p:nvPr/>
        </p:nvSpPr>
        <p:spPr>
          <a:xfrm>
            <a:off x="3524668" y="4261829"/>
            <a:ext cx="7697879" cy="1611278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rgbClr val="36318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i="1" kern="1200" dirty="0"/>
              <a:t>EXAMPLES</a:t>
            </a:r>
          </a:p>
          <a:p>
            <a:pPr marL="285750" lvl="0" indent="-28575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kern="1200" dirty="0"/>
              <a:t>Providing students with content warnings. Being clear about what types </a:t>
            </a:r>
            <a:r>
              <a:rPr lang="en-US" dirty="0"/>
              <a:t>of content will and won’t be discussed.</a:t>
            </a:r>
          </a:p>
          <a:p>
            <a:pPr marL="285750" lvl="0" indent="-28575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kern="1200" dirty="0"/>
              <a:t>Being transparen</a:t>
            </a:r>
            <a:r>
              <a:rPr lang="en-US" dirty="0"/>
              <a:t>t with students about when you’re having a hard day.</a:t>
            </a:r>
            <a:endParaRPr lang="en-US" kern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https://store.samhsa.gov/sites/default/files/sma14-4884.pdf</a:t>
            </a:r>
          </a:p>
        </p:txBody>
      </p:sp>
    </p:spTree>
    <p:extLst>
      <p:ext uri="{BB962C8B-B14F-4D97-AF65-F5344CB8AC3E}">
        <p14:creationId xmlns:p14="http://schemas.microsoft.com/office/powerpoint/2010/main" val="30240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SAMHSA’s 6 Key Principles</a:t>
            </a:r>
            <a:r>
              <a:rPr lang="en-US" sz="1600" dirty="0">
                <a:solidFill>
                  <a:schemeClr val="bg1">
                    <a:alpha val="0"/>
                  </a:schemeClr>
                </a:solidFill>
              </a:rPr>
              <a:t>: Peer Support</a:t>
            </a:r>
          </a:p>
        </p:txBody>
      </p:sp>
      <p:grpSp>
        <p:nvGrpSpPr>
          <p:cNvPr id="3" name="Group 2" descr="Hexagon with text &quot;Peer Support&quot; inside">
            <a:extLst>
              <a:ext uri="{FF2B5EF4-FFF2-40B4-BE49-F238E27FC236}">
                <a16:creationId xmlns:a16="http://schemas.microsoft.com/office/drawing/2014/main" id="{0AE1B3CC-21C2-AF8E-31E6-7D6525EBC9A0}"/>
              </a:ext>
            </a:extLst>
          </p:cNvPr>
          <p:cNvGrpSpPr/>
          <p:nvPr/>
        </p:nvGrpSpPr>
        <p:grpSpPr>
          <a:xfrm>
            <a:off x="757300" y="2985585"/>
            <a:ext cx="2251760" cy="1965064"/>
            <a:chOff x="757300" y="2985585"/>
            <a:chExt cx="2251760" cy="1965064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A0182416-310A-E398-C3D1-09CEFC528564}"/>
                </a:ext>
              </a:extLst>
            </p:cNvPr>
            <p:cNvSpPr/>
            <p:nvPr/>
          </p:nvSpPr>
          <p:spPr>
            <a:xfrm>
              <a:off x="757300" y="2985585"/>
              <a:ext cx="2251760" cy="196506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156520"/>
                <a:satOff val="6422"/>
                <a:lumOff val="5882"/>
                <a:alphaOff val="0"/>
              </a:schemeClr>
            </a:fillRef>
            <a:effectRef idx="0">
              <a:schemeClr val="accent5">
                <a:hueOff val="-3156520"/>
                <a:satOff val="6422"/>
                <a:lumOff val="588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Hexagon 4">
              <a:extLst>
                <a:ext uri="{FF2B5EF4-FFF2-40B4-BE49-F238E27FC236}">
                  <a16:creationId xmlns:a16="http://schemas.microsoft.com/office/drawing/2014/main" id="{48AB68F9-67DC-91F9-7CA6-EBEE084729BA}"/>
                </a:ext>
              </a:extLst>
            </p:cNvPr>
            <p:cNvSpPr txBox="1"/>
            <p:nvPr/>
          </p:nvSpPr>
          <p:spPr>
            <a:xfrm>
              <a:off x="1130464" y="3311238"/>
              <a:ext cx="1505432" cy="1313758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Peer Support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669" y="2393509"/>
            <a:ext cx="8042489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“Peers” refers to individuals with lived experience of trauma.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Peer support and mutual self help establish safety and hope, building trust, enhancing collaboration, and promoting healing and recovery.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42E17-8EB4-56EE-E630-923182BD0E70}"/>
              </a:ext>
            </a:extLst>
          </p:cNvPr>
          <p:cNvSpPr txBox="1"/>
          <p:nvPr/>
        </p:nvSpPr>
        <p:spPr>
          <a:xfrm>
            <a:off x="3524668" y="4261829"/>
            <a:ext cx="7697879" cy="1611278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i="1" kern="1200" dirty="0"/>
              <a:t>EXAMPLES</a:t>
            </a:r>
          </a:p>
          <a:p>
            <a:pPr marL="285750" lvl="0" indent="-28575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kern="1200" dirty="0"/>
              <a:t>Encouraging </a:t>
            </a:r>
            <a:r>
              <a:rPr lang="en-US" dirty="0"/>
              <a:t>students to build trust amongst one another.</a:t>
            </a:r>
          </a:p>
          <a:p>
            <a:pPr marL="285750" lvl="0" indent="-28575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kern="1200" dirty="0"/>
              <a:t>Normalizing experiences tha</a:t>
            </a:r>
            <a:r>
              <a:rPr lang="en-US" dirty="0"/>
              <a:t>t may be difficult to discuss</a:t>
            </a:r>
            <a:r>
              <a:rPr lang="en-US" kern="1200" dirty="0"/>
              <a:t>.</a:t>
            </a:r>
          </a:p>
          <a:p>
            <a:pPr marL="285750" lvl="0" indent="-28575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kern="1200" dirty="0"/>
              <a:t>Sharing examples that are not ideal, but are realistic.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https://store.samhsa.gov/sites/default/files/sma14-4884.pdf</a:t>
            </a:r>
          </a:p>
        </p:txBody>
      </p:sp>
    </p:spTree>
    <p:extLst>
      <p:ext uri="{BB962C8B-B14F-4D97-AF65-F5344CB8AC3E}">
        <p14:creationId xmlns:p14="http://schemas.microsoft.com/office/powerpoint/2010/main" val="1382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SAMHSA’s 6 Key Principles</a:t>
            </a:r>
            <a:r>
              <a:rPr lang="en-US" sz="600" dirty="0">
                <a:solidFill>
                  <a:schemeClr val="bg1">
                    <a:alpha val="0"/>
                  </a:schemeClr>
                </a:solidFill>
              </a:rPr>
              <a:t>: Collaboration and Mutuality</a:t>
            </a:r>
            <a:endParaRPr lang="en-US" dirty="0"/>
          </a:p>
        </p:txBody>
      </p:sp>
      <p:grpSp>
        <p:nvGrpSpPr>
          <p:cNvPr id="8" name="Group 7" descr="Hexagon with text &quot;Collaboration and Mutuality&quot; inside">
            <a:extLst>
              <a:ext uri="{FF2B5EF4-FFF2-40B4-BE49-F238E27FC236}">
                <a16:creationId xmlns:a16="http://schemas.microsoft.com/office/drawing/2014/main" id="{6A55A231-09FA-AF27-DF1D-7173D3A36DFB}"/>
              </a:ext>
            </a:extLst>
          </p:cNvPr>
          <p:cNvGrpSpPr/>
          <p:nvPr/>
        </p:nvGrpSpPr>
        <p:grpSpPr>
          <a:xfrm>
            <a:off x="753273" y="2977292"/>
            <a:ext cx="2251759" cy="1965063"/>
            <a:chOff x="753273" y="2977292"/>
            <a:chExt cx="2251759" cy="1965063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37640D6A-8821-D4F8-6ED6-C51E0A391F73}"/>
                </a:ext>
              </a:extLst>
            </p:cNvPr>
            <p:cNvSpPr/>
            <p:nvPr/>
          </p:nvSpPr>
          <p:spPr>
            <a:xfrm>
              <a:off x="753273" y="2977292"/>
              <a:ext cx="2251759" cy="196506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469560"/>
                <a:satOff val="19266"/>
                <a:lumOff val="17647"/>
                <a:alphaOff val="0"/>
              </a:schemeClr>
            </a:fillRef>
            <a:effectRef idx="0">
              <a:schemeClr val="accent5">
                <a:hueOff val="-9469560"/>
                <a:satOff val="19266"/>
                <a:lumOff val="176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Hexagon 4">
              <a:extLst>
                <a:ext uri="{FF2B5EF4-FFF2-40B4-BE49-F238E27FC236}">
                  <a16:creationId xmlns:a16="http://schemas.microsoft.com/office/drawing/2014/main" id="{707D3449-1E60-987E-E54F-D893FEB6790E}"/>
                </a:ext>
              </a:extLst>
            </p:cNvPr>
            <p:cNvSpPr txBox="1"/>
            <p:nvPr/>
          </p:nvSpPr>
          <p:spPr>
            <a:xfrm>
              <a:off x="1126437" y="3302945"/>
              <a:ext cx="1505431" cy="1313757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Collaboration and Mutuality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669" y="2393509"/>
            <a:ext cx="8042489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Leveling of power differences.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Meaningful power sharing and decision-making.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Recognizing everyone has a role to play in a trauma informed approach.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42E17-8EB4-56EE-E630-923182BD0E70}"/>
              </a:ext>
            </a:extLst>
          </p:cNvPr>
          <p:cNvSpPr txBox="1"/>
          <p:nvPr/>
        </p:nvSpPr>
        <p:spPr>
          <a:xfrm>
            <a:off x="3524668" y="4261829"/>
            <a:ext cx="7697879" cy="1611278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rgbClr val="32C15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i="1" kern="1200" dirty="0"/>
              <a:t>EXAMPLES</a:t>
            </a:r>
          </a:p>
          <a:p>
            <a:pPr marL="285750" lvl="0" indent="-28575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kern="1200" dirty="0"/>
              <a:t>Engaging students in co-developing class grou</a:t>
            </a:r>
            <a:r>
              <a:rPr lang="en-US" dirty="0"/>
              <a:t>nd rules. </a:t>
            </a:r>
          </a:p>
          <a:p>
            <a:pPr marL="285750" lvl="0" indent="-28575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kern="1200" dirty="0"/>
              <a:t>Askin</a:t>
            </a:r>
            <a:r>
              <a:rPr lang="en-US" dirty="0"/>
              <a:t>g students for their genuine opinions on difficult topics.</a:t>
            </a:r>
          </a:p>
          <a:p>
            <a:pPr marL="285750" lvl="0" indent="-28575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kern="1200" dirty="0"/>
              <a:t>Taking student suggestions, when appropriate.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https://store.samhsa.gov/sites/default/files/sma14-4884.pdf</a:t>
            </a:r>
          </a:p>
        </p:txBody>
      </p:sp>
    </p:spTree>
    <p:extLst>
      <p:ext uri="{BB962C8B-B14F-4D97-AF65-F5344CB8AC3E}">
        <p14:creationId xmlns:p14="http://schemas.microsoft.com/office/powerpoint/2010/main" val="21340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SAMHSA’s 6 Key Principles</a:t>
            </a:r>
            <a:r>
              <a:rPr lang="en-US" sz="600" dirty="0">
                <a:solidFill>
                  <a:schemeClr val="bg1">
                    <a:alpha val="0"/>
                  </a:schemeClr>
                </a:solidFill>
              </a:rPr>
              <a:t>: Empowerment, Voice, and Choice</a:t>
            </a:r>
          </a:p>
        </p:txBody>
      </p:sp>
      <p:grpSp>
        <p:nvGrpSpPr>
          <p:cNvPr id="8" name="Group 7" descr="Hexagon with text &quot;Empowerment, Voice, and Choice&quot; inside">
            <a:extLst>
              <a:ext uri="{FF2B5EF4-FFF2-40B4-BE49-F238E27FC236}">
                <a16:creationId xmlns:a16="http://schemas.microsoft.com/office/drawing/2014/main" id="{5A83BB1C-BB15-E827-26F0-08182662D444}"/>
              </a:ext>
            </a:extLst>
          </p:cNvPr>
          <p:cNvGrpSpPr/>
          <p:nvPr/>
        </p:nvGrpSpPr>
        <p:grpSpPr>
          <a:xfrm>
            <a:off x="765356" y="2998925"/>
            <a:ext cx="2251761" cy="1965063"/>
            <a:chOff x="765356" y="2998925"/>
            <a:chExt cx="2251761" cy="1965063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7116C103-EFD9-7AD0-4EA9-89D46A6C337A}"/>
                </a:ext>
              </a:extLst>
            </p:cNvPr>
            <p:cNvSpPr/>
            <p:nvPr/>
          </p:nvSpPr>
          <p:spPr>
            <a:xfrm>
              <a:off x="765356" y="2998925"/>
              <a:ext cx="2251761" cy="196506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626081"/>
                <a:satOff val="25688"/>
                <a:lumOff val="23529"/>
                <a:alphaOff val="0"/>
              </a:schemeClr>
            </a:fillRef>
            <a:effectRef idx="0">
              <a:schemeClr val="accent5">
                <a:hueOff val="-12626081"/>
                <a:satOff val="25688"/>
                <a:lumOff val="2352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Hexagon 4">
              <a:extLst>
                <a:ext uri="{FF2B5EF4-FFF2-40B4-BE49-F238E27FC236}">
                  <a16:creationId xmlns:a16="http://schemas.microsoft.com/office/drawing/2014/main" id="{1F0A516F-70E1-23BE-3F73-DC7EC8376CAC}"/>
                </a:ext>
              </a:extLst>
            </p:cNvPr>
            <p:cNvSpPr txBox="1"/>
            <p:nvPr/>
          </p:nvSpPr>
          <p:spPr>
            <a:xfrm>
              <a:off x="1138520" y="3324578"/>
              <a:ext cx="1505432" cy="1313757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Empowerment, Voice, and Choice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669" y="2393509"/>
            <a:ext cx="8042489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Using a strengths-based approach.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Fostering a belief that healing and recovery are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Cultivating self-advocacy skills by facilitating recovery, rather than controlling recovery.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42E17-8EB4-56EE-E630-923182BD0E70}"/>
              </a:ext>
            </a:extLst>
          </p:cNvPr>
          <p:cNvSpPr txBox="1"/>
          <p:nvPr/>
        </p:nvSpPr>
        <p:spPr>
          <a:xfrm>
            <a:off x="3524668" y="4261829"/>
            <a:ext cx="7697879" cy="1611278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rgbClr val="94D63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i="1" kern="1200" dirty="0"/>
              <a:t>EXAMPLES</a:t>
            </a:r>
          </a:p>
          <a:p>
            <a:pPr marL="285750" lvl="0" indent="-28575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Encourage students to share their opinions and concerns.</a:t>
            </a:r>
          </a:p>
          <a:p>
            <a:pPr marL="285750" lvl="0" indent="-28575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Acknowledge self-advocacy skills, even when challenging.</a:t>
            </a:r>
            <a:endParaRPr lang="en-US" kern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https://store.samhsa.gov/sites/default/files/sma14-4884.pdf</a:t>
            </a:r>
          </a:p>
        </p:txBody>
      </p:sp>
    </p:spTree>
    <p:extLst>
      <p:ext uri="{BB962C8B-B14F-4D97-AF65-F5344CB8AC3E}">
        <p14:creationId xmlns:p14="http://schemas.microsoft.com/office/powerpoint/2010/main" val="58468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SAMHSA’s 6 Key Principles</a:t>
            </a:r>
            <a:r>
              <a:rPr lang="en-US" sz="600" dirty="0">
                <a:solidFill>
                  <a:schemeClr val="bg1">
                    <a:alpha val="0"/>
                  </a:schemeClr>
                </a:solidFill>
              </a:rPr>
              <a:t>: Cultural, Historical, and Gender Issues</a:t>
            </a:r>
          </a:p>
        </p:txBody>
      </p:sp>
      <p:grpSp>
        <p:nvGrpSpPr>
          <p:cNvPr id="3" name="Group 2" descr="Hexagon with text &quot;Cultural, Historical, and Gender Issues&quot; inside">
            <a:extLst>
              <a:ext uri="{FF2B5EF4-FFF2-40B4-BE49-F238E27FC236}">
                <a16:creationId xmlns:a16="http://schemas.microsoft.com/office/drawing/2014/main" id="{62967A13-7F60-307D-4B46-24889B6A719E}"/>
              </a:ext>
            </a:extLst>
          </p:cNvPr>
          <p:cNvGrpSpPr/>
          <p:nvPr/>
        </p:nvGrpSpPr>
        <p:grpSpPr>
          <a:xfrm>
            <a:off x="757300" y="2985585"/>
            <a:ext cx="2251760" cy="1965064"/>
            <a:chOff x="757300" y="2985585"/>
            <a:chExt cx="2251760" cy="1965064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A0182416-310A-E398-C3D1-09CEFC528564}"/>
                </a:ext>
              </a:extLst>
            </p:cNvPr>
            <p:cNvSpPr/>
            <p:nvPr/>
          </p:nvSpPr>
          <p:spPr>
            <a:xfrm>
              <a:off x="757300" y="2985585"/>
              <a:ext cx="2251760" cy="196506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156520"/>
                <a:satOff val="6422"/>
                <a:lumOff val="5882"/>
                <a:alphaOff val="0"/>
              </a:schemeClr>
            </a:fillRef>
            <a:effectRef idx="0">
              <a:schemeClr val="accent5">
                <a:hueOff val="-3156520"/>
                <a:satOff val="6422"/>
                <a:lumOff val="588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Hexagon 4">
              <a:extLst>
                <a:ext uri="{FF2B5EF4-FFF2-40B4-BE49-F238E27FC236}">
                  <a16:creationId xmlns:a16="http://schemas.microsoft.com/office/drawing/2014/main" id="{48AB68F9-67DC-91F9-7CA6-EBEE084729BA}"/>
                </a:ext>
              </a:extLst>
            </p:cNvPr>
            <p:cNvSpPr txBox="1"/>
            <p:nvPr/>
          </p:nvSpPr>
          <p:spPr>
            <a:xfrm>
              <a:off x="1130464" y="3311238"/>
              <a:ext cx="1505432" cy="1313758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/>
              <a:r>
                <a:rPr lang="en-US" sz="2000" dirty="0"/>
                <a:t>Cultural, Historical, and Gender Issues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669" y="2393509"/>
            <a:ext cx="8042489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Acknowledge stereotypes, biases, and historical trauma.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Offer access to gender and culturally responsive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Leverage the healing value of traditional culture connections.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42E17-8EB4-56EE-E630-923182BD0E70}"/>
              </a:ext>
            </a:extLst>
          </p:cNvPr>
          <p:cNvSpPr txBox="1"/>
          <p:nvPr/>
        </p:nvSpPr>
        <p:spPr>
          <a:xfrm>
            <a:off x="3524668" y="4261829"/>
            <a:ext cx="7697879" cy="1611278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i="1" kern="1200" dirty="0"/>
              <a:t>EXAMPLES</a:t>
            </a:r>
          </a:p>
          <a:p>
            <a:pPr marL="285750" lvl="0" indent="-28575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Acknowledge gender-based violence.</a:t>
            </a:r>
          </a:p>
          <a:p>
            <a:pPr marL="285750" lvl="0" indent="-28575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kern="1200" dirty="0"/>
              <a:t>Acknowledge cultural difference that may impact lessons.</a:t>
            </a:r>
          </a:p>
          <a:p>
            <a:pPr marL="285750" lvl="0" indent="-28575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/>
              <a:t>Ask students about differences that may impact implementation.</a:t>
            </a:r>
            <a:endParaRPr lang="en-US" kern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https://store.samhsa.gov/sites/default/files/sma14-4884.pdf</a:t>
            </a:r>
          </a:p>
        </p:txBody>
      </p:sp>
    </p:spTree>
    <p:extLst>
      <p:ext uri="{BB962C8B-B14F-4D97-AF65-F5344CB8AC3E}">
        <p14:creationId xmlns:p14="http://schemas.microsoft.com/office/powerpoint/2010/main" val="31903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SAMHSA’s 6 Key Principles</a:t>
            </a:r>
            <a:r>
              <a:rPr lang="en-US" sz="2400" dirty="0">
                <a:solidFill>
                  <a:schemeClr val="bg1">
                    <a:alpha val="0"/>
                  </a:schemeClr>
                </a:solidFill>
              </a:rPr>
              <a:t>: SAMHSA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C82C8-9D7C-4940-E9BC-BCE6B457D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515" y="2608046"/>
            <a:ext cx="4965808" cy="29794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9BDD9-B8F0-C4B5-713F-7C8F17991800}"/>
              </a:ext>
            </a:extLst>
          </p:cNvPr>
          <p:cNvSpPr txBox="1"/>
          <p:nvPr/>
        </p:nvSpPr>
        <p:spPr>
          <a:xfrm>
            <a:off x="672515" y="2608046"/>
            <a:ext cx="4965808" cy="297948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kern="1200" dirty="0"/>
              <a:t>SAMHSA’s Guidance for a Trauma Informed Approach</a:t>
            </a:r>
          </a:p>
        </p:txBody>
      </p:sp>
      <p:graphicFrame>
        <p:nvGraphicFramePr>
          <p:cNvPr id="3" name="Content Placeholder 2" descr="SAMHSA’s  6 key principles for a trauma informed approach with “Trauma Informed Care” hexagon in the middle and six hexagons around: “Safety”, &quot;Trustworthiness and Transparency&quot;, &quot;Peer Support&quot;, &quot;Collaboration and Mutuality&quot;, &quot;Empowerment, Voice, and Choice&quot;, &quot;Cultural, Historical, and Gender Issues&quot;">
            <a:extLst>
              <a:ext uri="{FF2B5EF4-FFF2-40B4-BE49-F238E27FC236}">
                <a16:creationId xmlns:a16="http://schemas.microsoft.com/office/drawing/2014/main" id="{1A989AC7-540E-B558-E847-D849070B562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34333117"/>
              </p:ext>
            </p:extLst>
          </p:nvPr>
        </p:nvGraphicFramePr>
        <p:xfrm>
          <a:off x="2528846" y="2068489"/>
          <a:ext cx="10971212" cy="426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26</a:t>
            </a:fld>
            <a:endParaRPr lang="en-US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https://store.samhsa.gov/sites/default/files/sma14-4884.pdf</a:t>
            </a:r>
          </a:p>
        </p:txBody>
      </p:sp>
    </p:spTree>
    <p:extLst>
      <p:ext uri="{BB962C8B-B14F-4D97-AF65-F5344CB8AC3E}">
        <p14:creationId xmlns:p14="http://schemas.microsoft.com/office/powerpoint/2010/main" val="449662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stand?</a:t>
            </a:r>
          </a:p>
        </p:txBody>
      </p:sp>
      <p:pic>
        <p:nvPicPr>
          <p:cNvPr id="6" name="Graphic 5" descr="Customer review with solid fill">
            <a:extLst>
              <a:ext uri="{FF2B5EF4-FFF2-40B4-BE49-F238E27FC236}">
                <a16:creationId xmlns:a16="http://schemas.microsoft.com/office/drawing/2014/main" id="{98EB30CE-2853-0148-9B8E-1F38BAF4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2535" y="2222861"/>
            <a:ext cx="2503715" cy="2503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AAA333-D0D6-E65B-941F-E5198B1A9C27}"/>
              </a:ext>
            </a:extLst>
          </p:cNvPr>
          <p:cNvSpPr txBox="1"/>
          <p:nvPr/>
        </p:nvSpPr>
        <p:spPr>
          <a:xfrm>
            <a:off x="6309359" y="4131371"/>
            <a:ext cx="4703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Use your worksheets to consider which of SAMHSA’s key principles you’re already engaging.</a:t>
            </a:r>
          </a:p>
        </p:txBody>
      </p:sp>
    </p:spTree>
    <p:extLst>
      <p:ext uri="{BB962C8B-B14F-4D97-AF65-F5344CB8AC3E}">
        <p14:creationId xmlns:p14="http://schemas.microsoft.com/office/powerpoint/2010/main" val="1171526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The Missouri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24467-59CB-1B4D-3117-397919DF0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0430" y="2544081"/>
            <a:ext cx="4965808" cy="2979484"/>
          </a:xfrm>
          <a:prstGeom prst="rect">
            <a:avLst/>
          </a:pr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9904679"/>
              <a:satOff val="21531"/>
              <a:lumOff val="-1647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8297A-24B1-760C-B7B4-08600ECABDDF}"/>
              </a:ext>
            </a:extLst>
          </p:cNvPr>
          <p:cNvSpPr txBox="1"/>
          <p:nvPr/>
        </p:nvSpPr>
        <p:spPr>
          <a:xfrm>
            <a:off x="660430" y="2544081"/>
            <a:ext cx="4965808" cy="2979484"/>
          </a:xfrm>
          <a:prstGeom prst="rect">
            <a:avLst/>
          </a:prstGeom>
          <a:solidFill>
            <a:srgbClr val="33699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kern="1200" dirty="0"/>
              <a:t>The Missouri Model: A Developmental Framework for Trauma Informed Approaches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AC15A6-F7E2-973D-AB9C-E1F23B85DB23}"/>
              </a:ext>
            </a:extLst>
          </p:cNvPr>
          <p:cNvSpPr txBox="1">
            <a:spLocks/>
          </p:cNvSpPr>
          <p:nvPr/>
        </p:nvSpPr>
        <p:spPr>
          <a:xfrm>
            <a:off x="5798787" y="2511369"/>
            <a:ext cx="5320664" cy="3597470"/>
          </a:xfrm>
          <a:prstGeom prst="rect">
            <a:avLst/>
          </a:prstGeom>
        </p:spPr>
        <p:txBody>
          <a:bodyPr/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264A64"/>
                </a:solidFill>
                <a:latin typeface="Source Sans Pro"/>
              </a:rPr>
              <a:t>The Missouri Model is guided by 5 Key Principles that are similar to SAMHSA’s:</a:t>
            </a:r>
          </a:p>
          <a:p>
            <a:pPr marL="800100" lvl="1" indent="-342900">
              <a:spcBef>
                <a:spcPts val="1000"/>
              </a:spcBef>
              <a:buClr>
                <a:srgbClr val="336A9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Safety</a:t>
            </a:r>
          </a:p>
          <a:p>
            <a:pPr marL="800100" lvl="1" indent="-342900">
              <a:spcBef>
                <a:spcPts val="1000"/>
              </a:spcBef>
              <a:buClr>
                <a:srgbClr val="336A9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264A64"/>
                </a:solidFill>
                <a:latin typeface="Source Sans Pro"/>
              </a:rPr>
              <a:t>Trustworthiness</a:t>
            </a:r>
          </a:p>
          <a:p>
            <a:pPr marL="800100" lvl="1" indent="-342900">
              <a:spcBef>
                <a:spcPts val="1000"/>
              </a:spcBef>
              <a:buClr>
                <a:srgbClr val="336A9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Choice</a:t>
            </a:r>
          </a:p>
          <a:p>
            <a:pPr marL="800100" lvl="1" indent="-342900">
              <a:spcBef>
                <a:spcPts val="1000"/>
              </a:spcBef>
              <a:buClr>
                <a:srgbClr val="336A9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264A64"/>
                </a:solidFill>
                <a:latin typeface="Source Sans Pro"/>
              </a:rPr>
              <a:t>Collaboration</a:t>
            </a:r>
          </a:p>
          <a:p>
            <a:pPr marL="800100" lvl="1" indent="-342900">
              <a:spcBef>
                <a:spcPts val="1000"/>
              </a:spcBef>
              <a:buClr>
                <a:srgbClr val="336A9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Empowerment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https://dmh.mo.gov/media/pdf/missouri-model-developmental-framework-trauma-informed-approaches</a:t>
            </a:r>
          </a:p>
        </p:txBody>
      </p:sp>
    </p:spTree>
    <p:extLst>
      <p:ext uri="{BB962C8B-B14F-4D97-AF65-F5344CB8AC3E}">
        <p14:creationId xmlns:p14="http://schemas.microsoft.com/office/powerpoint/2010/main" val="9735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The Missouri Model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24467-59CB-1B4D-3117-397919DF0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0430" y="2544081"/>
            <a:ext cx="4965808" cy="2979484"/>
          </a:xfrm>
          <a:prstGeom prst="rect">
            <a:avLst/>
          </a:pr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9904679"/>
              <a:satOff val="21531"/>
              <a:lumOff val="-1647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8297A-24B1-760C-B7B4-08600ECABDDF}"/>
              </a:ext>
            </a:extLst>
          </p:cNvPr>
          <p:cNvSpPr txBox="1"/>
          <p:nvPr/>
        </p:nvSpPr>
        <p:spPr>
          <a:xfrm>
            <a:off x="660430" y="2544081"/>
            <a:ext cx="4965808" cy="2979484"/>
          </a:xfrm>
          <a:prstGeom prst="rect">
            <a:avLst/>
          </a:prstGeom>
          <a:solidFill>
            <a:srgbClr val="33699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kern="1200" dirty="0"/>
              <a:t>The Missouri Model: A Developmental Framework for Trauma Informed Approaches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AC15A6-F7E2-973D-AB9C-E1F23B85DB23}"/>
              </a:ext>
            </a:extLst>
          </p:cNvPr>
          <p:cNvSpPr txBox="1">
            <a:spLocks/>
          </p:cNvSpPr>
          <p:nvPr/>
        </p:nvSpPr>
        <p:spPr>
          <a:xfrm>
            <a:off x="5798787" y="2511369"/>
            <a:ext cx="5320664" cy="3597470"/>
          </a:xfrm>
          <a:prstGeom prst="rect">
            <a:avLst/>
          </a:prstGeom>
        </p:spPr>
        <p:txBody>
          <a:bodyPr/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264A64"/>
                </a:solidFill>
                <a:latin typeface="Source Sans Pro"/>
              </a:rPr>
              <a:t>The process of becoming trauma informed is unique for every person and organization.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264A64"/>
                </a:solidFill>
                <a:latin typeface="Source Sans Pro"/>
              </a:rPr>
              <a:t>There is no checklist to become trauma informed, but there are </a:t>
            </a:r>
            <a:r>
              <a:rPr kumimoji="0" lang="en-US" sz="2200" i="0" u="none" strike="noStrike" kern="1200" cap="none" spc="0" normalizeH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general processes that can accelerate the work.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aseline="0" dirty="0">
                <a:solidFill>
                  <a:srgbClr val="264A64"/>
                </a:solidFill>
                <a:latin typeface="Source Sans Pro"/>
              </a:rPr>
              <a:t>Being “trauma informed” can</a:t>
            </a:r>
            <a:r>
              <a:rPr lang="en-US" sz="2200" dirty="0">
                <a:solidFill>
                  <a:srgbClr val="264A64"/>
                </a:solidFill>
                <a:latin typeface="Source Sans Pro"/>
              </a:rPr>
              <a:t> be understood on a continuum.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https://dmh.mo.gov/media/pdf/missouri-model-developmental-framework-trauma-informed-approaches</a:t>
            </a:r>
          </a:p>
        </p:txBody>
      </p:sp>
    </p:spTree>
    <p:extLst>
      <p:ext uri="{BB962C8B-B14F-4D97-AF65-F5344CB8AC3E}">
        <p14:creationId xmlns:p14="http://schemas.microsoft.com/office/powerpoint/2010/main" val="11119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DC4C-BCA4-E0F5-CD6A-33896BF2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1009-6B06-C972-D372-8B68B1FCBC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/>
              <a:t>rauma </a:t>
            </a:r>
            <a:r>
              <a:rPr lang="en-US" dirty="0"/>
              <a:t>Informed Myths &amp; Facts</a:t>
            </a:r>
          </a:p>
          <a:p>
            <a:r>
              <a:rPr lang="en-US" dirty="0"/>
              <a:t>Trauma Informed Frameworks</a:t>
            </a:r>
          </a:p>
          <a:p>
            <a:pPr lvl="1"/>
            <a:r>
              <a:rPr lang="en-US" dirty="0"/>
              <a:t>SAMHSA’s Guidance for a Trauma Informed Approach</a:t>
            </a:r>
          </a:p>
          <a:p>
            <a:pPr lvl="1"/>
            <a:r>
              <a:rPr lang="en-US" dirty="0"/>
              <a:t>The Missouri Model: A Developmental Framework for Trauma Informed Approaches</a:t>
            </a:r>
          </a:p>
          <a:p>
            <a:r>
              <a:rPr lang="en-US" dirty="0"/>
              <a:t>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F0F20-2C27-17E9-77E2-0076B7379C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8199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The Missouri Model  </a:t>
            </a:r>
          </a:p>
        </p:txBody>
      </p:sp>
      <p:graphicFrame>
        <p:nvGraphicFramePr>
          <p:cNvPr id="3" name="Content Placeholder 2" descr="Arrows showing continuous movement with “Trauma Aware”, &quot;Trauma Sensitive&quot;, &quot;Trauma Responsive&quot; And &quot;Trauma Informed&quot; text in between them">
            <a:extLst>
              <a:ext uri="{FF2B5EF4-FFF2-40B4-BE49-F238E27FC236}">
                <a16:creationId xmlns:a16="http://schemas.microsoft.com/office/drawing/2014/main" id="{DF9F7165-A325-D943-7775-9D0DF846425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5891965"/>
              </p:ext>
            </p:extLst>
          </p:nvPr>
        </p:nvGraphicFramePr>
        <p:xfrm>
          <a:off x="594360" y="1950849"/>
          <a:ext cx="10971212" cy="387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30</a:t>
            </a:fld>
            <a:endParaRPr lang="en-US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https://dmh.mo.gov/media/pdf/missouri-model-developmental-framework-trauma-informed-approaches</a:t>
            </a:r>
          </a:p>
        </p:txBody>
      </p:sp>
    </p:spTree>
    <p:extLst>
      <p:ext uri="{BB962C8B-B14F-4D97-AF65-F5344CB8AC3E}">
        <p14:creationId xmlns:p14="http://schemas.microsoft.com/office/powerpoint/2010/main" val="3536071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The Missouri Model</a:t>
            </a:r>
            <a:r>
              <a:rPr lang="en-US" sz="3200" dirty="0">
                <a:solidFill>
                  <a:schemeClr val="bg1">
                    <a:alpha val="0"/>
                  </a:schemeClr>
                </a:solidFill>
              </a:rPr>
              <a:t>: Trauma Aware</a:t>
            </a:r>
          </a:p>
        </p:txBody>
      </p:sp>
      <p:grpSp>
        <p:nvGrpSpPr>
          <p:cNvPr id="3" name="Group 2" descr="Arrow with text &quot; Trauma Aware&quot;">
            <a:extLst>
              <a:ext uri="{FF2B5EF4-FFF2-40B4-BE49-F238E27FC236}">
                <a16:creationId xmlns:a16="http://schemas.microsoft.com/office/drawing/2014/main" id="{652D2002-FC79-3A79-9769-39FB6251AA67}"/>
              </a:ext>
            </a:extLst>
          </p:cNvPr>
          <p:cNvGrpSpPr/>
          <p:nvPr/>
        </p:nvGrpSpPr>
        <p:grpSpPr>
          <a:xfrm>
            <a:off x="751741" y="3388375"/>
            <a:ext cx="2962441" cy="1184976"/>
            <a:chOff x="751741" y="3388375"/>
            <a:chExt cx="2962441" cy="1184976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6066D79-9FC2-AD30-C48F-DAEB76411F37}"/>
                </a:ext>
              </a:extLst>
            </p:cNvPr>
            <p:cNvSpPr/>
            <p:nvPr/>
          </p:nvSpPr>
          <p:spPr>
            <a:xfrm>
              <a:off x="751741" y="3388375"/>
              <a:ext cx="2962441" cy="1184976"/>
            </a:xfrm>
            <a:prstGeom prst="chevron">
              <a:avLst/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Arrow: Chevron 4">
              <a:extLst>
                <a:ext uri="{FF2B5EF4-FFF2-40B4-BE49-F238E27FC236}">
                  <a16:creationId xmlns:a16="http://schemas.microsoft.com/office/drawing/2014/main" id="{470A79E0-F843-7115-DEF1-6D2DCAB30456}"/>
                </a:ext>
              </a:extLst>
            </p:cNvPr>
            <p:cNvSpPr txBox="1"/>
            <p:nvPr/>
          </p:nvSpPr>
          <p:spPr>
            <a:xfrm>
              <a:off x="1344229" y="3388375"/>
              <a:ext cx="1777465" cy="1184976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Trauma Aware</a:t>
              </a: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AC15A6-F7E2-973D-AB9C-E1F23B85DB23}"/>
              </a:ext>
            </a:extLst>
          </p:cNvPr>
          <p:cNvSpPr txBox="1">
            <a:spLocks/>
          </p:cNvSpPr>
          <p:nvPr/>
        </p:nvSpPr>
        <p:spPr>
          <a:xfrm>
            <a:off x="3927489" y="2235088"/>
            <a:ext cx="7139595" cy="3597470"/>
          </a:xfrm>
          <a:prstGeom prst="rect">
            <a:avLst/>
          </a:prstGeom>
        </p:spPr>
        <p:txBody>
          <a:bodyPr/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None/>
              <a:tabLst/>
              <a:defRPr/>
            </a:pPr>
            <a:r>
              <a:rPr lang="en-US" sz="2200" b="1" dirty="0">
                <a:solidFill>
                  <a:srgbClr val="264A64"/>
                </a:solidFill>
                <a:latin typeface="Source Sans Pro"/>
              </a:rPr>
              <a:t>Focus: Awareness &amp; Attitudes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264A64"/>
                </a:solidFill>
                <a:latin typeface="Source Sans Pro"/>
              </a:rPr>
              <a:t>Staff have been informed about trauma, including historical and community trauma.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Staff</a:t>
            </a:r>
            <a:r>
              <a:rPr kumimoji="0" lang="en-US" sz="2200" i="0" u="none" strike="noStrike" kern="1200" cap="none" spc="0" normalizeH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are comfortable speaking about trauma and its impacts.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aseline="0" dirty="0">
                <a:solidFill>
                  <a:srgbClr val="264A64"/>
                </a:solidFill>
                <a:latin typeface="Source Sans Pro"/>
              </a:rPr>
              <a:t>Staff are aware</a:t>
            </a:r>
            <a:r>
              <a:rPr lang="en-US" sz="2200" dirty="0">
                <a:solidFill>
                  <a:srgbClr val="264A64"/>
                </a:solidFill>
                <a:latin typeface="Source Sans Pro"/>
              </a:rPr>
              <a:t> of how prevalent trauma is and how it may impact the people with whom they work.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aseline="0" dirty="0">
                <a:solidFill>
                  <a:srgbClr val="264A64"/>
                </a:solidFill>
                <a:latin typeface="Source Sans Pro"/>
              </a:rPr>
              <a:t>Staff</a:t>
            </a:r>
            <a:r>
              <a:rPr lang="en-US" sz="2200" dirty="0">
                <a:solidFill>
                  <a:srgbClr val="264A64"/>
                </a:solidFill>
                <a:latin typeface="Source Sans Pro"/>
              </a:rPr>
              <a:t> have started to consider how to implement principles of trauma into their settings.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https://dmh.mo.gov/media/pdf/missouri-model-developmental-framework-trauma-informed-approaches</a:t>
            </a:r>
          </a:p>
        </p:txBody>
      </p:sp>
    </p:spTree>
    <p:extLst>
      <p:ext uri="{BB962C8B-B14F-4D97-AF65-F5344CB8AC3E}">
        <p14:creationId xmlns:p14="http://schemas.microsoft.com/office/powerpoint/2010/main" val="12670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The Missouri Model</a:t>
            </a:r>
            <a:r>
              <a:rPr lang="en-US" sz="2800" dirty="0">
                <a:solidFill>
                  <a:schemeClr val="bg1">
                    <a:alpha val="0"/>
                  </a:schemeClr>
                </a:solidFill>
              </a:rPr>
              <a:t>: Trauma Sensitive</a:t>
            </a:r>
          </a:p>
        </p:txBody>
      </p:sp>
      <p:grpSp>
        <p:nvGrpSpPr>
          <p:cNvPr id="3" name="Group 2" descr="Arrow with text &quot; Trauma Sensitive&quot;">
            <a:extLst>
              <a:ext uri="{FF2B5EF4-FFF2-40B4-BE49-F238E27FC236}">
                <a16:creationId xmlns:a16="http://schemas.microsoft.com/office/drawing/2014/main" id="{DF693B2A-257B-2690-4163-8DD6620CC0C7}"/>
              </a:ext>
            </a:extLst>
          </p:cNvPr>
          <p:cNvGrpSpPr/>
          <p:nvPr/>
        </p:nvGrpSpPr>
        <p:grpSpPr>
          <a:xfrm>
            <a:off x="751741" y="3388375"/>
            <a:ext cx="2962441" cy="1184976"/>
            <a:chOff x="751741" y="3388375"/>
            <a:chExt cx="2962441" cy="1184976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6066D79-9FC2-AD30-C48F-DAEB76411F37}"/>
                </a:ext>
              </a:extLst>
            </p:cNvPr>
            <p:cNvSpPr/>
            <p:nvPr/>
          </p:nvSpPr>
          <p:spPr>
            <a:xfrm>
              <a:off x="751741" y="3388375"/>
              <a:ext cx="2962441" cy="1184976"/>
            </a:xfrm>
            <a:prstGeom prst="chevron">
              <a:avLst/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Arrow: Chevron 4">
              <a:extLst>
                <a:ext uri="{FF2B5EF4-FFF2-40B4-BE49-F238E27FC236}">
                  <a16:creationId xmlns:a16="http://schemas.microsoft.com/office/drawing/2014/main" id="{470A79E0-F843-7115-DEF1-6D2DCAB30456}"/>
                </a:ext>
              </a:extLst>
            </p:cNvPr>
            <p:cNvSpPr txBox="1"/>
            <p:nvPr/>
          </p:nvSpPr>
          <p:spPr>
            <a:xfrm>
              <a:off x="1344229" y="3388375"/>
              <a:ext cx="1777465" cy="1184976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Trauma Sensitive</a:t>
              </a: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AC15A6-F7E2-973D-AB9C-E1F23B85DB23}"/>
              </a:ext>
            </a:extLst>
          </p:cNvPr>
          <p:cNvSpPr txBox="1">
            <a:spLocks/>
          </p:cNvSpPr>
          <p:nvPr/>
        </p:nvSpPr>
        <p:spPr>
          <a:xfrm>
            <a:off x="3927489" y="2642494"/>
            <a:ext cx="7139595" cy="3190063"/>
          </a:xfrm>
          <a:prstGeom prst="rect">
            <a:avLst/>
          </a:prstGeom>
        </p:spPr>
        <p:txBody>
          <a:bodyPr/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None/>
              <a:tabLst/>
              <a:defRPr/>
            </a:pPr>
            <a:r>
              <a:rPr lang="en-US" sz="2200" b="1" dirty="0">
                <a:solidFill>
                  <a:srgbClr val="264A64"/>
                </a:solidFill>
                <a:latin typeface="Source Sans Pro"/>
              </a:rPr>
              <a:t>Focus: Knowledge, Application, &amp; Skill Development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264A64"/>
                </a:solidFill>
                <a:latin typeface="Source Sans Pro"/>
              </a:rPr>
              <a:t>Staff have explored and build consensus around trauma-informed principles.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264A64"/>
                </a:solidFill>
                <a:latin typeface="Source Sans Pro"/>
              </a:rPr>
              <a:t>Staff have considered the implications of implementing trauma informed principles into existing practices.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Staff and leadership prepare</a:t>
            </a:r>
            <a:r>
              <a:rPr kumimoji="0" lang="en-US" sz="2200" i="0" u="none" strike="noStrike" kern="1200" cap="none" spc="0" normalizeH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to change processes to be more trauma informed.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https://dmh.mo.gov/media/pdf/missouri-model-developmental-framework-trauma-informed-approaches</a:t>
            </a:r>
          </a:p>
        </p:txBody>
      </p:sp>
    </p:spTree>
    <p:extLst>
      <p:ext uri="{BB962C8B-B14F-4D97-AF65-F5344CB8AC3E}">
        <p14:creationId xmlns:p14="http://schemas.microsoft.com/office/powerpoint/2010/main" val="24176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The Missouri Model</a:t>
            </a:r>
            <a:r>
              <a:rPr lang="en-US" sz="2400" dirty="0">
                <a:solidFill>
                  <a:schemeClr val="bg1">
                    <a:alpha val="0"/>
                  </a:schemeClr>
                </a:solidFill>
              </a:rPr>
              <a:t>: Trauma Responsive</a:t>
            </a:r>
          </a:p>
        </p:txBody>
      </p:sp>
      <p:grpSp>
        <p:nvGrpSpPr>
          <p:cNvPr id="3" name="Group 2" descr="Arrow with text &quot; Trauma Responsive&quot;">
            <a:extLst>
              <a:ext uri="{FF2B5EF4-FFF2-40B4-BE49-F238E27FC236}">
                <a16:creationId xmlns:a16="http://schemas.microsoft.com/office/drawing/2014/main" id="{9D7AED23-DE4A-57B8-4ED2-26BF4D475395}"/>
              </a:ext>
            </a:extLst>
          </p:cNvPr>
          <p:cNvGrpSpPr/>
          <p:nvPr/>
        </p:nvGrpSpPr>
        <p:grpSpPr>
          <a:xfrm>
            <a:off x="751741" y="3388375"/>
            <a:ext cx="2962441" cy="1184976"/>
            <a:chOff x="751741" y="3388375"/>
            <a:chExt cx="2962441" cy="1184976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6066D79-9FC2-AD30-C48F-DAEB76411F37}"/>
                </a:ext>
              </a:extLst>
            </p:cNvPr>
            <p:cNvSpPr/>
            <p:nvPr/>
          </p:nvSpPr>
          <p:spPr>
            <a:xfrm>
              <a:off x="751741" y="3388375"/>
              <a:ext cx="2962441" cy="1184976"/>
            </a:xfrm>
            <a:prstGeom prst="chevron">
              <a:avLst/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Arrow: Chevron 4">
              <a:extLst>
                <a:ext uri="{FF2B5EF4-FFF2-40B4-BE49-F238E27FC236}">
                  <a16:creationId xmlns:a16="http://schemas.microsoft.com/office/drawing/2014/main" id="{470A79E0-F843-7115-DEF1-6D2DCAB30456}"/>
                </a:ext>
              </a:extLst>
            </p:cNvPr>
            <p:cNvSpPr txBox="1"/>
            <p:nvPr/>
          </p:nvSpPr>
          <p:spPr>
            <a:xfrm>
              <a:off x="1344229" y="3388375"/>
              <a:ext cx="1777465" cy="1184976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Trauma Responsive</a:t>
              </a: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AC15A6-F7E2-973D-AB9C-E1F23B85DB23}"/>
              </a:ext>
            </a:extLst>
          </p:cNvPr>
          <p:cNvSpPr txBox="1">
            <a:spLocks/>
          </p:cNvSpPr>
          <p:nvPr/>
        </p:nvSpPr>
        <p:spPr>
          <a:xfrm>
            <a:off x="3927489" y="3073512"/>
            <a:ext cx="7139595" cy="2759046"/>
          </a:xfrm>
          <a:prstGeom prst="rect">
            <a:avLst/>
          </a:prstGeom>
        </p:spPr>
        <p:txBody>
          <a:bodyPr/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None/>
              <a:tabLst/>
              <a:defRPr/>
            </a:pPr>
            <a:r>
              <a:rPr lang="en-US" sz="2200" b="1" dirty="0">
                <a:solidFill>
                  <a:srgbClr val="264A64"/>
                </a:solidFill>
                <a:latin typeface="Source Sans Pro"/>
              </a:rPr>
              <a:t>Focus: Change &amp; Integration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264A64"/>
                </a:solidFill>
                <a:latin typeface="Source Sans Pro"/>
              </a:rPr>
              <a:t>Organizations have begun to change the culture to highlight the role of trauma.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Staff</a:t>
            </a:r>
            <a:r>
              <a:rPr kumimoji="0" lang="en-US" sz="2200" i="0" u="none" strike="noStrike" kern="1200" cap="none" spc="0" normalizeH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and leadership seek out ways to adapt routines, infrastructure, and other processes (e.g., staff development, self-care).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https://dmh.mo.gov/media/pdf/missouri-model-developmental-framework-trauma-informed-approaches</a:t>
            </a:r>
          </a:p>
        </p:txBody>
      </p:sp>
    </p:spTree>
    <p:extLst>
      <p:ext uri="{BB962C8B-B14F-4D97-AF65-F5344CB8AC3E}">
        <p14:creationId xmlns:p14="http://schemas.microsoft.com/office/powerpoint/2010/main" val="8714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The Missouri Model</a:t>
            </a:r>
            <a:r>
              <a:rPr lang="en-US" sz="2800" dirty="0">
                <a:solidFill>
                  <a:schemeClr val="bg1">
                    <a:alpha val="0"/>
                  </a:schemeClr>
                </a:solidFill>
              </a:rPr>
              <a:t>: Trauma Informed</a:t>
            </a:r>
          </a:p>
        </p:txBody>
      </p:sp>
      <p:grpSp>
        <p:nvGrpSpPr>
          <p:cNvPr id="3" name="Group 2" descr="Arrow with text &quot; Trauma Informed&quot;">
            <a:extLst>
              <a:ext uri="{FF2B5EF4-FFF2-40B4-BE49-F238E27FC236}">
                <a16:creationId xmlns:a16="http://schemas.microsoft.com/office/drawing/2014/main" id="{E22A8601-FF3E-7CA5-6C49-2527FC53B9F5}"/>
              </a:ext>
            </a:extLst>
          </p:cNvPr>
          <p:cNvGrpSpPr/>
          <p:nvPr/>
        </p:nvGrpSpPr>
        <p:grpSpPr>
          <a:xfrm>
            <a:off x="751741" y="3388375"/>
            <a:ext cx="2962441" cy="1184976"/>
            <a:chOff x="751741" y="3388375"/>
            <a:chExt cx="2962441" cy="1184976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6066D79-9FC2-AD30-C48F-DAEB76411F37}"/>
                </a:ext>
              </a:extLst>
            </p:cNvPr>
            <p:cNvSpPr/>
            <p:nvPr/>
          </p:nvSpPr>
          <p:spPr>
            <a:xfrm>
              <a:off x="751741" y="3388375"/>
              <a:ext cx="2962441" cy="1184976"/>
            </a:xfrm>
            <a:prstGeom prst="chevron">
              <a:avLst/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Arrow: Chevron 4">
              <a:extLst>
                <a:ext uri="{FF2B5EF4-FFF2-40B4-BE49-F238E27FC236}">
                  <a16:creationId xmlns:a16="http://schemas.microsoft.com/office/drawing/2014/main" id="{470A79E0-F843-7115-DEF1-6D2DCAB30456}"/>
                </a:ext>
              </a:extLst>
            </p:cNvPr>
            <p:cNvSpPr txBox="1"/>
            <p:nvPr/>
          </p:nvSpPr>
          <p:spPr>
            <a:xfrm>
              <a:off x="1344229" y="3388375"/>
              <a:ext cx="1777465" cy="1184976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Trauma Informed</a:t>
              </a: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AC15A6-F7E2-973D-AB9C-E1F23B85DB23}"/>
              </a:ext>
            </a:extLst>
          </p:cNvPr>
          <p:cNvSpPr txBox="1">
            <a:spLocks/>
          </p:cNvSpPr>
          <p:nvPr/>
        </p:nvSpPr>
        <p:spPr>
          <a:xfrm>
            <a:off x="3927489" y="2618326"/>
            <a:ext cx="7139595" cy="3214231"/>
          </a:xfrm>
          <a:prstGeom prst="rect">
            <a:avLst/>
          </a:prstGeom>
        </p:spPr>
        <p:txBody>
          <a:bodyPr/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None/>
              <a:tabLst/>
              <a:defRPr/>
            </a:pPr>
            <a:r>
              <a:rPr lang="en-US" sz="2200" b="1" dirty="0">
                <a:solidFill>
                  <a:srgbClr val="264A64"/>
                </a:solidFill>
                <a:latin typeface="Source Sans Pro"/>
              </a:rPr>
              <a:t>Focus: Leadership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264A64"/>
                </a:solidFill>
                <a:latin typeface="Source Sans Pro"/>
              </a:rPr>
              <a:t>Trauma responsive practices are a norm and is fully embedded into the organization.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264A64"/>
                </a:solidFill>
                <a:latin typeface="Source Sans Pro"/>
              </a:rPr>
              <a:t>Policies and procedures have been revised to be trauma informed.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A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264A64"/>
                </a:solidFill>
                <a:latin typeface="Source Sans Pro"/>
              </a:rPr>
              <a:t>Staff see the results of the changes that have been implemented.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https://dmh.mo.gov/media/pdf/missouri-model-developmental-framework-trauma-informed-approaches</a:t>
            </a:r>
          </a:p>
        </p:txBody>
      </p:sp>
    </p:spTree>
    <p:extLst>
      <p:ext uri="{BB962C8B-B14F-4D97-AF65-F5344CB8AC3E}">
        <p14:creationId xmlns:p14="http://schemas.microsoft.com/office/powerpoint/2010/main" val="8007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your program stand?</a:t>
            </a:r>
          </a:p>
        </p:txBody>
      </p:sp>
      <p:pic>
        <p:nvPicPr>
          <p:cNvPr id="5" name="Picture 4" descr="Instructions to join Mentimeter. &#10;On the left side : Go to www.menti.com &#10;Enter the code: 5106 9764&#10;QR code to join Mentimeter on the right side">
            <a:extLst>
              <a:ext uri="{FF2B5EF4-FFF2-40B4-BE49-F238E27FC236}">
                <a16:creationId xmlns:a16="http://schemas.microsoft.com/office/drawing/2014/main" id="{DC9EA214-D69D-D58E-DCA9-D7CD95B9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55" y="1055441"/>
            <a:ext cx="9685235" cy="47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05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40E887-A7EB-CB93-5E1D-4CB738346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3646" y="322217"/>
            <a:ext cx="4698274" cy="595177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anchor="b">
            <a:normAutofit/>
          </a:bodyPr>
          <a:lstStyle/>
          <a:p>
            <a:r>
              <a:rPr lang="en-US" dirty="0"/>
              <a:t>The Big Picture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AE5F12B-EE93-105A-F856-383230A5CAC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4360" y="3279579"/>
            <a:ext cx="5206239" cy="299441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From Promising Youth Program’s </a:t>
            </a:r>
            <a:r>
              <a:rPr lang="en-US" b="1" i="1" dirty="0"/>
              <a:t>Incorporating Trauma-informed Care In Adolescent Pregnancy Prevention Programs</a:t>
            </a:r>
          </a:p>
        </p:txBody>
      </p:sp>
      <p:pic>
        <p:nvPicPr>
          <p:cNvPr id="3" name="Picture 2" descr="Figure displaying approach to incorporating TIC principles in APP programs">
            <a:extLst>
              <a:ext uri="{FF2B5EF4-FFF2-40B4-BE49-F238E27FC236}">
                <a16:creationId xmlns:a16="http://schemas.microsoft.com/office/drawing/2014/main" id="{619ED4AC-807D-C751-92FB-D4DD48BD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264" y="645236"/>
            <a:ext cx="3991030" cy="5268686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360" y="6332220"/>
            <a:ext cx="523240" cy="247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16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your program stand? </a:t>
            </a:r>
          </a:p>
        </p:txBody>
      </p:sp>
      <p:pic>
        <p:nvPicPr>
          <p:cNvPr id="6" name="Graphic 5" descr="Customer review with solid fill">
            <a:extLst>
              <a:ext uri="{FF2B5EF4-FFF2-40B4-BE49-F238E27FC236}">
                <a16:creationId xmlns:a16="http://schemas.microsoft.com/office/drawing/2014/main" id="{98EB30CE-2853-0148-9B8E-1F38BAF4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2535" y="2222861"/>
            <a:ext cx="2503715" cy="2503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AAA333-D0D6-E65B-941F-E5198B1A9C27}"/>
              </a:ext>
            </a:extLst>
          </p:cNvPr>
          <p:cNvSpPr txBox="1"/>
          <p:nvPr/>
        </p:nvSpPr>
        <p:spPr>
          <a:xfrm>
            <a:off x="6309359" y="4131371"/>
            <a:ext cx="505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What have your programs accomplished?</a:t>
            </a:r>
          </a:p>
          <a:p>
            <a:r>
              <a:rPr lang="en-US" sz="2400" i="1" dirty="0"/>
              <a:t>Where is there room for growth?</a:t>
            </a:r>
          </a:p>
          <a:p>
            <a:r>
              <a:rPr lang="en-US" sz="2400" i="1" dirty="0"/>
              <a:t>What feels like a feasible next step?</a:t>
            </a:r>
          </a:p>
        </p:txBody>
      </p:sp>
    </p:spTree>
    <p:extLst>
      <p:ext uri="{BB962C8B-B14F-4D97-AF65-F5344CB8AC3E}">
        <p14:creationId xmlns:p14="http://schemas.microsoft.com/office/powerpoint/2010/main" val="4195498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your program stand?  </a:t>
            </a:r>
          </a:p>
        </p:txBody>
      </p:sp>
      <p:pic>
        <p:nvPicPr>
          <p:cNvPr id="5" name="Picture 4" descr="Instructions to join Mentimeter. &#10;On the left side : Go to www.menti.com &#10;Enter the code: 5106 9764&#10;QR code to join Mentimeter on the right side">
            <a:extLst>
              <a:ext uri="{FF2B5EF4-FFF2-40B4-BE49-F238E27FC236}">
                <a16:creationId xmlns:a16="http://schemas.microsoft.com/office/drawing/2014/main" id="{DC9EA214-D69D-D58E-DCA9-D7CD95B9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55" y="1055441"/>
            <a:ext cx="9685235" cy="47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57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34A8B3-6022-ADF5-9A04-BD1AC44C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Reflection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3BD474-15B5-015F-1FC7-D3B49980674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4360" y="3279579"/>
            <a:ext cx="5044440" cy="299441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is one thing from this session that stood out to you?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is one question that you still have?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is one thing you want to take back to your team?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9A40-9EEE-1EAE-5846-8DF40E2A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360" y="6332220"/>
            <a:ext cx="523240" cy="247651"/>
          </a:xfr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7" name="Picture 6" descr="Hands writing in notebook">
            <a:extLst>
              <a:ext uri="{FF2B5EF4-FFF2-40B4-BE49-F238E27FC236}">
                <a16:creationId xmlns:a16="http://schemas.microsoft.com/office/drawing/2014/main" id="{D166BFA2-FE32-1F3A-55AC-FA13D003B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r="25566" b="-1"/>
          <a:stretch/>
        </p:blipFill>
        <p:spPr>
          <a:xfrm>
            <a:off x="6096000" y="10"/>
            <a:ext cx="611822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798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0BD740-1842-8F15-5DCE-1104239B0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Myth or Fact</a:t>
            </a:r>
          </a:p>
        </p:txBody>
      </p:sp>
      <p:pic>
        <p:nvPicPr>
          <p:cNvPr id="9" name="Picture Placeholder 8" descr="Light bulb on yellow background with sketched light beams and cord">
            <a:extLst>
              <a:ext uri="{FF2B5EF4-FFF2-40B4-BE49-F238E27FC236}">
                <a16:creationId xmlns:a16="http://schemas.microsoft.com/office/drawing/2014/main" id="{8705D6B9-A2CA-3968-A8C5-067A9F57B4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7" t="162" r="1757" b="-162"/>
          <a:stretch/>
        </p:blipFill>
        <p:spPr>
          <a:xfrm>
            <a:off x="0" y="-11113"/>
            <a:ext cx="5791200" cy="688022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3E82F7-E06C-43B0-036B-5BB5A6057C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Truth About Trauma Informed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669F8-F68E-ECD1-3D3C-4AB5124341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32538"/>
            <a:ext cx="523875" cy="247650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968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6D8B69-AAA1-5BD5-729B-40CFA58CE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Myths &amp; Facts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8C141B-E61B-6BA9-234C-8AB6E99DCF5B}"/>
              </a:ext>
            </a:extLst>
          </p:cNvPr>
          <p:cNvSpPr/>
          <p:nvPr/>
        </p:nvSpPr>
        <p:spPr>
          <a:xfrm>
            <a:off x="515404" y="769552"/>
            <a:ext cx="10560135" cy="5367623"/>
          </a:xfrm>
          <a:custGeom>
            <a:avLst/>
            <a:gdLst>
              <a:gd name="connsiteX0" fmla="*/ 0 w 10560135"/>
              <a:gd name="connsiteY0" fmla="*/ 536762 h 5367623"/>
              <a:gd name="connsiteX1" fmla="*/ 536762 w 10560135"/>
              <a:gd name="connsiteY1" fmla="*/ 0 h 5367623"/>
              <a:gd name="connsiteX2" fmla="*/ 10023373 w 10560135"/>
              <a:gd name="connsiteY2" fmla="*/ 0 h 5367623"/>
              <a:gd name="connsiteX3" fmla="*/ 10560135 w 10560135"/>
              <a:gd name="connsiteY3" fmla="*/ 536762 h 5367623"/>
              <a:gd name="connsiteX4" fmla="*/ 10560135 w 10560135"/>
              <a:gd name="connsiteY4" fmla="*/ 4830861 h 5367623"/>
              <a:gd name="connsiteX5" fmla="*/ 10023373 w 10560135"/>
              <a:gd name="connsiteY5" fmla="*/ 5367623 h 5367623"/>
              <a:gd name="connsiteX6" fmla="*/ 536762 w 10560135"/>
              <a:gd name="connsiteY6" fmla="*/ 5367623 h 5367623"/>
              <a:gd name="connsiteX7" fmla="*/ 0 w 10560135"/>
              <a:gd name="connsiteY7" fmla="*/ 4830861 h 5367623"/>
              <a:gd name="connsiteX8" fmla="*/ 0 w 10560135"/>
              <a:gd name="connsiteY8" fmla="*/ 536762 h 53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60135" h="5367623">
                <a:moveTo>
                  <a:pt x="0" y="536762"/>
                </a:moveTo>
                <a:cubicBezTo>
                  <a:pt x="0" y="240317"/>
                  <a:pt x="240317" y="0"/>
                  <a:pt x="536762" y="0"/>
                </a:cubicBezTo>
                <a:lnTo>
                  <a:pt x="10023373" y="0"/>
                </a:lnTo>
                <a:cubicBezTo>
                  <a:pt x="10319818" y="0"/>
                  <a:pt x="10560135" y="240317"/>
                  <a:pt x="10560135" y="536762"/>
                </a:cubicBezTo>
                <a:lnTo>
                  <a:pt x="10560135" y="4830861"/>
                </a:lnTo>
                <a:cubicBezTo>
                  <a:pt x="10560135" y="5127306"/>
                  <a:pt x="10319818" y="5367623"/>
                  <a:pt x="10023373" y="5367623"/>
                </a:cubicBezTo>
                <a:lnTo>
                  <a:pt x="536762" y="5367623"/>
                </a:lnTo>
                <a:cubicBezTo>
                  <a:pt x="240317" y="5367623"/>
                  <a:pt x="0" y="5127306"/>
                  <a:pt x="0" y="4830861"/>
                </a:cubicBezTo>
                <a:lnTo>
                  <a:pt x="0" y="536762"/>
                </a:lnTo>
                <a:close/>
              </a:path>
            </a:pathLst>
          </a:cu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0049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What do you think?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F5FAF0-6D53-ED7C-1006-A07E608007F4}"/>
              </a:ext>
            </a:extLst>
          </p:cNvPr>
          <p:cNvSpPr/>
          <p:nvPr/>
        </p:nvSpPr>
        <p:spPr>
          <a:xfrm>
            <a:off x="1571417" y="2379839"/>
            <a:ext cx="8448108" cy="3488955"/>
          </a:xfrm>
          <a:custGeom>
            <a:avLst/>
            <a:gdLst>
              <a:gd name="connsiteX0" fmla="*/ 0 w 8448108"/>
              <a:gd name="connsiteY0" fmla="*/ 348896 h 3488955"/>
              <a:gd name="connsiteX1" fmla="*/ 348896 w 8448108"/>
              <a:gd name="connsiteY1" fmla="*/ 0 h 3488955"/>
              <a:gd name="connsiteX2" fmla="*/ 8099213 w 8448108"/>
              <a:gd name="connsiteY2" fmla="*/ 0 h 3488955"/>
              <a:gd name="connsiteX3" fmla="*/ 8448109 w 8448108"/>
              <a:gd name="connsiteY3" fmla="*/ 348896 h 3488955"/>
              <a:gd name="connsiteX4" fmla="*/ 8448108 w 8448108"/>
              <a:gd name="connsiteY4" fmla="*/ 3140060 h 3488955"/>
              <a:gd name="connsiteX5" fmla="*/ 8099212 w 8448108"/>
              <a:gd name="connsiteY5" fmla="*/ 3488956 h 3488955"/>
              <a:gd name="connsiteX6" fmla="*/ 348896 w 8448108"/>
              <a:gd name="connsiteY6" fmla="*/ 3488955 h 3488955"/>
              <a:gd name="connsiteX7" fmla="*/ 0 w 8448108"/>
              <a:gd name="connsiteY7" fmla="*/ 3140059 h 3488955"/>
              <a:gd name="connsiteX8" fmla="*/ 0 w 8448108"/>
              <a:gd name="connsiteY8" fmla="*/ 348896 h 34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8108" h="3488955">
                <a:moveTo>
                  <a:pt x="0" y="348896"/>
                </a:moveTo>
                <a:cubicBezTo>
                  <a:pt x="0" y="156206"/>
                  <a:pt x="156206" y="0"/>
                  <a:pt x="348896" y="0"/>
                </a:cubicBezTo>
                <a:lnTo>
                  <a:pt x="8099213" y="0"/>
                </a:lnTo>
                <a:cubicBezTo>
                  <a:pt x="8291903" y="0"/>
                  <a:pt x="8448109" y="156206"/>
                  <a:pt x="8448109" y="348896"/>
                </a:cubicBezTo>
                <a:cubicBezTo>
                  <a:pt x="8448109" y="1279284"/>
                  <a:pt x="8448108" y="2209672"/>
                  <a:pt x="8448108" y="3140060"/>
                </a:cubicBezTo>
                <a:cubicBezTo>
                  <a:pt x="8448108" y="3332750"/>
                  <a:pt x="8291902" y="3488956"/>
                  <a:pt x="8099212" y="3488956"/>
                </a:cubicBezTo>
                <a:lnTo>
                  <a:pt x="348896" y="3488955"/>
                </a:lnTo>
                <a:cubicBezTo>
                  <a:pt x="156206" y="3488955"/>
                  <a:pt x="0" y="3332749"/>
                  <a:pt x="0" y="3140059"/>
                </a:cubicBezTo>
                <a:lnTo>
                  <a:pt x="0" y="348896"/>
                </a:lnTo>
                <a:close/>
              </a:path>
            </a:pathLst>
          </a:cu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488" tIns="187913" rIns="216488" bIns="187913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 dirty="0"/>
              <a:t>Trauma informed approaches aren’t necessary for </a:t>
            </a:r>
            <a:r>
              <a:rPr lang="en-US" sz="4500" b="1" kern="1200" dirty="0"/>
              <a:t>MY</a:t>
            </a:r>
            <a:r>
              <a:rPr lang="en-US" sz="4500" kern="1200" dirty="0"/>
              <a:t> students. Most are privileged and haven’t experienced trauma.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https://dmh.mo.gov/media/pdf/missouri-model-trauma-informed-schools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51A17-E1E1-F943-B9AC-C93E67E31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941" y="2046083"/>
            <a:ext cx="2308633" cy="217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5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D0EE92-D998-743F-A6C2-504BB739A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Myths &amp; Facts 1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976CE7F-D70B-D84B-4F00-ECB7ED5D84F4}"/>
              </a:ext>
            </a:extLst>
          </p:cNvPr>
          <p:cNvSpPr/>
          <p:nvPr/>
        </p:nvSpPr>
        <p:spPr>
          <a:xfrm>
            <a:off x="538796" y="633750"/>
            <a:ext cx="5084127" cy="5367623"/>
          </a:xfrm>
          <a:custGeom>
            <a:avLst/>
            <a:gdLst>
              <a:gd name="connsiteX0" fmla="*/ 0 w 5084127"/>
              <a:gd name="connsiteY0" fmla="*/ 508413 h 5367623"/>
              <a:gd name="connsiteX1" fmla="*/ 508413 w 5084127"/>
              <a:gd name="connsiteY1" fmla="*/ 0 h 5367623"/>
              <a:gd name="connsiteX2" fmla="*/ 4575714 w 5084127"/>
              <a:gd name="connsiteY2" fmla="*/ 0 h 5367623"/>
              <a:gd name="connsiteX3" fmla="*/ 5084127 w 5084127"/>
              <a:gd name="connsiteY3" fmla="*/ 508413 h 5367623"/>
              <a:gd name="connsiteX4" fmla="*/ 5084127 w 5084127"/>
              <a:gd name="connsiteY4" fmla="*/ 4859210 h 5367623"/>
              <a:gd name="connsiteX5" fmla="*/ 4575714 w 5084127"/>
              <a:gd name="connsiteY5" fmla="*/ 5367623 h 5367623"/>
              <a:gd name="connsiteX6" fmla="*/ 508413 w 5084127"/>
              <a:gd name="connsiteY6" fmla="*/ 5367623 h 5367623"/>
              <a:gd name="connsiteX7" fmla="*/ 0 w 5084127"/>
              <a:gd name="connsiteY7" fmla="*/ 4859210 h 5367623"/>
              <a:gd name="connsiteX8" fmla="*/ 0 w 5084127"/>
              <a:gd name="connsiteY8" fmla="*/ 508413 h 53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4127" h="5367623">
                <a:moveTo>
                  <a:pt x="0" y="508413"/>
                </a:moveTo>
                <a:cubicBezTo>
                  <a:pt x="0" y="227624"/>
                  <a:pt x="227624" y="0"/>
                  <a:pt x="508413" y="0"/>
                </a:cubicBezTo>
                <a:lnTo>
                  <a:pt x="4575714" y="0"/>
                </a:lnTo>
                <a:cubicBezTo>
                  <a:pt x="4856503" y="0"/>
                  <a:pt x="5084127" y="227624"/>
                  <a:pt x="5084127" y="508413"/>
                </a:cubicBezTo>
                <a:lnTo>
                  <a:pt x="5084127" y="4859210"/>
                </a:lnTo>
                <a:cubicBezTo>
                  <a:pt x="5084127" y="5139999"/>
                  <a:pt x="4856503" y="5367623"/>
                  <a:pt x="4575714" y="5367623"/>
                </a:cubicBezTo>
                <a:lnTo>
                  <a:pt x="508413" y="5367623"/>
                </a:lnTo>
                <a:cubicBezTo>
                  <a:pt x="227624" y="5367623"/>
                  <a:pt x="0" y="5139999"/>
                  <a:pt x="0" y="4859210"/>
                </a:cubicBezTo>
                <a:lnTo>
                  <a:pt x="0" y="508413"/>
                </a:lnTo>
                <a:close/>
              </a:path>
            </a:pathLst>
          </a:cu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0049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MYTH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928C5A-C2AB-4E73-FDC9-404FE8947E4E}"/>
              </a:ext>
            </a:extLst>
          </p:cNvPr>
          <p:cNvSpPr/>
          <p:nvPr/>
        </p:nvSpPr>
        <p:spPr>
          <a:xfrm>
            <a:off x="1047208" y="2244037"/>
            <a:ext cx="4067301" cy="3488955"/>
          </a:xfrm>
          <a:custGeom>
            <a:avLst/>
            <a:gdLst>
              <a:gd name="connsiteX0" fmla="*/ 0 w 4067301"/>
              <a:gd name="connsiteY0" fmla="*/ 348896 h 3488955"/>
              <a:gd name="connsiteX1" fmla="*/ 348896 w 4067301"/>
              <a:gd name="connsiteY1" fmla="*/ 0 h 3488955"/>
              <a:gd name="connsiteX2" fmla="*/ 3718406 w 4067301"/>
              <a:gd name="connsiteY2" fmla="*/ 0 h 3488955"/>
              <a:gd name="connsiteX3" fmla="*/ 4067302 w 4067301"/>
              <a:gd name="connsiteY3" fmla="*/ 348896 h 3488955"/>
              <a:gd name="connsiteX4" fmla="*/ 4067301 w 4067301"/>
              <a:gd name="connsiteY4" fmla="*/ 3140060 h 3488955"/>
              <a:gd name="connsiteX5" fmla="*/ 3718405 w 4067301"/>
              <a:gd name="connsiteY5" fmla="*/ 3488956 h 3488955"/>
              <a:gd name="connsiteX6" fmla="*/ 348896 w 4067301"/>
              <a:gd name="connsiteY6" fmla="*/ 3488955 h 3488955"/>
              <a:gd name="connsiteX7" fmla="*/ 0 w 4067301"/>
              <a:gd name="connsiteY7" fmla="*/ 3140059 h 3488955"/>
              <a:gd name="connsiteX8" fmla="*/ 0 w 4067301"/>
              <a:gd name="connsiteY8" fmla="*/ 348896 h 34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7301" h="3488955">
                <a:moveTo>
                  <a:pt x="0" y="348896"/>
                </a:moveTo>
                <a:cubicBezTo>
                  <a:pt x="0" y="156206"/>
                  <a:pt x="156206" y="0"/>
                  <a:pt x="348896" y="0"/>
                </a:cubicBezTo>
                <a:lnTo>
                  <a:pt x="3718406" y="0"/>
                </a:lnTo>
                <a:cubicBezTo>
                  <a:pt x="3911096" y="0"/>
                  <a:pt x="4067302" y="156206"/>
                  <a:pt x="4067302" y="348896"/>
                </a:cubicBezTo>
                <a:cubicBezTo>
                  <a:pt x="4067302" y="1279284"/>
                  <a:pt x="4067301" y="2209672"/>
                  <a:pt x="4067301" y="3140060"/>
                </a:cubicBezTo>
                <a:cubicBezTo>
                  <a:pt x="4067301" y="3332750"/>
                  <a:pt x="3911095" y="3488956"/>
                  <a:pt x="3718405" y="3488956"/>
                </a:cubicBezTo>
                <a:lnTo>
                  <a:pt x="348896" y="3488955"/>
                </a:lnTo>
                <a:cubicBezTo>
                  <a:pt x="156206" y="3488955"/>
                  <a:pt x="0" y="3332749"/>
                  <a:pt x="0" y="3140059"/>
                </a:cubicBezTo>
                <a:lnTo>
                  <a:pt x="0" y="348896"/>
                </a:lnTo>
                <a:close/>
              </a:path>
            </a:pathLst>
          </a:cu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308" tIns="155528" rIns="173308" bIns="15552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/>
                </a:solidFill>
              </a:rPr>
              <a:t>Trauma informed approaches aren’t necessary for </a:t>
            </a:r>
            <a:r>
              <a:rPr lang="en-US" sz="2800" b="1" kern="1200" dirty="0">
                <a:solidFill>
                  <a:schemeClr val="tx1"/>
                </a:solidFill>
              </a:rPr>
              <a:t>MY</a:t>
            </a:r>
            <a:r>
              <a:rPr lang="en-US" sz="2800" kern="1200" dirty="0">
                <a:solidFill>
                  <a:schemeClr val="tx1"/>
                </a:solidFill>
              </a:rPr>
              <a:t> students. Most are privileged and haven’t experienced trauma.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154620-3698-FA0F-11E9-FE8112AEAE8A}"/>
              </a:ext>
            </a:extLst>
          </p:cNvPr>
          <p:cNvSpPr/>
          <p:nvPr/>
        </p:nvSpPr>
        <p:spPr>
          <a:xfrm>
            <a:off x="6004233" y="633750"/>
            <a:ext cx="5084127" cy="5367623"/>
          </a:xfrm>
          <a:custGeom>
            <a:avLst/>
            <a:gdLst>
              <a:gd name="connsiteX0" fmla="*/ 0 w 5084127"/>
              <a:gd name="connsiteY0" fmla="*/ 508413 h 5367623"/>
              <a:gd name="connsiteX1" fmla="*/ 508413 w 5084127"/>
              <a:gd name="connsiteY1" fmla="*/ 0 h 5367623"/>
              <a:gd name="connsiteX2" fmla="*/ 4575714 w 5084127"/>
              <a:gd name="connsiteY2" fmla="*/ 0 h 5367623"/>
              <a:gd name="connsiteX3" fmla="*/ 5084127 w 5084127"/>
              <a:gd name="connsiteY3" fmla="*/ 508413 h 5367623"/>
              <a:gd name="connsiteX4" fmla="*/ 5084127 w 5084127"/>
              <a:gd name="connsiteY4" fmla="*/ 4859210 h 5367623"/>
              <a:gd name="connsiteX5" fmla="*/ 4575714 w 5084127"/>
              <a:gd name="connsiteY5" fmla="*/ 5367623 h 5367623"/>
              <a:gd name="connsiteX6" fmla="*/ 508413 w 5084127"/>
              <a:gd name="connsiteY6" fmla="*/ 5367623 h 5367623"/>
              <a:gd name="connsiteX7" fmla="*/ 0 w 5084127"/>
              <a:gd name="connsiteY7" fmla="*/ 4859210 h 5367623"/>
              <a:gd name="connsiteX8" fmla="*/ 0 w 5084127"/>
              <a:gd name="connsiteY8" fmla="*/ 508413 h 53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4127" h="5367623">
                <a:moveTo>
                  <a:pt x="0" y="508413"/>
                </a:moveTo>
                <a:cubicBezTo>
                  <a:pt x="0" y="227624"/>
                  <a:pt x="227624" y="0"/>
                  <a:pt x="508413" y="0"/>
                </a:cubicBezTo>
                <a:lnTo>
                  <a:pt x="4575714" y="0"/>
                </a:lnTo>
                <a:cubicBezTo>
                  <a:pt x="4856503" y="0"/>
                  <a:pt x="5084127" y="227624"/>
                  <a:pt x="5084127" y="508413"/>
                </a:cubicBezTo>
                <a:lnTo>
                  <a:pt x="5084127" y="4859210"/>
                </a:lnTo>
                <a:cubicBezTo>
                  <a:pt x="5084127" y="5139999"/>
                  <a:pt x="4856503" y="5367623"/>
                  <a:pt x="4575714" y="5367623"/>
                </a:cubicBezTo>
                <a:lnTo>
                  <a:pt x="508413" y="5367623"/>
                </a:lnTo>
                <a:cubicBezTo>
                  <a:pt x="227624" y="5367623"/>
                  <a:pt x="0" y="5139999"/>
                  <a:pt x="0" y="4859210"/>
                </a:cubicBezTo>
                <a:lnTo>
                  <a:pt x="0" y="508413"/>
                </a:lnTo>
                <a:close/>
              </a:path>
            </a:pathLst>
          </a:cu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0049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FACT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935046F-B62F-F832-B5E9-AB76A9EF3566}"/>
              </a:ext>
            </a:extLst>
          </p:cNvPr>
          <p:cNvSpPr/>
          <p:nvPr/>
        </p:nvSpPr>
        <p:spPr>
          <a:xfrm>
            <a:off x="6512646" y="2244037"/>
            <a:ext cx="4067301" cy="3488955"/>
          </a:xfrm>
          <a:custGeom>
            <a:avLst/>
            <a:gdLst>
              <a:gd name="connsiteX0" fmla="*/ 0 w 4067301"/>
              <a:gd name="connsiteY0" fmla="*/ 348896 h 3488955"/>
              <a:gd name="connsiteX1" fmla="*/ 348896 w 4067301"/>
              <a:gd name="connsiteY1" fmla="*/ 0 h 3488955"/>
              <a:gd name="connsiteX2" fmla="*/ 3718406 w 4067301"/>
              <a:gd name="connsiteY2" fmla="*/ 0 h 3488955"/>
              <a:gd name="connsiteX3" fmla="*/ 4067302 w 4067301"/>
              <a:gd name="connsiteY3" fmla="*/ 348896 h 3488955"/>
              <a:gd name="connsiteX4" fmla="*/ 4067301 w 4067301"/>
              <a:gd name="connsiteY4" fmla="*/ 3140060 h 3488955"/>
              <a:gd name="connsiteX5" fmla="*/ 3718405 w 4067301"/>
              <a:gd name="connsiteY5" fmla="*/ 3488956 h 3488955"/>
              <a:gd name="connsiteX6" fmla="*/ 348896 w 4067301"/>
              <a:gd name="connsiteY6" fmla="*/ 3488955 h 3488955"/>
              <a:gd name="connsiteX7" fmla="*/ 0 w 4067301"/>
              <a:gd name="connsiteY7" fmla="*/ 3140059 h 3488955"/>
              <a:gd name="connsiteX8" fmla="*/ 0 w 4067301"/>
              <a:gd name="connsiteY8" fmla="*/ 348896 h 34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7301" h="3488955">
                <a:moveTo>
                  <a:pt x="0" y="348896"/>
                </a:moveTo>
                <a:cubicBezTo>
                  <a:pt x="0" y="156206"/>
                  <a:pt x="156206" y="0"/>
                  <a:pt x="348896" y="0"/>
                </a:cubicBezTo>
                <a:lnTo>
                  <a:pt x="3718406" y="0"/>
                </a:lnTo>
                <a:cubicBezTo>
                  <a:pt x="3911096" y="0"/>
                  <a:pt x="4067302" y="156206"/>
                  <a:pt x="4067302" y="348896"/>
                </a:cubicBezTo>
                <a:cubicBezTo>
                  <a:pt x="4067302" y="1279284"/>
                  <a:pt x="4067301" y="2209672"/>
                  <a:pt x="4067301" y="3140060"/>
                </a:cubicBezTo>
                <a:cubicBezTo>
                  <a:pt x="4067301" y="3332750"/>
                  <a:pt x="3911095" y="3488956"/>
                  <a:pt x="3718405" y="3488956"/>
                </a:cubicBezTo>
                <a:lnTo>
                  <a:pt x="348896" y="3488955"/>
                </a:lnTo>
                <a:cubicBezTo>
                  <a:pt x="156206" y="3488955"/>
                  <a:pt x="0" y="3332749"/>
                  <a:pt x="0" y="3140059"/>
                </a:cubicBezTo>
                <a:lnTo>
                  <a:pt x="0" y="348896"/>
                </a:lnTo>
                <a:close/>
              </a:path>
            </a:pathLst>
          </a:cu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308" tIns="155528" rIns="173308" bIns="15552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Trauma is pervasive and impacts people from all types of communities and backgrounds. You cannot always tell, from the outside, who has experienced trauma.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74AF61F9-652D-410C-5FCE-2A66C9947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5679" y="1149714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5921C91-FD44-E637-E781-3DB8E60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3105" y="1136923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8849B3-F639-458C-9A0A-CDD17EF70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941" y="2018924"/>
            <a:ext cx="2308633" cy="217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https://dmh.mo.gov/media/pdf/missouri-model-trauma-informed-schools</a:t>
            </a:r>
          </a:p>
        </p:txBody>
      </p:sp>
    </p:spTree>
    <p:extLst>
      <p:ext uri="{BB962C8B-B14F-4D97-AF65-F5344CB8AC3E}">
        <p14:creationId xmlns:p14="http://schemas.microsoft.com/office/powerpoint/2010/main" val="118437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EC93E4-6F45-0269-E561-2EA774570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Myths &amp; Facts 2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52950F-9D00-0DF7-3E90-F084DA902CAF}"/>
              </a:ext>
            </a:extLst>
          </p:cNvPr>
          <p:cNvSpPr/>
          <p:nvPr/>
        </p:nvSpPr>
        <p:spPr>
          <a:xfrm>
            <a:off x="533511" y="633750"/>
            <a:ext cx="10560135" cy="5367623"/>
          </a:xfrm>
          <a:custGeom>
            <a:avLst/>
            <a:gdLst>
              <a:gd name="connsiteX0" fmla="*/ 0 w 10560135"/>
              <a:gd name="connsiteY0" fmla="*/ 536762 h 5367623"/>
              <a:gd name="connsiteX1" fmla="*/ 536762 w 10560135"/>
              <a:gd name="connsiteY1" fmla="*/ 0 h 5367623"/>
              <a:gd name="connsiteX2" fmla="*/ 10023373 w 10560135"/>
              <a:gd name="connsiteY2" fmla="*/ 0 h 5367623"/>
              <a:gd name="connsiteX3" fmla="*/ 10560135 w 10560135"/>
              <a:gd name="connsiteY3" fmla="*/ 536762 h 5367623"/>
              <a:gd name="connsiteX4" fmla="*/ 10560135 w 10560135"/>
              <a:gd name="connsiteY4" fmla="*/ 4830861 h 5367623"/>
              <a:gd name="connsiteX5" fmla="*/ 10023373 w 10560135"/>
              <a:gd name="connsiteY5" fmla="*/ 5367623 h 5367623"/>
              <a:gd name="connsiteX6" fmla="*/ 536762 w 10560135"/>
              <a:gd name="connsiteY6" fmla="*/ 5367623 h 5367623"/>
              <a:gd name="connsiteX7" fmla="*/ 0 w 10560135"/>
              <a:gd name="connsiteY7" fmla="*/ 4830861 h 5367623"/>
              <a:gd name="connsiteX8" fmla="*/ 0 w 10560135"/>
              <a:gd name="connsiteY8" fmla="*/ 536762 h 53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60135" h="5367623">
                <a:moveTo>
                  <a:pt x="0" y="536762"/>
                </a:moveTo>
                <a:cubicBezTo>
                  <a:pt x="0" y="240317"/>
                  <a:pt x="240317" y="0"/>
                  <a:pt x="536762" y="0"/>
                </a:cubicBezTo>
                <a:lnTo>
                  <a:pt x="10023373" y="0"/>
                </a:lnTo>
                <a:cubicBezTo>
                  <a:pt x="10319818" y="0"/>
                  <a:pt x="10560135" y="240317"/>
                  <a:pt x="10560135" y="536762"/>
                </a:cubicBezTo>
                <a:lnTo>
                  <a:pt x="10560135" y="4830861"/>
                </a:lnTo>
                <a:cubicBezTo>
                  <a:pt x="10560135" y="5127306"/>
                  <a:pt x="10319818" y="5367623"/>
                  <a:pt x="10023373" y="5367623"/>
                </a:cubicBezTo>
                <a:lnTo>
                  <a:pt x="536762" y="5367623"/>
                </a:lnTo>
                <a:cubicBezTo>
                  <a:pt x="240317" y="5367623"/>
                  <a:pt x="0" y="5127306"/>
                  <a:pt x="0" y="4830861"/>
                </a:cubicBezTo>
                <a:lnTo>
                  <a:pt x="0" y="536762"/>
                </a:lnTo>
                <a:close/>
              </a:path>
            </a:pathLst>
          </a:cu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0049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What do you think?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8E76F91-6491-109F-68B8-5ACB09347B51}"/>
              </a:ext>
            </a:extLst>
          </p:cNvPr>
          <p:cNvSpPr/>
          <p:nvPr/>
        </p:nvSpPr>
        <p:spPr>
          <a:xfrm>
            <a:off x="1589524" y="2244037"/>
            <a:ext cx="8448108" cy="3488955"/>
          </a:xfrm>
          <a:custGeom>
            <a:avLst/>
            <a:gdLst>
              <a:gd name="connsiteX0" fmla="*/ 0 w 8448108"/>
              <a:gd name="connsiteY0" fmla="*/ 348896 h 3488955"/>
              <a:gd name="connsiteX1" fmla="*/ 348896 w 8448108"/>
              <a:gd name="connsiteY1" fmla="*/ 0 h 3488955"/>
              <a:gd name="connsiteX2" fmla="*/ 8099213 w 8448108"/>
              <a:gd name="connsiteY2" fmla="*/ 0 h 3488955"/>
              <a:gd name="connsiteX3" fmla="*/ 8448109 w 8448108"/>
              <a:gd name="connsiteY3" fmla="*/ 348896 h 3488955"/>
              <a:gd name="connsiteX4" fmla="*/ 8448108 w 8448108"/>
              <a:gd name="connsiteY4" fmla="*/ 3140060 h 3488955"/>
              <a:gd name="connsiteX5" fmla="*/ 8099212 w 8448108"/>
              <a:gd name="connsiteY5" fmla="*/ 3488956 h 3488955"/>
              <a:gd name="connsiteX6" fmla="*/ 348896 w 8448108"/>
              <a:gd name="connsiteY6" fmla="*/ 3488955 h 3488955"/>
              <a:gd name="connsiteX7" fmla="*/ 0 w 8448108"/>
              <a:gd name="connsiteY7" fmla="*/ 3140059 h 3488955"/>
              <a:gd name="connsiteX8" fmla="*/ 0 w 8448108"/>
              <a:gd name="connsiteY8" fmla="*/ 348896 h 34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8108" h="3488955">
                <a:moveTo>
                  <a:pt x="0" y="348896"/>
                </a:moveTo>
                <a:cubicBezTo>
                  <a:pt x="0" y="156206"/>
                  <a:pt x="156206" y="0"/>
                  <a:pt x="348896" y="0"/>
                </a:cubicBezTo>
                <a:lnTo>
                  <a:pt x="8099213" y="0"/>
                </a:lnTo>
                <a:cubicBezTo>
                  <a:pt x="8291903" y="0"/>
                  <a:pt x="8448109" y="156206"/>
                  <a:pt x="8448109" y="348896"/>
                </a:cubicBezTo>
                <a:cubicBezTo>
                  <a:pt x="8448109" y="1279284"/>
                  <a:pt x="8448108" y="2209672"/>
                  <a:pt x="8448108" y="3140060"/>
                </a:cubicBezTo>
                <a:cubicBezTo>
                  <a:pt x="8448108" y="3332750"/>
                  <a:pt x="8291902" y="3488956"/>
                  <a:pt x="8099212" y="3488956"/>
                </a:cubicBezTo>
                <a:lnTo>
                  <a:pt x="348896" y="3488955"/>
                </a:lnTo>
                <a:cubicBezTo>
                  <a:pt x="156206" y="3488955"/>
                  <a:pt x="0" y="3332749"/>
                  <a:pt x="0" y="3140059"/>
                </a:cubicBezTo>
                <a:lnTo>
                  <a:pt x="0" y="348896"/>
                </a:lnTo>
                <a:close/>
              </a:path>
            </a:pathLst>
          </a:cu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268" tIns="201248" rIns="234268" bIns="201248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200" kern="1200" dirty="0"/>
              <a:t>Trauma informed approaches have the potential to excuse behavior and allow kids to act out.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https://dmh.mo.gov/media/pdf/missouri-model-trauma-informed-schools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26AA2A-BAB2-3E61-AF0D-398D65C28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941" y="2009871"/>
            <a:ext cx="2308633" cy="217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5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FB7E01-E226-8363-91E5-0B04F0F41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Myths &amp; Facts 3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FDDDEC9-E119-D137-FC94-1DCF8F84AFE3}"/>
              </a:ext>
            </a:extLst>
          </p:cNvPr>
          <p:cNvSpPr/>
          <p:nvPr/>
        </p:nvSpPr>
        <p:spPr>
          <a:xfrm>
            <a:off x="538796" y="633750"/>
            <a:ext cx="5084127" cy="5367623"/>
          </a:xfrm>
          <a:custGeom>
            <a:avLst/>
            <a:gdLst>
              <a:gd name="connsiteX0" fmla="*/ 0 w 5084127"/>
              <a:gd name="connsiteY0" fmla="*/ 508413 h 5367623"/>
              <a:gd name="connsiteX1" fmla="*/ 508413 w 5084127"/>
              <a:gd name="connsiteY1" fmla="*/ 0 h 5367623"/>
              <a:gd name="connsiteX2" fmla="*/ 4575714 w 5084127"/>
              <a:gd name="connsiteY2" fmla="*/ 0 h 5367623"/>
              <a:gd name="connsiteX3" fmla="*/ 5084127 w 5084127"/>
              <a:gd name="connsiteY3" fmla="*/ 508413 h 5367623"/>
              <a:gd name="connsiteX4" fmla="*/ 5084127 w 5084127"/>
              <a:gd name="connsiteY4" fmla="*/ 4859210 h 5367623"/>
              <a:gd name="connsiteX5" fmla="*/ 4575714 w 5084127"/>
              <a:gd name="connsiteY5" fmla="*/ 5367623 h 5367623"/>
              <a:gd name="connsiteX6" fmla="*/ 508413 w 5084127"/>
              <a:gd name="connsiteY6" fmla="*/ 5367623 h 5367623"/>
              <a:gd name="connsiteX7" fmla="*/ 0 w 5084127"/>
              <a:gd name="connsiteY7" fmla="*/ 4859210 h 5367623"/>
              <a:gd name="connsiteX8" fmla="*/ 0 w 5084127"/>
              <a:gd name="connsiteY8" fmla="*/ 508413 h 53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4127" h="5367623">
                <a:moveTo>
                  <a:pt x="0" y="508413"/>
                </a:moveTo>
                <a:cubicBezTo>
                  <a:pt x="0" y="227624"/>
                  <a:pt x="227624" y="0"/>
                  <a:pt x="508413" y="0"/>
                </a:cubicBezTo>
                <a:lnTo>
                  <a:pt x="4575714" y="0"/>
                </a:lnTo>
                <a:cubicBezTo>
                  <a:pt x="4856503" y="0"/>
                  <a:pt x="5084127" y="227624"/>
                  <a:pt x="5084127" y="508413"/>
                </a:cubicBezTo>
                <a:lnTo>
                  <a:pt x="5084127" y="4859210"/>
                </a:lnTo>
                <a:cubicBezTo>
                  <a:pt x="5084127" y="5139999"/>
                  <a:pt x="4856503" y="5367623"/>
                  <a:pt x="4575714" y="5367623"/>
                </a:cubicBezTo>
                <a:lnTo>
                  <a:pt x="508413" y="5367623"/>
                </a:lnTo>
                <a:cubicBezTo>
                  <a:pt x="227624" y="5367623"/>
                  <a:pt x="0" y="5139999"/>
                  <a:pt x="0" y="4859210"/>
                </a:cubicBezTo>
                <a:lnTo>
                  <a:pt x="0" y="508413"/>
                </a:lnTo>
                <a:close/>
              </a:path>
            </a:pathLst>
          </a:cu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0049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MYTH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C60054-FD83-26C9-1F74-090DB24A9B11}"/>
              </a:ext>
            </a:extLst>
          </p:cNvPr>
          <p:cNvSpPr/>
          <p:nvPr/>
        </p:nvSpPr>
        <p:spPr>
          <a:xfrm>
            <a:off x="1047208" y="2244037"/>
            <a:ext cx="4067301" cy="3488955"/>
          </a:xfrm>
          <a:custGeom>
            <a:avLst/>
            <a:gdLst>
              <a:gd name="connsiteX0" fmla="*/ 0 w 4067301"/>
              <a:gd name="connsiteY0" fmla="*/ 348896 h 3488955"/>
              <a:gd name="connsiteX1" fmla="*/ 348896 w 4067301"/>
              <a:gd name="connsiteY1" fmla="*/ 0 h 3488955"/>
              <a:gd name="connsiteX2" fmla="*/ 3718406 w 4067301"/>
              <a:gd name="connsiteY2" fmla="*/ 0 h 3488955"/>
              <a:gd name="connsiteX3" fmla="*/ 4067302 w 4067301"/>
              <a:gd name="connsiteY3" fmla="*/ 348896 h 3488955"/>
              <a:gd name="connsiteX4" fmla="*/ 4067301 w 4067301"/>
              <a:gd name="connsiteY4" fmla="*/ 3140060 h 3488955"/>
              <a:gd name="connsiteX5" fmla="*/ 3718405 w 4067301"/>
              <a:gd name="connsiteY5" fmla="*/ 3488956 h 3488955"/>
              <a:gd name="connsiteX6" fmla="*/ 348896 w 4067301"/>
              <a:gd name="connsiteY6" fmla="*/ 3488955 h 3488955"/>
              <a:gd name="connsiteX7" fmla="*/ 0 w 4067301"/>
              <a:gd name="connsiteY7" fmla="*/ 3140059 h 3488955"/>
              <a:gd name="connsiteX8" fmla="*/ 0 w 4067301"/>
              <a:gd name="connsiteY8" fmla="*/ 348896 h 34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7301" h="3488955">
                <a:moveTo>
                  <a:pt x="0" y="348896"/>
                </a:moveTo>
                <a:cubicBezTo>
                  <a:pt x="0" y="156206"/>
                  <a:pt x="156206" y="0"/>
                  <a:pt x="348896" y="0"/>
                </a:cubicBezTo>
                <a:lnTo>
                  <a:pt x="3718406" y="0"/>
                </a:lnTo>
                <a:cubicBezTo>
                  <a:pt x="3911096" y="0"/>
                  <a:pt x="4067302" y="156206"/>
                  <a:pt x="4067302" y="348896"/>
                </a:cubicBezTo>
                <a:cubicBezTo>
                  <a:pt x="4067302" y="1279284"/>
                  <a:pt x="4067301" y="2209672"/>
                  <a:pt x="4067301" y="3140060"/>
                </a:cubicBezTo>
                <a:cubicBezTo>
                  <a:pt x="4067301" y="3332750"/>
                  <a:pt x="3911095" y="3488956"/>
                  <a:pt x="3718405" y="3488956"/>
                </a:cubicBezTo>
                <a:lnTo>
                  <a:pt x="348896" y="3488955"/>
                </a:lnTo>
                <a:cubicBezTo>
                  <a:pt x="156206" y="3488955"/>
                  <a:pt x="0" y="3332749"/>
                  <a:pt x="0" y="3140059"/>
                </a:cubicBezTo>
                <a:lnTo>
                  <a:pt x="0" y="348896"/>
                </a:lnTo>
                <a:close/>
              </a:path>
            </a:pathLst>
          </a:cu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768" tIns="153623" rIns="170768" bIns="153623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 dirty="0"/>
              <a:t>Trauma informed approaches have the potential to excuse behavior and allow kids to act out.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C2CC6F-6EB2-047B-B502-73DF922D83EF}"/>
              </a:ext>
            </a:extLst>
          </p:cNvPr>
          <p:cNvSpPr/>
          <p:nvPr/>
        </p:nvSpPr>
        <p:spPr>
          <a:xfrm>
            <a:off x="6004233" y="633750"/>
            <a:ext cx="5084127" cy="5367623"/>
          </a:xfrm>
          <a:custGeom>
            <a:avLst/>
            <a:gdLst>
              <a:gd name="connsiteX0" fmla="*/ 0 w 5084127"/>
              <a:gd name="connsiteY0" fmla="*/ 508413 h 5367623"/>
              <a:gd name="connsiteX1" fmla="*/ 508413 w 5084127"/>
              <a:gd name="connsiteY1" fmla="*/ 0 h 5367623"/>
              <a:gd name="connsiteX2" fmla="*/ 4575714 w 5084127"/>
              <a:gd name="connsiteY2" fmla="*/ 0 h 5367623"/>
              <a:gd name="connsiteX3" fmla="*/ 5084127 w 5084127"/>
              <a:gd name="connsiteY3" fmla="*/ 508413 h 5367623"/>
              <a:gd name="connsiteX4" fmla="*/ 5084127 w 5084127"/>
              <a:gd name="connsiteY4" fmla="*/ 4859210 h 5367623"/>
              <a:gd name="connsiteX5" fmla="*/ 4575714 w 5084127"/>
              <a:gd name="connsiteY5" fmla="*/ 5367623 h 5367623"/>
              <a:gd name="connsiteX6" fmla="*/ 508413 w 5084127"/>
              <a:gd name="connsiteY6" fmla="*/ 5367623 h 5367623"/>
              <a:gd name="connsiteX7" fmla="*/ 0 w 5084127"/>
              <a:gd name="connsiteY7" fmla="*/ 4859210 h 5367623"/>
              <a:gd name="connsiteX8" fmla="*/ 0 w 5084127"/>
              <a:gd name="connsiteY8" fmla="*/ 508413 h 53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4127" h="5367623">
                <a:moveTo>
                  <a:pt x="0" y="508413"/>
                </a:moveTo>
                <a:cubicBezTo>
                  <a:pt x="0" y="227624"/>
                  <a:pt x="227624" y="0"/>
                  <a:pt x="508413" y="0"/>
                </a:cubicBezTo>
                <a:lnTo>
                  <a:pt x="4575714" y="0"/>
                </a:lnTo>
                <a:cubicBezTo>
                  <a:pt x="4856503" y="0"/>
                  <a:pt x="5084127" y="227624"/>
                  <a:pt x="5084127" y="508413"/>
                </a:cubicBezTo>
                <a:lnTo>
                  <a:pt x="5084127" y="4859210"/>
                </a:lnTo>
                <a:cubicBezTo>
                  <a:pt x="5084127" y="5139999"/>
                  <a:pt x="4856503" y="5367623"/>
                  <a:pt x="4575714" y="5367623"/>
                </a:cubicBezTo>
                <a:lnTo>
                  <a:pt x="508413" y="5367623"/>
                </a:lnTo>
                <a:cubicBezTo>
                  <a:pt x="227624" y="5367623"/>
                  <a:pt x="0" y="5139999"/>
                  <a:pt x="0" y="4859210"/>
                </a:cubicBezTo>
                <a:lnTo>
                  <a:pt x="0" y="508413"/>
                </a:lnTo>
                <a:close/>
              </a:path>
            </a:pathLst>
          </a:cu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0049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FACT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1F1355-CD63-256D-D853-67BBC63B7669}"/>
              </a:ext>
            </a:extLst>
          </p:cNvPr>
          <p:cNvSpPr/>
          <p:nvPr/>
        </p:nvSpPr>
        <p:spPr>
          <a:xfrm>
            <a:off x="6512646" y="2244037"/>
            <a:ext cx="4067301" cy="3488955"/>
          </a:xfrm>
          <a:custGeom>
            <a:avLst/>
            <a:gdLst>
              <a:gd name="connsiteX0" fmla="*/ 0 w 4067301"/>
              <a:gd name="connsiteY0" fmla="*/ 348896 h 3488955"/>
              <a:gd name="connsiteX1" fmla="*/ 348896 w 4067301"/>
              <a:gd name="connsiteY1" fmla="*/ 0 h 3488955"/>
              <a:gd name="connsiteX2" fmla="*/ 3718406 w 4067301"/>
              <a:gd name="connsiteY2" fmla="*/ 0 h 3488955"/>
              <a:gd name="connsiteX3" fmla="*/ 4067302 w 4067301"/>
              <a:gd name="connsiteY3" fmla="*/ 348896 h 3488955"/>
              <a:gd name="connsiteX4" fmla="*/ 4067301 w 4067301"/>
              <a:gd name="connsiteY4" fmla="*/ 3140060 h 3488955"/>
              <a:gd name="connsiteX5" fmla="*/ 3718405 w 4067301"/>
              <a:gd name="connsiteY5" fmla="*/ 3488956 h 3488955"/>
              <a:gd name="connsiteX6" fmla="*/ 348896 w 4067301"/>
              <a:gd name="connsiteY6" fmla="*/ 3488955 h 3488955"/>
              <a:gd name="connsiteX7" fmla="*/ 0 w 4067301"/>
              <a:gd name="connsiteY7" fmla="*/ 3140059 h 3488955"/>
              <a:gd name="connsiteX8" fmla="*/ 0 w 4067301"/>
              <a:gd name="connsiteY8" fmla="*/ 348896 h 34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7301" h="3488955">
                <a:moveTo>
                  <a:pt x="0" y="348896"/>
                </a:moveTo>
                <a:cubicBezTo>
                  <a:pt x="0" y="156206"/>
                  <a:pt x="156206" y="0"/>
                  <a:pt x="348896" y="0"/>
                </a:cubicBezTo>
                <a:lnTo>
                  <a:pt x="3718406" y="0"/>
                </a:lnTo>
                <a:cubicBezTo>
                  <a:pt x="3911096" y="0"/>
                  <a:pt x="4067302" y="156206"/>
                  <a:pt x="4067302" y="348896"/>
                </a:cubicBezTo>
                <a:cubicBezTo>
                  <a:pt x="4067302" y="1279284"/>
                  <a:pt x="4067301" y="2209672"/>
                  <a:pt x="4067301" y="3140060"/>
                </a:cubicBezTo>
                <a:cubicBezTo>
                  <a:pt x="4067301" y="3332750"/>
                  <a:pt x="3911095" y="3488956"/>
                  <a:pt x="3718405" y="3488956"/>
                </a:cubicBezTo>
                <a:lnTo>
                  <a:pt x="348896" y="3488955"/>
                </a:lnTo>
                <a:cubicBezTo>
                  <a:pt x="156206" y="3488955"/>
                  <a:pt x="0" y="3332749"/>
                  <a:pt x="0" y="3140059"/>
                </a:cubicBezTo>
                <a:lnTo>
                  <a:pt x="0" y="348896"/>
                </a:lnTo>
                <a:close/>
              </a:path>
            </a:pathLst>
          </a:cu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768" tIns="153623" rIns="170768" bIns="153623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 dirty="0"/>
              <a:t>Trauma informed approaches allow us to understand behavior, not excuse it. We can use these tools to support students so they are more able to meet our high expectations.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https://dmh.mo.gov/media/pdf/missouri-model-trauma-informed-schools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08D5DF8-AE44-3CBA-C1F9-4AC22002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5679" y="1149714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0A9BC19D-1447-0722-1104-834C2A02F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3105" y="1136923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8C559-14BC-064B-B0A0-7ABEAD1BE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941" y="2000818"/>
            <a:ext cx="2308633" cy="217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7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0F84DD-8AA8-D3DC-1D30-C602CF2C3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Myths &amp; Facts 4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15B49AF-8B5B-B389-5845-F87E26F4DAAE}"/>
              </a:ext>
            </a:extLst>
          </p:cNvPr>
          <p:cNvSpPr/>
          <p:nvPr/>
        </p:nvSpPr>
        <p:spPr>
          <a:xfrm>
            <a:off x="533511" y="633750"/>
            <a:ext cx="10560135" cy="5367623"/>
          </a:xfrm>
          <a:custGeom>
            <a:avLst/>
            <a:gdLst>
              <a:gd name="connsiteX0" fmla="*/ 0 w 10560135"/>
              <a:gd name="connsiteY0" fmla="*/ 536762 h 5367623"/>
              <a:gd name="connsiteX1" fmla="*/ 536762 w 10560135"/>
              <a:gd name="connsiteY1" fmla="*/ 0 h 5367623"/>
              <a:gd name="connsiteX2" fmla="*/ 10023373 w 10560135"/>
              <a:gd name="connsiteY2" fmla="*/ 0 h 5367623"/>
              <a:gd name="connsiteX3" fmla="*/ 10560135 w 10560135"/>
              <a:gd name="connsiteY3" fmla="*/ 536762 h 5367623"/>
              <a:gd name="connsiteX4" fmla="*/ 10560135 w 10560135"/>
              <a:gd name="connsiteY4" fmla="*/ 4830861 h 5367623"/>
              <a:gd name="connsiteX5" fmla="*/ 10023373 w 10560135"/>
              <a:gd name="connsiteY5" fmla="*/ 5367623 h 5367623"/>
              <a:gd name="connsiteX6" fmla="*/ 536762 w 10560135"/>
              <a:gd name="connsiteY6" fmla="*/ 5367623 h 5367623"/>
              <a:gd name="connsiteX7" fmla="*/ 0 w 10560135"/>
              <a:gd name="connsiteY7" fmla="*/ 4830861 h 5367623"/>
              <a:gd name="connsiteX8" fmla="*/ 0 w 10560135"/>
              <a:gd name="connsiteY8" fmla="*/ 536762 h 536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60135" h="5367623">
                <a:moveTo>
                  <a:pt x="0" y="536762"/>
                </a:moveTo>
                <a:cubicBezTo>
                  <a:pt x="0" y="240317"/>
                  <a:pt x="240317" y="0"/>
                  <a:pt x="536762" y="0"/>
                </a:cubicBezTo>
                <a:lnTo>
                  <a:pt x="10023373" y="0"/>
                </a:lnTo>
                <a:cubicBezTo>
                  <a:pt x="10319818" y="0"/>
                  <a:pt x="10560135" y="240317"/>
                  <a:pt x="10560135" y="536762"/>
                </a:cubicBezTo>
                <a:lnTo>
                  <a:pt x="10560135" y="4830861"/>
                </a:lnTo>
                <a:cubicBezTo>
                  <a:pt x="10560135" y="5127306"/>
                  <a:pt x="10319818" y="5367623"/>
                  <a:pt x="10023373" y="5367623"/>
                </a:cubicBezTo>
                <a:lnTo>
                  <a:pt x="536762" y="5367623"/>
                </a:lnTo>
                <a:cubicBezTo>
                  <a:pt x="240317" y="5367623"/>
                  <a:pt x="0" y="5127306"/>
                  <a:pt x="0" y="4830861"/>
                </a:cubicBezTo>
                <a:lnTo>
                  <a:pt x="0" y="536762"/>
                </a:lnTo>
                <a:close/>
              </a:path>
            </a:pathLst>
          </a:cu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40049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What do you think?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58F2BC-C4EC-037A-CE9E-B10B140721C3}"/>
              </a:ext>
            </a:extLst>
          </p:cNvPr>
          <p:cNvSpPr/>
          <p:nvPr/>
        </p:nvSpPr>
        <p:spPr>
          <a:xfrm>
            <a:off x="1589524" y="2244037"/>
            <a:ext cx="8448108" cy="3488955"/>
          </a:xfrm>
          <a:custGeom>
            <a:avLst/>
            <a:gdLst>
              <a:gd name="connsiteX0" fmla="*/ 0 w 8448108"/>
              <a:gd name="connsiteY0" fmla="*/ 348896 h 3488955"/>
              <a:gd name="connsiteX1" fmla="*/ 348896 w 8448108"/>
              <a:gd name="connsiteY1" fmla="*/ 0 h 3488955"/>
              <a:gd name="connsiteX2" fmla="*/ 8099213 w 8448108"/>
              <a:gd name="connsiteY2" fmla="*/ 0 h 3488955"/>
              <a:gd name="connsiteX3" fmla="*/ 8448109 w 8448108"/>
              <a:gd name="connsiteY3" fmla="*/ 348896 h 3488955"/>
              <a:gd name="connsiteX4" fmla="*/ 8448108 w 8448108"/>
              <a:gd name="connsiteY4" fmla="*/ 3140060 h 3488955"/>
              <a:gd name="connsiteX5" fmla="*/ 8099212 w 8448108"/>
              <a:gd name="connsiteY5" fmla="*/ 3488956 h 3488955"/>
              <a:gd name="connsiteX6" fmla="*/ 348896 w 8448108"/>
              <a:gd name="connsiteY6" fmla="*/ 3488955 h 3488955"/>
              <a:gd name="connsiteX7" fmla="*/ 0 w 8448108"/>
              <a:gd name="connsiteY7" fmla="*/ 3140059 h 3488955"/>
              <a:gd name="connsiteX8" fmla="*/ 0 w 8448108"/>
              <a:gd name="connsiteY8" fmla="*/ 348896 h 34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8108" h="3488955">
                <a:moveTo>
                  <a:pt x="0" y="348896"/>
                </a:moveTo>
                <a:cubicBezTo>
                  <a:pt x="0" y="156206"/>
                  <a:pt x="156206" y="0"/>
                  <a:pt x="348896" y="0"/>
                </a:cubicBezTo>
                <a:lnTo>
                  <a:pt x="8099213" y="0"/>
                </a:lnTo>
                <a:cubicBezTo>
                  <a:pt x="8291903" y="0"/>
                  <a:pt x="8448109" y="156206"/>
                  <a:pt x="8448109" y="348896"/>
                </a:cubicBezTo>
                <a:cubicBezTo>
                  <a:pt x="8448109" y="1279284"/>
                  <a:pt x="8448108" y="2209672"/>
                  <a:pt x="8448108" y="3140060"/>
                </a:cubicBezTo>
                <a:cubicBezTo>
                  <a:pt x="8448108" y="3332750"/>
                  <a:pt x="8291902" y="3488956"/>
                  <a:pt x="8099212" y="3488956"/>
                </a:cubicBezTo>
                <a:lnTo>
                  <a:pt x="348896" y="3488955"/>
                </a:lnTo>
                <a:cubicBezTo>
                  <a:pt x="156206" y="3488955"/>
                  <a:pt x="0" y="3332749"/>
                  <a:pt x="0" y="3140059"/>
                </a:cubicBezTo>
                <a:lnTo>
                  <a:pt x="0" y="348896"/>
                </a:lnTo>
                <a:close/>
              </a:path>
            </a:pathLst>
          </a:custGeom>
          <a:solidFill>
            <a:srgbClr val="336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288" tIns="226013" rIns="267288" bIns="226013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It takes more than one training to become trauma informed.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https://dmh.mo.gov/media/pdf/missouri-model-trauma-informed-schools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75076D-C09F-CDF8-69B7-33E5EF1C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941" y="2000818"/>
            <a:ext cx="2308633" cy="217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176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ACF-Color-Palette">
      <a:dk1>
        <a:srgbClr val="264A64"/>
      </a:dk1>
      <a:lt1>
        <a:srgbClr val="FFFFFF"/>
      </a:lt1>
      <a:dk2>
        <a:srgbClr val="DDE2E8"/>
      </a:dk2>
      <a:lt2>
        <a:srgbClr val="336A90"/>
      </a:lt2>
      <a:accent1>
        <a:srgbClr val="A9D4DB"/>
      </a:accent1>
      <a:accent2>
        <a:srgbClr val="F9E585"/>
      </a:accent2>
      <a:accent3>
        <a:srgbClr val="63BAB0"/>
      </a:accent3>
      <a:accent4>
        <a:srgbClr val="A12854"/>
      </a:accent4>
      <a:accent5>
        <a:srgbClr val="672E6B"/>
      </a:accent5>
      <a:accent6>
        <a:srgbClr val="E29F4D"/>
      </a:accent6>
      <a:hlink>
        <a:srgbClr val="4495A2"/>
      </a:hlink>
      <a:folHlink>
        <a:srgbClr val="2D544F"/>
      </a:folHlink>
    </a:clrScheme>
    <a:fontScheme name="Custom 2">
      <a:majorFont>
        <a:latin typeface="Georgia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F-Geometric-PPT" id="{FC2DDBF8-085D-4C9A-B1A4-7B301A50E2AD}" vid="{43E15595-3DB0-4ED7-AD71-1E5BDDA08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F7E90D1230A43BDC89C7AC0958EFD" ma:contentTypeVersion="16" ma:contentTypeDescription="Create a new document." ma:contentTypeScope="" ma:versionID="89ef1df169b71566099ccf03bac123d9">
  <xsd:schema xmlns:xsd="http://www.w3.org/2001/XMLSchema" xmlns:xs="http://www.w3.org/2001/XMLSchema" xmlns:p="http://schemas.microsoft.com/office/2006/metadata/properties" xmlns:ns2="d75ef18c-538b-45da-a335-c93d0f5f5fac" xmlns:ns3="30dfa2b7-48c5-4e50-8c26-1fcde8ff049d" targetNamespace="http://schemas.microsoft.com/office/2006/metadata/properties" ma:root="true" ma:fieldsID="26cc97eeb6d8e39b221289faf1fc38ee" ns2:_="" ns3:_="">
    <xsd:import namespace="d75ef18c-538b-45da-a335-c93d0f5f5fac"/>
    <xsd:import namespace="30dfa2b7-48c5-4e50-8c26-1fcde8ff04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ef18c-538b-45da-a335-c93d0f5f5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3b40f3a-84d0-4acf-ad34-a39173ff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fa2b7-48c5-4e50-8c26-1fcde8ff04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7663f9e-6cbe-46e0-924c-6506a2c63c56}" ma:internalName="TaxCatchAll" ma:showField="CatchAllData" ma:web="30dfa2b7-48c5-4e50-8c26-1fcde8ff04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dfa2b7-48c5-4e50-8c26-1fcde8ff049d" xsi:nil="true"/>
    <lcf76f155ced4ddcb4097134ff3c332f xmlns="d75ef18c-538b-45da-a335-c93d0f5f5fa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6FA38D-1B0D-4D4F-8934-2A57469CBCC3}"/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1165d76a-ca89-4453-b02c-04ef8bc981e0"/>
    <ds:schemaRef ds:uri="e5d11a56-b596-4a5c-b94c-3dd72821ab54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8249</TotalTime>
  <Words>1907</Words>
  <Application>Microsoft Office PowerPoint</Application>
  <PresentationFormat>Widescreen</PresentationFormat>
  <Paragraphs>283</Paragraphs>
  <Slides>39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Georgia</vt:lpstr>
      <vt:lpstr>Source Sans Pro</vt:lpstr>
      <vt:lpstr>Wingdings</vt:lpstr>
      <vt:lpstr>Custom</vt:lpstr>
      <vt:lpstr>What Does it Mean to be Trauma Informed?</vt:lpstr>
      <vt:lpstr>Learning Objectives</vt:lpstr>
      <vt:lpstr>Agenda</vt:lpstr>
      <vt:lpstr>Myth or Fact</vt:lpstr>
      <vt:lpstr>Myths &amp; Facts</vt:lpstr>
      <vt:lpstr>Myths &amp; Facts 1</vt:lpstr>
      <vt:lpstr>Myths &amp; Facts 2</vt:lpstr>
      <vt:lpstr>Myths &amp; Facts 3</vt:lpstr>
      <vt:lpstr>Myths &amp; Facts 4</vt:lpstr>
      <vt:lpstr>Myths &amp; Facts 5</vt:lpstr>
      <vt:lpstr>Myths &amp; Facts 6</vt:lpstr>
      <vt:lpstr>Myths &amp; Facts 7</vt:lpstr>
      <vt:lpstr>Myths &amp; Facts 8</vt:lpstr>
      <vt:lpstr>Myths &amp; Facts 9</vt:lpstr>
      <vt:lpstr>What are your thoughts?</vt:lpstr>
      <vt:lpstr>Trauma Informed Frameworks</vt:lpstr>
      <vt:lpstr>Trauma Informed Frameworks </vt:lpstr>
      <vt:lpstr>SAMHSA’s Four “R’s”</vt:lpstr>
      <vt:lpstr>SAMHSA’s 6 Key Principles: SAMHSA</vt:lpstr>
      <vt:lpstr>SAMHSA’s 6 Key Principles: Safety</vt:lpstr>
      <vt:lpstr>SAMHSA’s 6 Key Principles: Trustworthiness and Transparency</vt:lpstr>
      <vt:lpstr>SAMHSA’s 6 Key Principles: Peer Support</vt:lpstr>
      <vt:lpstr>SAMHSA’s 6 Key Principles: Collaboration and Mutuality</vt:lpstr>
      <vt:lpstr>SAMHSA’s 6 Key Principles: Empowerment, Voice, and Choice</vt:lpstr>
      <vt:lpstr>SAMHSA’s 6 Key Principles: Cultural, Historical, and Gender Issues</vt:lpstr>
      <vt:lpstr>SAMHSA’s 6 Key Principles: SAMHSA </vt:lpstr>
      <vt:lpstr>Where do you stand?</vt:lpstr>
      <vt:lpstr>The Missouri Model</vt:lpstr>
      <vt:lpstr>The Missouri Model </vt:lpstr>
      <vt:lpstr>The Missouri Model  </vt:lpstr>
      <vt:lpstr>The Missouri Model: Trauma Aware</vt:lpstr>
      <vt:lpstr>The Missouri Model: Trauma Sensitive</vt:lpstr>
      <vt:lpstr>The Missouri Model: Trauma Responsive</vt:lpstr>
      <vt:lpstr>The Missouri Model: Trauma Informed</vt:lpstr>
      <vt:lpstr>Where does your program stand?</vt:lpstr>
      <vt:lpstr>The Big Picture</vt:lpstr>
      <vt:lpstr>Where does your program stand? </vt:lpstr>
      <vt:lpstr>Where does your program stand?  </vt:lpstr>
      <vt:lpstr>Reflection</vt:lpstr>
    </vt:vector>
  </TitlesOfParts>
  <Company>Family and Youth Services Bureau, Administration for Children and Families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SRAE Topical Training</dc:title>
  <dc:subject>Topical Training Materials</dc:subject>
  <dc:creator>Holmes, Risha (ACF)</dc:creator>
  <cp:keywords>Sexual Risk Avoidance Education Program, Grantee, Family and Youth Services Bureau, FYSB, Department of Health and Human Services, DHHS,  Trauma informed facilitation</cp:keywords>
  <cp:lastModifiedBy>Yengoyan, Ida (NIH/OD/ORS) [C]</cp:lastModifiedBy>
  <cp:revision>20</cp:revision>
  <dcterms:created xsi:type="dcterms:W3CDTF">2024-02-07T16:15:44Z</dcterms:created>
  <dcterms:modified xsi:type="dcterms:W3CDTF">2024-12-05T05:55:07Z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0x010100F31F7E90D1230A43BDC89C7AC0958EFD</vt:lpwstr>
  </property>
  <property fmtid="{D5CDD505-2E9C-101B-9397-08002B2CF9AE}" pid="3" name="MediaServiceImageTags">
    <vt:lpwstr/>
  </property>
</Properties>
</file>