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0"/>
  </p:notesMasterIdLst>
  <p:handoutMasterIdLst>
    <p:handoutMasterId r:id="rId11"/>
  </p:handoutMasterIdLst>
  <p:sldIdLst>
    <p:sldId id="411" r:id="rId5"/>
    <p:sldId id="416" r:id="rId6"/>
    <p:sldId id="420" r:id="rId7"/>
    <p:sldId id="421" r:id="rId8"/>
    <p:sldId id="4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927328E3-25EC-BE4F-4AB8-1E2246EF39EE}" name="Feeney, Hannah" initials="HF" userId="S::hfeeney@rti.org::c398dd21-ad31-4cab-9707-f59fb2c4d3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3699" autoAdjust="0"/>
  </p:normalViewPr>
  <p:slideViewPr>
    <p:cSldViewPr snapToGrid="0">
      <p:cViewPr varScale="1">
        <p:scale>
          <a:sx n="80" d="100"/>
          <a:sy n="80" d="100"/>
        </p:scale>
        <p:origin x="73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1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2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4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4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_FYSB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Full Administration for Children and Families logo ">
            <a:extLst>
              <a:ext uri="{FF2B5EF4-FFF2-40B4-BE49-F238E27FC236}">
                <a16:creationId xmlns:a16="http://schemas.microsoft.com/office/drawing/2014/main" id="{AB86971F-A4B4-AD11-226C-0D922F24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00" y="6019266"/>
            <a:ext cx="3902000" cy="604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9D49-3B46-92D3-9CDE-EE1E7B223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8725" y="4358758"/>
            <a:ext cx="5486400" cy="596208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564581-3968-2A67-C56A-69DD140452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3DC64-3410-D5B7-277D-8CDA13A6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7485D1-1E74-89EB-D04D-412B6FAC45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25" y="231122"/>
            <a:ext cx="3494639" cy="4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66792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943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486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Condensed ACF logo">
            <a:extLst>
              <a:ext uri="{FF2B5EF4-FFF2-40B4-BE49-F238E27FC236}">
                <a16:creationId xmlns:a16="http://schemas.microsoft.com/office/drawing/2014/main" id="{02543DBD-1387-2207-F623-77389C6A2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026F4EC-529F-47C3-15FA-8C40C25D9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486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1D61CE98-7EF7-E0F9-3EBB-8ECD24656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3D714A4-1C7E-5347-1550-AD97ACC72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Condensed ACF logo">
            <a:extLst>
              <a:ext uri="{FF2B5EF4-FFF2-40B4-BE49-F238E27FC236}">
                <a16:creationId xmlns:a16="http://schemas.microsoft.com/office/drawing/2014/main" id="{2E1FF96F-7BD3-31B6-6ABF-98371D8C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92BBC61-DA93-7F49-F33D-6D70CB2A95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BFD15BDD-B585-C01C-D264-500ED4900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118307-EF9D-C0B1-49A0-CD84C8987A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_FYSB-APP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Full Administration for Children and Families logo ">
            <a:extLst>
              <a:ext uri="{FF2B5EF4-FFF2-40B4-BE49-F238E27FC236}">
                <a16:creationId xmlns:a16="http://schemas.microsoft.com/office/drawing/2014/main" id="{AB86971F-A4B4-AD11-226C-0D922F24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00" y="6019266"/>
            <a:ext cx="3902000" cy="604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9D49-3B46-92D3-9CDE-EE1E7B223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8725" y="4358758"/>
            <a:ext cx="5486400" cy="596208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564581-3968-2A67-C56A-69DD140452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3DC64-3410-D5B7-277D-8CDA13A6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BCE1A20-0BF6-D545-2A8F-F852CE2CB0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5" y="183440"/>
            <a:ext cx="2985681" cy="7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2pPr>
            <a:lvl3pPr marL="11430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3pPr>
            <a:lvl4pPr marL="16002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4pPr>
            <a:lvl5pPr marL="20574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56F11BAA-E5A6-1FE8-3D4D-F9D18CBA3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45930D7-69E1-1684-EED7-7033705E6D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8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18203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242C80F4-36F7-0F0C-17D2-52B65A02B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489" y="6021612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B1578D1-49CC-B904-1636-FFDCD28180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427471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60" y="222456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11430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16002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20574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87AE17E8-0876-F054-4D14-39F2C7488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51198B3-9E03-C14D-A2B3-E51E5F7E7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YSB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03401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Picture 3" descr="Full Administration for Children and Families logo ">
            <a:extLst>
              <a:ext uri="{FF2B5EF4-FFF2-40B4-BE49-F238E27FC236}">
                <a16:creationId xmlns:a16="http://schemas.microsoft.com/office/drawing/2014/main" id="{9C07C89A-708F-2DB6-9F6D-F6A447C1F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60" y="6010639"/>
            <a:ext cx="3902000" cy="60419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76DED06-4AB1-56E9-A2D2-54EFB7BF84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25" y="231122"/>
            <a:ext cx="3494639" cy="4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YSB-APP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03401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Picture 3" descr="Full Administration for Children and Families logo ">
            <a:extLst>
              <a:ext uri="{FF2B5EF4-FFF2-40B4-BE49-F238E27FC236}">
                <a16:creationId xmlns:a16="http://schemas.microsoft.com/office/drawing/2014/main" id="{9C07C89A-708F-2DB6-9F6D-F6A447C1F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60" y="6010639"/>
            <a:ext cx="3902000" cy="604192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2334F2F-946A-136F-F81E-19CB71F65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5" y="183440"/>
            <a:ext cx="2985681" cy="7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2" y="2393509"/>
            <a:ext cx="10971637" cy="3880486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Condensed ACF logo">
            <a:extLst>
              <a:ext uri="{FF2B5EF4-FFF2-40B4-BE49-F238E27FC236}">
                <a16:creationId xmlns:a16="http://schemas.microsoft.com/office/drawing/2014/main" id="{9BA1CF67-AA91-AFB2-7553-BD782E389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0DD143F-89FE-DD31-D634-88A825A8E5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2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4" r:id="rId2"/>
    <p:sldLayoutId id="2147483698" r:id="rId3"/>
    <p:sldLayoutId id="2147483710" r:id="rId4"/>
    <p:sldLayoutId id="2147483700" r:id="rId5"/>
    <p:sldLayoutId id="2147483701" r:id="rId6"/>
    <p:sldLayoutId id="2147483659" r:id="rId7"/>
    <p:sldLayoutId id="2147483715" r:id="rId8"/>
    <p:sldLayoutId id="2147483713" r:id="rId9"/>
    <p:sldLayoutId id="2147483709" r:id="rId10"/>
    <p:sldLayoutId id="2147483708" r:id="rId11"/>
    <p:sldLayoutId id="2147483707" r:id="rId12"/>
    <p:sldLayoutId id="2147483706" r:id="rId13"/>
    <p:sldLayoutId id="2147483704" r:id="rId14"/>
    <p:sldLayoutId id="2147483703" r:id="rId15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FECC-6427-0025-5494-0B4A713BF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6340" y="411479"/>
            <a:ext cx="6889964" cy="3291840"/>
          </a:xfrm>
        </p:spPr>
        <p:txBody>
          <a:bodyPr/>
          <a:lstStyle/>
          <a:p>
            <a:r>
              <a:rPr lang="en-US" sz="4800" dirty="0"/>
              <a:t>Day One Reflection and Next Steps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E107A-7FD2-9C7D-053D-61349FEA5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8423" y="3900488"/>
            <a:ext cx="3530251" cy="10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4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DC4C-BCA4-E0F5-CD6A-33896BF2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we </a:t>
            </a:r>
            <a:r>
              <a:rPr lang="en-US" dirty="0"/>
              <a:t>cover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1009-6B06-C972-D372-8B68B1FCBC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/>
              <a:t>hat </a:t>
            </a:r>
            <a:r>
              <a:rPr lang="en-US" dirty="0"/>
              <a:t>is trauma?</a:t>
            </a:r>
          </a:p>
          <a:p>
            <a:r>
              <a:rPr lang="en-US" dirty="0"/>
              <a:t>How might it show up for your students?</a:t>
            </a:r>
          </a:p>
          <a:p>
            <a:r>
              <a:rPr lang="en-US" dirty="0"/>
              <a:t>How might it show up for you?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F0F20-2C27-17E9-77E2-0076B7379C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85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74E2-1348-B699-97DE-2DD044AC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pic>
        <p:nvPicPr>
          <p:cNvPr id="8" name="Picture Placeholder 5" descr="Checklist with solid fill">
            <a:extLst>
              <a:ext uri="{FF2B5EF4-FFF2-40B4-BE49-F238E27FC236}">
                <a16:creationId xmlns:a16="http://schemas.microsoft.com/office/drawing/2014/main" id="{7C47094F-6DF7-89EB-4EAE-DA0132BF8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1003837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16AEC-35A9-05FE-36C2-458BA44C096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Recognize how trauma presents in </a:t>
            </a:r>
            <a:r>
              <a:rPr lang="en-US"/>
              <a:t>youth ages </a:t>
            </a:r>
            <a:r>
              <a:rPr lang="en-US" dirty="0"/>
              <a:t>10-19.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Define trauma informed facilitation and trauma theories.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Describe trauma informed principles and how they can be applied to facilitation.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 a trauma informed session or adapt a current session to incorporate trauma informed approaches. </a:t>
            </a:r>
          </a:p>
        </p:txBody>
      </p:sp>
      <p:pic>
        <p:nvPicPr>
          <p:cNvPr id="7" name="Content Placeholder 6" descr="Close up of checklist">
            <a:extLst>
              <a:ext uri="{FF2B5EF4-FFF2-40B4-BE49-F238E27FC236}">
                <a16:creationId xmlns:a16="http://schemas.microsoft.com/office/drawing/2014/main" id="{9952AAA4-7CBF-A0C2-70FB-7587FEED21B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8" y="2978150"/>
            <a:ext cx="4491037" cy="299402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7311B-3E83-E73E-EB12-63FCCB64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56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DC4C-BCA4-E0F5-CD6A-33896BF2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coming tomorrow?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1009-6B06-C972-D372-8B68B1FCBC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on mandated reporting</a:t>
            </a:r>
          </a:p>
          <a:p>
            <a:r>
              <a:rPr lang="en-US" dirty="0"/>
              <a:t>How to implement trauma informed concepts in the classroom</a:t>
            </a:r>
          </a:p>
          <a:p>
            <a:r>
              <a:rPr lang="en-US" dirty="0"/>
              <a:t>Trauma informed leadership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F0F20-2C27-17E9-77E2-0076B7379C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970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pic>
        <p:nvPicPr>
          <p:cNvPr id="9" name="Picture Placeholder 8" descr="Boardroom outline">
            <a:extLst>
              <a:ext uri="{FF2B5EF4-FFF2-40B4-BE49-F238E27FC236}">
                <a16:creationId xmlns:a16="http://schemas.microsoft.com/office/drawing/2014/main" id="{8A016082-1E6F-A8CD-3345-E02C1C2E00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784" b="21784"/>
          <a:stretch>
            <a:fillRect/>
          </a:stretch>
        </p:blipFill>
        <p:spPr>
          <a:xfrm>
            <a:off x="1996384" y="2456384"/>
            <a:ext cx="3886258" cy="2193206"/>
          </a:xfrm>
        </p:spPr>
      </p:pic>
    </p:spTree>
    <p:extLst>
      <p:ext uri="{BB962C8B-B14F-4D97-AF65-F5344CB8AC3E}">
        <p14:creationId xmlns:p14="http://schemas.microsoft.com/office/powerpoint/2010/main" val="41305189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ACF-Color-Palette">
      <a:dk1>
        <a:srgbClr val="264A64"/>
      </a:dk1>
      <a:lt1>
        <a:srgbClr val="FFFFFF"/>
      </a:lt1>
      <a:dk2>
        <a:srgbClr val="DDE2E8"/>
      </a:dk2>
      <a:lt2>
        <a:srgbClr val="336A90"/>
      </a:lt2>
      <a:accent1>
        <a:srgbClr val="A9D4DB"/>
      </a:accent1>
      <a:accent2>
        <a:srgbClr val="F9E585"/>
      </a:accent2>
      <a:accent3>
        <a:srgbClr val="63BAB0"/>
      </a:accent3>
      <a:accent4>
        <a:srgbClr val="A12854"/>
      </a:accent4>
      <a:accent5>
        <a:srgbClr val="672E6B"/>
      </a:accent5>
      <a:accent6>
        <a:srgbClr val="E29F4D"/>
      </a:accent6>
      <a:hlink>
        <a:srgbClr val="4495A2"/>
      </a:hlink>
      <a:folHlink>
        <a:srgbClr val="2D544F"/>
      </a:folHlink>
    </a:clrScheme>
    <a:fontScheme name="Custom 2">
      <a:majorFont>
        <a:latin typeface="Georgia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F-Geometric-PPT" id="{FC2DDBF8-085D-4C9A-B1A4-7B301A50E2AD}" vid="{43E15595-3DB0-4ED7-AD71-1E5BDDA08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fa2b7-48c5-4e50-8c26-1fcde8ff049d" xsi:nil="true"/>
    <lcf76f155ced4ddcb4097134ff3c332f xmlns="d75ef18c-538b-45da-a335-c93d0f5f5fa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F7E90D1230A43BDC89C7AC0958EFD" ma:contentTypeVersion="16" ma:contentTypeDescription="Create a new document." ma:contentTypeScope="" ma:versionID="89ef1df169b71566099ccf03bac123d9">
  <xsd:schema xmlns:xsd="http://www.w3.org/2001/XMLSchema" xmlns:xs="http://www.w3.org/2001/XMLSchema" xmlns:p="http://schemas.microsoft.com/office/2006/metadata/properties" xmlns:ns2="d75ef18c-538b-45da-a335-c93d0f5f5fac" xmlns:ns3="30dfa2b7-48c5-4e50-8c26-1fcde8ff049d" targetNamespace="http://schemas.microsoft.com/office/2006/metadata/properties" ma:root="true" ma:fieldsID="26cc97eeb6d8e39b221289faf1fc38ee" ns2:_="" ns3:_="">
    <xsd:import namespace="d75ef18c-538b-45da-a335-c93d0f5f5fac"/>
    <xsd:import namespace="30dfa2b7-48c5-4e50-8c26-1fcde8ff0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ef18c-538b-45da-a335-c93d0f5f5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fa2b7-48c5-4e50-8c26-1fcde8ff04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7663f9e-6cbe-46e0-924c-6506a2c63c56}" ma:internalName="TaxCatchAll" ma:showField="CatchAllData" ma:web="30dfa2b7-48c5-4e50-8c26-1fcde8ff04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e5d11a56-b596-4a5c-b94c-3dd72821ab54"/>
    <ds:schemaRef ds:uri="http://purl.org/dc/terms/"/>
    <ds:schemaRef ds:uri="http://purl.org/dc/dcmitype/"/>
    <ds:schemaRef ds:uri="1165d76a-ca89-4453-b02c-04ef8bc981e0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B7E6F7-1F9E-4FFD-A20B-A48A51837CBA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7979</TotalTime>
  <Words>110</Words>
  <Application>Microsoft Office PowerPoint</Application>
  <PresentationFormat>Widescreen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Source Sans Pro</vt:lpstr>
      <vt:lpstr>Wingdings</vt:lpstr>
      <vt:lpstr>Custom</vt:lpstr>
      <vt:lpstr>Day One Reflection and Next Steps</vt:lpstr>
      <vt:lpstr>What did we cover today</vt:lpstr>
      <vt:lpstr>Learning Objectives</vt:lpstr>
      <vt:lpstr>What is coming tomorrow?</vt:lpstr>
      <vt:lpstr>ACTIVITY</vt:lpstr>
    </vt:vector>
  </TitlesOfParts>
  <Company>Family and Youth Services Bureau, Administration for Children and Families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SRAE Topical Training</dc:title>
  <dc:subject>Topical Training Materials</dc:subject>
  <dc:creator>Holmes, Risha (ACF)</dc:creator>
  <cp:keywords>Sexual Risk Avoidance Education Program, Grantee, Family and Youth Services Bureau, FYSB, Department of Health and Human Services, DHHS,  Trauma informed facilitation</cp:keywords>
  <cp:lastModifiedBy>Yengoyan, Ida (NIH/OD/ORS) [C]</cp:lastModifiedBy>
  <cp:revision>34</cp:revision>
  <dcterms:created xsi:type="dcterms:W3CDTF">2024-02-07T16:15:44Z</dcterms:created>
  <dcterms:modified xsi:type="dcterms:W3CDTF">2024-12-11T15:06:45Z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0x010100F31F7E90D1230A43BDC89C7AC0958EFD</vt:lpwstr>
  </property>
  <property fmtid="{D5CDD505-2E9C-101B-9397-08002B2CF9AE}" pid="3" name="MediaServiceImageTags">
    <vt:lpwstr/>
  </property>
</Properties>
</file>