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411" r:id="rId5"/>
    <p:sldId id="420" r:id="rId6"/>
    <p:sldId id="421" r:id="rId7"/>
    <p:sldId id="414" r:id="rId8"/>
    <p:sldId id="424" r:id="rId9"/>
    <p:sldId id="426" r:id="rId10"/>
    <p:sldId id="422" r:id="rId11"/>
    <p:sldId id="418" r:id="rId12"/>
    <p:sldId id="423" r:id="rId13"/>
    <p:sldId id="427" r:id="rId14"/>
    <p:sldId id="428" r:id="rId15"/>
    <p:sldId id="429" r:id="rId16"/>
    <p:sldId id="4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90"/>
    <a:srgbClr val="356990"/>
    <a:srgbClr val="274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0" autoAdjust="0"/>
    <p:restoredTop sz="88235" autoAdjust="0"/>
  </p:normalViewPr>
  <p:slideViewPr>
    <p:cSldViewPr snapToGrid="0">
      <p:cViewPr varScale="1">
        <p:scale>
          <a:sx n="75" d="100"/>
          <a:sy n="75" d="100"/>
        </p:scale>
        <p:origin x="984" y="67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50E71-8701-46DE-9E21-CCBB3EE259BA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CCEB3E-A662-46A5-9F9A-3419EE385144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Trauma Informed Care</a:t>
          </a:r>
        </a:p>
      </dgm:t>
    </dgm:pt>
    <dgm:pt modelId="{7D7043FA-CF8F-4E3F-84D9-940501362135}" type="parTrans" cxnId="{33CF6344-86E0-4DB3-AF4C-7AC27D409A7D}">
      <dgm:prSet/>
      <dgm:spPr/>
      <dgm:t>
        <a:bodyPr/>
        <a:lstStyle/>
        <a:p>
          <a:endParaRPr lang="en-US"/>
        </a:p>
      </dgm:t>
    </dgm:pt>
    <dgm:pt modelId="{1AA16DD3-8BDF-453E-B196-02623894E6E0}" type="sibTrans" cxnId="{33CF6344-86E0-4DB3-AF4C-7AC27D409A7D}">
      <dgm:prSet/>
      <dgm:spPr/>
      <dgm:t>
        <a:bodyPr/>
        <a:lstStyle/>
        <a:p>
          <a:endParaRPr lang="en-US"/>
        </a:p>
      </dgm:t>
    </dgm:pt>
    <dgm:pt modelId="{EBCE393A-281E-482F-B225-E29B1F21075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Safety</a:t>
          </a:r>
        </a:p>
      </dgm:t>
    </dgm:pt>
    <dgm:pt modelId="{4345A79F-75FD-4B0C-95FE-66F90B599876}" type="parTrans" cxnId="{52B3E1E7-2383-4BA9-A115-7874A2DCE224}">
      <dgm:prSet/>
      <dgm:spPr/>
      <dgm:t>
        <a:bodyPr/>
        <a:lstStyle/>
        <a:p>
          <a:endParaRPr lang="en-US"/>
        </a:p>
      </dgm:t>
    </dgm:pt>
    <dgm:pt modelId="{186ABBAC-2B1E-4B0A-8759-382C863F4AAA}" type="sibTrans" cxnId="{52B3E1E7-2383-4BA9-A115-7874A2DCE224}">
      <dgm:prSet/>
      <dgm:spPr/>
      <dgm:t>
        <a:bodyPr/>
        <a:lstStyle/>
        <a:p>
          <a:endParaRPr lang="en-US"/>
        </a:p>
      </dgm:t>
    </dgm:pt>
    <dgm:pt modelId="{A2FB3166-ED4F-401E-8C29-FB1B227674FC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Trustworthiness and Transparency</a:t>
          </a:r>
        </a:p>
      </dgm:t>
    </dgm:pt>
    <dgm:pt modelId="{B285B892-00B7-46AC-832B-D6388831831F}" type="parTrans" cxnId="{1E448331-B442-40C3-B6ED-E5847BE654F1}">
      <dgm:prSet/>
      <dgm:spPr/>
      <dgm:t>
        <a:bodyPr/>
        <a:lstStyle/>
        <a:p>
          <a:endParaRPr lang="en-US"/>
        </a:p>
      </dgm:t>
    </dgm:pt>
    <dgm:pt modelId="{08567628-7B89-4138-9B2A-960A9775E854}" type="sibTrans" cxnId="{1E448331-B442-40C3-B6ED-E5847BE654F1}">
      <dgm:prSet/>
      <dgm:spPr/>
      <dgm:t>
        <a:bodyPr/>
        <a:lstStyle/>
        <a:p>
          <a:endParaRPr lang="en-US"/>
        </a:p>
      </dgm:t>
    </dgm:pt>
    <dgm:pt modelId="{BAB75250-2E52-44F7-A743-0A48C077AA58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Peer Support</a:t>
          </a:r>
        </a:p>
      </dgm:t>
    </dgm:pt>
    <dgm:pt modelId="{DD38A933-5462-4645-B6AE-9A60DE7C5FBF}" type="parTrans" cxnId="{8618B30D-F2CB-4C41-BCFC-A62EDE0D035E}">
      <dgm:prSet/>
      <dgm:spPr/>
      <dgm:t>
        <a:bodyPr/>
        <a:lstStyle/>
        <a:p>
          <a:endParaRPr lang="en-US"/>
        </a:p>
      </dgm:t>
    </dgm:pt>
    <dgm:pt modelId="{70DA9012-5F09-4FDC-86A6-4BDCDA2FEA03}" type="sibTrans" cxnId="{8618B30D-F2CB-4C41-BCFC-A62EDE0D035E}">
      <dgm:prSet/>
      <dgm:spPr/>
      <dgm:t>
        <a:bodyPr/>
        <a:lstStyle/>
        <a:p>
          <a:endParaRPr lang="en-US"/>
        </a:p>
      </dgm:t>
    </dgm:pt>
    <dgm:pt modelId="{7EA7D52F-B046-4939-A70A-7476A576D562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Collaboration and Mutuality</a:t>
          </a:r>
        </a:p>
      </dgm:t>
    </dgm:pt>
    <dgm:pt modelId="{47417C7A-7FA0-44C9-A4A9-142E62D807E6}" type="parTrans" cxnId="{AD792C1F-C040-446B-AA32-7D1E7B8799DC}">
      <dgm:prSet/>
      <dgm:spPr/>
      <dgm:t>
        <a:bodyPr/>
        <a:lstStyle/>
        <a:p>
          <a:endParaRPr lang="en-US"/>
        </a:p>
      </dgm:t>
    </dgm:pt>
    <dgm:pt modelId="{E90CCE6F-4DA0-4129-9173-88ADB6CBD3FD}" type="sibTrans" cxnId="{AD792C1F-C040-446B-AA32-7D1E7B8799DC}">
      <dgm:prSet/>
      <dgm:spPr/>
      <dgm:t>
        <a:bodyPr/>
        <a:lstStyle/>
        <a:p>
          <a:endParaRPr lang="en-US"/>
        </a:p>
      </dgm:t>
    </dgm:pt>
    <dgm:pt modelId="{54C40FB9-E828-4E6C-BDF5-1BEF2EBAB42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Empowerment, Voice, and Choice</a:t>
          </a:r>
        </a:p>
      </dgm:t>
    </dgm:pt>
    <dgm:pt modelId="{C45953A6-7AA7-44EC-BCED-7681F1CA8156}" type="parTrans" cxnId="{94AF40B3-AC31-409B-A0BC-8ACF920A2253}">
      <dgm:prSet/>
      <dgm:spPr/>
      <dgm:t>
        <a:bodyPr/>
        <a:lstStyle/>
        <a:p>
          <a:endParaRPr lang="en-US"/>
        </a:p>
      </dgm:t>
    </dgm:pt>
    <dgm:pt modelId="{7246B4D5-971C-40CA-B641-269E91D15388}" type="sibTrans" cxnId="{94AF40B3-AC31-409B-A0BC-8ACF920A2253}">
      <dgm:prSet/>
      <dgm:spPr/>
      <dgm:t>
        <a:bodyPr/>
        <a:lstStyle/>
        <a:p>
          <a:endParaRPr lang="en-US"/>
        </a:p>
      </dgm:t>
    </dgm:pt>
    <dgm:pt modelId="{1E2D5F96-7B12-4622-B36E-6C36C956280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Cultural, Historical, and Gender Issues</a:t>
          </a:r>
        </a:p>
      </dgm:t>
    </dgm:pt>
    <dgm:pt modelId="{78FC2D17-4CE9-4022-9FA3-78ED6F399C8B}" type="parTrans" cxnId="{03683997-BC27-4B00-A2C3-5A347AB63E8E}">
      <dgm:prSet/>
      <dgm:spPr/>
      <dgm:t>
        <a:bodyPr/>
        <a:lstStyle/>
        <a:p>
          <a:endParaRPr lang="en-US"/>
        </a:p>
      </dgm:t>
    </dgm:pt>
    <dgm:pt modelId="{0D6C240A-AD86-49FF-B2E7-F85863B2D2D2}" type="sibTrans" cxnId="{03683997-BC27-4B00-A2C3-5A347AB63E8E}">
      <dgm:prSet/>
      <dgm:spPr/>
      <dgm:t>
        <a:bodyPr/>
        <a:lstStyle/>
        <a:p>
          <a:endParaRPr lang="en-US"/>
        </a:p>
      </dgm:t>
    </dgm:pt>
    <dgm:pt modelId="{BC748820-1EE7-4050-9B5E-9D60737626C7}" type="pres">
      <dgm:prSet presAssocID="{A0D50E71-8701-46DE-9E21-CCBB3EE259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1F06E64-1627-4E16-9891-4B7D3FCB07A4}" type="pres">
      <dgm:prSet presAssocID="{52CCEB3E-A662-46A5-9F9A-3419EE385144}" presName="Parent" presStyleLbl="node0" presStyleIdx="0" presStyleCnt="1">
        <dgm:presLayoutVars>
          <dgm:chMax val="6"/>
          <dgm:chPref val="6"/>
        </dgm:presLayoutVars>
      </dgm:prSet>
      <dgm:spPr/>
    </dgm:pt>
    <dgm:pt modelId="{7D3B8D7C-DED6-450A-ABE1-E5FE4A576D06}" type="pres">
      <dgm:prSet presAssocID="{EBCE393A-281E-482F-B225-E29B1F210756}" presName="Accent1" presStyleCnt="0"/>
      <dgm:spPr/>
    </dgm:pt>
    <dgm:pt modelId="{B48D6371-57B3-48DD-A338-BF2841090FB8}" type="pres">
      <dgm:prSet presAssocID="{EBCE393A-281E-482F-B225-E29B1F210756}" presName="Accent" presStyleLbl="bgShp" presStyleIdx="0" presStyleCnt="6"/>
      <dgm:spPr/>
    </dgm:pt>
    <dgm:pt modelId="{19045428-FD0D-4BDA-B398-23ABC572AE37}" type="pres">
      <dgm:prSet presAssocID="{EBCE393A-281E-482F-B225-E29B1F21075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4B42EA1-47C3-4932-BBF8-07569F169530}" type="pres">
      <dgm:prSet presAssocID="{A2FB3166-ED4F-401E-8C29-FB1B227674FC}" presName="Accent2" presStyleCnt="0"/>
      <dgm:spPr/>
    </dgm:pt>
    <dgm:pt modelId="{82408F06-F451-4D00-9F68-B6D7022394D3}" type="pres">
      <dgm:prSet presAssocID="{A2FB3166-ED4F-401E-8C29-FB1B227674FC}" presName="Accent" presStyleLbl="bgShp" presStyleIdx="1" presStyleCnt="6"/>
      <dgm:spPr/>
    </dgm:pt>
    <dgm:pt modelId="{A5762FB6-0BC1-4511-BE0D-AD720564EDF4}" type="pres">
      <dgm:prSet presAssocID="{A2FB3166-ED4F-401E-8C29-FB1B227674F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4D6C456-F8A1-4B93-A6D8-662349173887}" type="pres">
      <dgm:prSet presAssocID="{BAB75250-2E52-44F7-A743-0A48C077AA58}" presName="Accent3" presStyleCnt="0"/>
      <dgm:spPr/>
    </dgm:pt>
    <dgm:pt modelId="{18C9F8C3-244B-4D33-8AC2-90F18868E2CF}" type="pres">
      <dgm:prSet presAssocID="{BAB75250-2E52-44F7-A743-0A48C077AA58}" presName="Accent" presStyleLbl="bgShp" presStyleIdx="2" presStyleCnt="6"/>
      <dgm:spPr/>
    </dgm:pt>
    <dgm:pt modelId="{EF296540-A83F-4032-8C90-746BE28D99AE}" type="pres">
      <dgm:prSet presAssocID="{BAB75250-2E52-44F7-A743-0A48C077AA5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E9347F5-B3B4-4B79-B8C9-D374629FD882}" type="pres">
      <dgm:prSet presAssocID="{7EA7D52F-B046-4939-A70A-7476A576D562}" presName="Accent4" presStyleCnt="0"/>
      <dgm:spPr/>
    </dgm:pt>
    <dgm:pt modelId="{63C9A366-07DD-4527-B75A-FABE3BD4D9BE}" type="pres">
      <dgm:prSet presAssocID="{7EA7D52F-B046-4939-A70A-7476A576D562}" presName="Accent" presStyleLbl="bgShp" presStyleIdx="3" presStyleCnt="6"/>
      <dgm:spPr/>
    </dgm:pt>
    <dgm:pt modelId="{CF815530-1EAC-480F-93FB-C03E89A202D3}" type="pres">
      <dgm:prSet presAssocID="{7EA7D52F-B046-4939-A70A-7476A576D56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1270903-AD0A-4B15-A8D4-FCF638A71F21}" type="pres">
      <dgm:prSet presAssocID="{54C40FB9-E828-4E6C-BDF5-1BEF2EBAB426}" presName="Accent5" presStyleCnt="0"/>
      <dgm:spPr/>
    </dgm:pt>
    <dgm:pt modelId="{00FD65CC-705A-43A6-A80C-8F02AC842FE9}" type="pres">
      <dgm:prSet presAssocID="{54C40FB9-E828-4E6C-BDF5-1BEF2EBAB426}" presName="Accent" presStyleLbl="bgShp" presStyleIdx="4" presStyleCnt="6"/>
      <dgm:spPr/>
    </dgm:pt>
    <dgm:pt modelId="{575BDB93-0607-4C2F-9E01-E3C0CC1A0433}" type="pres">
      <dgm:prSet presAssocID="{54C40FB9-E828-4E6C-BDF5-1BEF2EBAB42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15D6087-0C99-4559-95E6-7640AEF22613}" type="pres">
      <dgm:prSet presAssocID="{1E2D5F96-7B12-4622-B36E-6C36C9562806}" presName="Accent6" presStyleCnt="0"/>
      <dgm:spPr/>
    </dgm:pt>
    <dgm:pt modelId="{5F451B1F-4E9D-44AB-8A78-E55CB6E1BD0B}" type="pres">
      <dgm:prSet presAssocID="{1E2D5F96-7B12-4622-B36E-6C36C9562806}" presName="Accent" presStyleLbl="bgShp" presStyleIdx="5" presStyleCnt="6"/>
      <dgm:spPr/>
    </dgm:pt>
    <dgm:pt modelId="{2281AFCC-97BE-4388-9A7F-C36B9772DAEE}" type="pres">
      <dgm:prSet presAssocID="{1E2D5F96-7B12-4622-B36E-6C36C956280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618B30D-F2CB-4C41-BCFC-A62EDE0D035E}" srcId="{52CCEB3E-A662-46A5-9F9A-3419EE385144}" destId="{BAB75250-2E52-44F7-A743-0A48C077AA58}" srcOrd="2" destOrd="0" parTransId="{DD38A933-5462-4645-B6AE-9A60DE7C5FBF}" sibTransId="{70DA9012-5F09-4FDC-86A6-4BDCDA2FEA03}"/>
    <dgm:cxn modelId="{F20A9B0E-5012-4F20-8D35-8FC2859CF188}" type="presOf" srcId="{A0D50E71-8701-46DE-9E21-CCBB3EE259BA}" destId="{BC748820-1EE7-4050-9B5E-9D60737626C7}" srcOrd="0" destOrd="0" presId="urn:microsoft.com/office/officeart/2011/layout/HexagonRadial"/>
    <dgm:cxn modelId="{AD792C1F-C040-446B-AA32-7D1E7B8799DC}" srcId="{52CCEB3E-A662-46A5-9F9A-3419EE385144}" destId="{7EA7D52F-B046-4939-A70A-7476A576D562}" srcOrd="3" destOrd="0" parTransId="{47417C7A-7FA0-44C9-A4A9-142E62D807E6}" sibTransId="{E90CCE6F-4DA0-4129-9173-88ADB6CBD3FD}"/>
    <dgm:cxn modelId="{1E448331-B442-40C3-B6ED-E5847BE654F1}" srcId="{52CCEB3E-A662-46A5-9F9A-3419EE385144}" destId="{A2FB3166-ED4F-401E-8C29-FB1B227674FC}" srcOrd="1" destOrd="0" parTransId="{B285B892-00B7-46AC-832B-D6388831831F}" sibTransId="{08567628-7B89-4138-9B2A-960A9775E854}"/>
    <dgm:cxn modelId="{EE2CBA5F-3A61-4A3B-B53A-C010C0B79C37}" type="presOf" srcId="{EBCE393A-281E-482F-B225-E29B1F210756}" destId="{19045428-FD0D-4BDA-B398-23ABC572AE37}" srcOrd="0" destOrd="0" presId="urn:microsoft.com/office/officeart/2011/layout/HexagonRadial"/>
    <dgm:cxn modelId="{33CF6344-86E0-4DB3-AF4C-7AC27D409A7D}" srcId="{A0D50E71-8701-46DE-9E21-CCBB3EE259BA}" destId="{52CCEB3E-A662-46A5-9F9A-3419EE385144}" srcOrd="0" destOrd="0" parTransId="{7D7043FA-CF8F-4E3F-84D9-940501362135}" sibTransId="{1AA16DD3-8BDF-453E-B196-02623894E6E0}"/>
    <dgm:cxn modelId="{E8E7B967-E126-4540-B91F-B5D508907D96}" type="presOf" srcId="{A2FB3166-ED4F-401E-8C29-FB1B227674FC}" destId="{A5762FB6-0BC1-4511-BE0D-AD720564EDF4}" srcOrd="0" destOrd="0" presId="urn:microsoft.com/office/officeart/2011/layout/HexagonRadial"/>
    <dgm:cxn modelId="{4442928F-9F6F-4622-B309-9D968DA6BA2E}" type="presOf" srcId="{7EA7D52F-B046-4939-A70A-7476A576D562}" destId="{CF815530-1EAC-480F-93FB-C03E89A202D3}" srcOrd="0" destOrd="0" presId="urn:microsoft.com/office/officeart/2011/layout/HexagonRadial"/>
    <dgm:cxn modelId="{03683997-BC27-4B00-A2C3-5A347AB63E8E}" srcId="{52CCEB3E-A662-46A5-9F9A-3419EE385144}" destId="{1E2D5F96-7B12-4622-B36E-6C36C9562806}" srcOrd="5" destOrd="0" parTransId="{78FC2D17-4CE9-4022-9FA3-78ED6F399C8B}" sibTransId="{0D6C240A-AD86-49FF-B2E7-F85863B2D2D2}"/>
    <dgm:cxn modelId="{6B9D72A2-654E-485B-ACEA-4B12DE7885BA}" type="presOf" srcId="{1E2D5F96-7B12-4622-B36E-6C36C9562806}" destId="{2281AFCC-97BE-4388-9A7F-C36B9772DAEE}" srcOrd="0" destOrd="0" presId="urn:microsoft.com/office/officeart/2011/layout/HexagonRadial"/>
    <dgm:cxn modelId="{94AF40B3-AC31-409B-A0BC-8ACF920A2253}" srcId="{52CCEB3E-A662-46A5-9F9A-3419EE385144}" destId="{54C40FB9-E828-4E6C-BDF5-1BEF2EBAB426}" srcOrd="4" destOrd="0" parTransId="{C45953A6-7AA7-44EC-BCED-7681F1CA8156}" sibTransId="{7246B4D5-971C-40CA-B641-269E91D15388}"/>
    <dgm:cxn modelId="{A9E526BC-BAB6-4757-BB56-B2FDC968805D}" type="presOf" srcId="{52CCEB3E-A662-46A5-9F9A-3419EE385144}" destId="{C1F06E64-1627-4E16-9891-4B7D3FCB07A4}" srcOrd="0" destOrd="0" presId="urn:microsoft.com/office/officeart/2011/layout/HexagonRadial"/>
    <dgm:cxn modelId="{553421CE-655C-4684-9163-4CC1AC7CA35E}" type="presOf" srcId="{BAB75250-2E52-44F7-A743-0A48C077AA58}" destId="{EF296540-A83F-4032-8C90-746BE28D99AE}" srcOrd="0" destOrd="0" presId="urn:microsoft.com/office/officeart/2011/layout/HexagonRadial"/>
    <dgm:cxn modelId="{52B3E1E7-2383-4BA9-A115-7874A2DCE224}" srcId="{52CCEB3E-A662-46A5-9F9A-3419EE385144}" destId="{EBCE393A-281E-482F-B225-E29B1F210756}" srcOrd="0" destOrd="0" parTransId="{4345A79F-75FD-4B0C-95FE-66F90B599876}" sibTransId="{186ABBAC-2B1E-4B0A-8759-382C863F4AAA}"/>
    <dgm:cxn modelId="{094AD6FE-55B5-45D3-9218-344354581890}" type="presOf" srcId="{54C40FB9-E828-4E6C-BDF5-1BEF2EBAB426}" destId="{575BDB93-0607-4C2F-9E01-E3C0CC1A0433}" srcOrd="0" destOrd="0" presId="urn:microsoft.com/office/officeart/2011/layout/HexagonRadial"/>
    <dgm:cxn modelId="{83C3DCD8-00F0-4CB3-94AF-8C38D2E4EB50}" type="presParOf" srcId="{BC748820-1EE7-4050-9B5E-9D60737626C7}" destId="{C1F06E64-1627-4E16-9891-4B7D3FCB07A4}" srcOrd="0" destOrd="0" presId="urn:microsoft.com/office/officeart/2011/layout/HexagonRadial"/>
    <dgm:cxn modelId="{4641B677-E723-44D3-A44B-0DB7351FDBCB}" type="presParOf" srcId="{BC748820-1EE7-4050-9B5E-9D60737626C7}" destId="{7D3B8D7C-DED6-450A-ABE1-E5FE4A576D06}" srcOrd="1" destOrd="0" presId="urn:microsoft.com/office/officeart/2011/layout/HexagonRadial"/>
    <dgm:cxn modelId="{B8543C55-F946-4157-9F81-87D214742C8C}" type="presParOf" srcId="{7D3B8D7C-DED6-450A-ABE1-E5FE4A576D06}" destId="{B48D6371-57B3-48DD-A338-BF2841090FB8}" srcOrd="0" destOrd="0" presId="urn:microsoft.com/office/officeart/2011/layout/HexagonRadial"/>
    <dgm:cxn modelId="{97BDAD8B-FD04-46D4-A84D-5BB3FE996C2A}" type="presParOf" srcId="{BC748820-1EE7-4050-9B5E-9D60737626C7}" destId="{19045428-FD0D-4BDA-B398-23ABC572AE37}" srcOrd="2" destOrd="0" presId="urn:microsoft.com/office/officeart/2011/layout/HexagonRadial"/>
    <dgm:cxn modelId="{167B3C05-F643-405E-AFE2-AED10B93BB0C}" type="presParOf" srcId="{BC748820-1EE7-4050-9B5E-9D60737626C7}" destId="{34B42EA1-47C3-4932-BBF8-07569F169530}" srcOrd="3" destOrd="0" presId="urn:microsoft.com/office/officeart/2011/layout/HexagonRadial"/>
    <dgm:cxn modelId="{DFCC8A6E-2D78-4945-A9AC-9DF7A8364C5A}" type="presParOf" srcId="{34B42EA1-47C3-4932-BBF8-07569F169530}" destId="{82408F06-F451-4D00-9F68-B6D7022394D3}" srcOrd="0" destOrd="0" presId="urn:microsoft.com/office/officeart/2011/layout/HexagonRadial"/>
    <dgm:cxn modelId="{5FCCEB4B-904E-471B-8B2F-C345DB7194E2}" type="presParOf" srcId="{BC748820-1EE7-4050-9B5E-9D60737626C7}" destId="{A5762FB6-0BC1-4511-BE0D-AD720564EDF4}" srcOrd="4" destOrd="0" presId="urn:microsoft.com/office/officeart/2011/layout/HexagonRadial"/>
    <dgm:cxn modelId="{C3AB0C64-77ED-49CF-AEB5-D031596BC9E1}" type="presParOf" srcId="{BC748820-1EE7-4050-9B5E-9D60737626C7}" destId="{A4D6C456-F8A1-4B93-A6D8-662349173887}" srcOrd="5" destOrd="0" presId="urn:microsoft.com/office/officeart/2011/layout/HexagonRadial"/>
    <dgm:cxn modelId="{ACF52024-446F-4984-84C9-D1A265D83AD8}" type="presParOf" srcId="{A4D6C456-F8A1-4B93-A6D8-662349173887}" destId="{18C9F8C3-244B-4D33-8AC2-90F18868E2CF}" srcOrd="0" destOrd="0" presId="urn:microsoft.com/office/officeart/2011/layout/HexagonRadial"/>
    <dgm:cxn modelId="{7909F25E-E3E5-45CA-A82C-4835E627ACB1}" type="presParOf" srcId="{BC748820-1EE7-4050-9B5E-9D60737626C7}" destId="{EF296540-A83F-4032-8C90-746BE28D99AE}" srcOrd="6" destOrd="0" presId="urn:microsoft.com/office/officeart/2011/layout/HexagonRadial"/>
    <dgm:cxn modelId="{6DB0BF11-6AAF-42FA-A9C8-C0D3B2FB3354}" type="presParOf" srcId="{BC748820-1EE7-4050-9B5E-9D60737626C7}" destId="{4E9347F5-B3B4-4B79-B8C9-D374629FD882}" srcOrd="7" destOrd="0" presId="urn:microsoft.com/office/officeart/2011/layout/HexagonRadial"/>
    <dgm:cxn modelId="{4ED6F3FF-4B16-431A-AEF6-EAD9CC4C5B4D}" type="presParOf" srcId="{4E9347F5-B3B4-4B79-B8C9-D374629FD882}" destId="{63C9A366-07DD-4527-B75A-FABE3BD4D9BE}" srcOrd="0" destOrd="0" presId="urn:microsoft.com/office/officeart/2011/layout/HexagonRadial"/>
    <dgm:cxn modelId="{34A7037C-8DFF-4324-A161-70E77550D123}" type="presParOf" srcId="{BC748820-1EE7-4050-9B5E-9D60737626C7}" destId="{CF815530-1EAC-480F-93FB-C03E89A202D3}" srcOrd="8" destOrd="0" presId="urn:microsoft.com/office/officeart/2011/layout/HexagonRadial"/>
    <dgm:cxn modelId="{DD02492C-2B57-4751-B7D3-54345FC5E0D4}" type="presParOf" srcId="{BC748820-1EE7-4050-9B5E-9D60737626C7}" destId="{D1270903-AD0A-4B15-A8D4-FCF638A71F21}" srcOrd="9" destOrd="0" presId="urn:microsoft.com/office/officeart/2011/layout/HexagonRadial"/>
    <dgm:cxn modelId="{265942AB-4028-4BC7-818A-92DA257638B9}" type="presParOf" srcId="{D1270903-AD0A-4B15-A8D4-FCF638A71F21}" destId="{00FD65CC-705A-43A6-A80C-8F02AC842FE9}" srcOrd="0" destOrd="0" presId="urn:microsoft.com/office/officeart/2011/layout/HexagonRadial"/>
    <dgm:cxn modelId="{C61A9F8B-0F33-4A26-A1F0-AB0BB62F8055}" type="presParOf" srcId="{BC748820-1EE7-4050-9B5E-9D60737626C7}" destId="{575BDB93-0607-4C2F-9E01-E3C0CC1A0433}" srcOrd="10" destOrd="0" presId="urn:microsoft.com/office/officeart/2011/layout/HexagonRadial"/>
    <dgm:cxn modelId="{901E0513-7C6A-43E2-AF0A-2A08A007E19E}" type="presParOf" srcId="{BC748820-1EE7-4050-9B5E-9D60737626C7}" destId="{315D6087-0C99-4559-95E6-7640AEF22613}" srcOrd="11" destOrd="0" presId="urn:microsoft.com/office/officeart/2011/layout/HexagonRadial"/>
    <dgm:cxn modelId="{DB641C15-BB8A-416D-BA70-AB511FD223E4}" type="presParOf" srcId="{315D6087-0C99-4559-95E6-7640AEF22613}" destId="{5F451B1F-4E9D-44AB-8A78-E55CB6E1BD0B}" srcOrd="0" destOrd="0" presId="urn:microsoft.com/office/officeart/2011/layout/HexagonRadial"/>
    <dgm:cxn modelId="{036D1644-9A90-4A5C-9338-32CA2C2D5720}" type="presParOf" srcId="{BC748820-1EE7-4050-9B5E-9D60737626C7}" destId="{2281AFCC-97BE-4388-9A7F-C36B9772DAE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6E64-1627-4E16-9891-4B7D3FCB07A4}">
      <dsp:nvSpPr>
        <dsp:cNvPr id="0" name=""/>
        <dsp:cNvSpPr/>
      </dsp:nvSpPr>
      <dsp:spPr>
        <a:xfrm>
          <a:off x="4611255" y="1375479"/>
          <a:ext cx="1748294" cy="1512345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Trauma Informed Care</a:t>
          </a:r>
        </a:p>
      </dsp:txBody>
      <dsp:txXfrm>
        <a:off x="4900972" y="1626096"/>
        <a:ext cx="1168860" cy="1011111"/>
      </dsp:txXfrm>
    </dsp:sp>
    <dsp:sp modelId="{82408F06-F451-4D00-9F68-B6D7022394D3}">
      <dsp:nvSpPr>
        <dsp:cNvPr id="0" name=""/>
        <dsp:cNvSpPr/>
      </dsp:nvSpPr>
      <dsp:spPr>
        <a:xfrm>
          <a:off x="5706023" y="651924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45428-FD0D-4BDA-B398-23ABC572AE37}">
      <dsp:nvSpPr>
        <dsp:cNvPr id="0" name=""/>
        <dsp:cNvSpPr/>
      </dsp:nvSpPr>
      <dsp:spPr>
        <a:xfrm>
          <a:off x="4772298" y="0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Safety</a:t>
          </a:r>
        </a:p>
      </dsp:txBody>
      <dsp:txXfrm>
        <a:off x="5009729" y="205406"/>
        <a:ext cx="957852" cy="828654"/>
      </dsp:txXfrm>
    </dsp:sp>
    <dsp:sp modelId="{18C9F8C3-244B-4D33-8AC2-90F18868E2CF}">
      <dsp:nvSpPr>
        <dsp:cNvPr id="0" name=""/>
        <dsp:cNvSpPr/>
      </dsp:nvSpPr>
      <dsp:spPr>
        <a:xfrm>
          <a:off x="6475858" y="1714446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62FB6-0BC1-4511-BE0D-AD720564EDF4}">
      <dsp:nvSpPr>
        <dsp:cNvPr id="0" name=""/>
        <dsp:cNvSpPr/>
      </dsp:nvSpPr>
      <dsp:spPr>
        <a:xfrm>
          <a:off x="6086264" y="762355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Trustworthiness and Transparency</a:t>
          </a:r>
        </a:p>
      </dsp:txBody>
      <dsp:txXfrm>
        <a:off x="6323695" y="967761"/>
        <a:ext cx="957852" cy="828654"/>
      </dsp:txXfrm>
    </dsp:sp>
    <dsp:sp modelId="{63C9A366-07DD-4527-B75A-FABE3BD4D9BE}">
      <dsp:nvSpPr>
        <dsp:cNvPr id="0" name=""/>
        <dsp:cNvSpPr/>
      </dsp:nvSpPr>
      <dsp:spPr>
        <a:xfrm>
          <a:off x="5941081" y="2913833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96540-A83F-4032-8C90-746BE28D99AE}">
      <dsp:nvSpPr>
        <dsp:cNvPr id="0" name=""/>
        <dsp:cNvSpPr/>
      </dsp:nvSpPr>
      <dsp:spPr>
        <a:xfrm>
          <a:off x="6086264" y="2261056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Peer Support</a:t>
          </a:r>
        </a:p>
      </dsp:txBody>
      <dsp:txXfrm>
        <a:off x="6323695" y="2466462"/>
        <a:ext cx="957852" cy="828654"/>
      </dsp:txXfrm>
    </dsp:sp>
    <dsp:sp modelId="{00FD65CC-705A-43A6-A80C-8F02AC842FE9}">
      <dsp:nvSpPr>
        <dsp:cNvPr id="0" name=""/>
        <dsp:cNvSpPr/>
      </dsp:nvSpPr>
      <dsp:spPr>
        <a:xfrm>
          <a:off x="4614508" y="3038334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15530-1EAC-480F-93FB-C03E89A202D3}">
      <dsp:nvSpPr>
        <dsp:cNvPr id="0" name=""/>
        <dsp:cNvSpPr/>
      </dsp:nvSpPr>
      <dsp:spPr>
        <a:xfrm>
          <a:off x="4772298" y="3024264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Collaboration and Mutuality</a:t>
          </a:r>
        </a:p>
      </dsp:txBody>
      <dsp:txXfrm>
        <a:off x="5009729" y="3229670"/>
        <a:ext cx="957852" cy="828654"/>
      </dsp:txXfrm>
    </dsp:sp>
    <dsp:sp modelId="{5F451B1F-4E9D-44AB-8A78-E55CB6E1BD0B}">
      <dsp:nvSpPr>
        <dsp:cNvPr id="0" name=""/>
        <dsp:cNvSpPr/>
      </dsp:nvSpPr>
      <dsp:spPr>
        <a:xfrm>
          <a:off x="3832066" y="1976239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BDB93-0607-4C2F-9E01-E3C0CC1A0433}">
      <dsp:nvSpPr>
        <dsp:cNvPr id="0" name=""/>
        <dsp:cNvSpPr/>
      </dsp:nvSpPr>
      <dsp:spPr>
        <a:xfrm>
          <a:off x="3452232" y="2261909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Empowerment, Voice, and Choice</a:t>
          </a:r>
        </a:p>
      </dsp:txBody>
      <dsp:txXfrm>
        <a:off x="3689663" y="2467315"/>
        <a:ext cx="957852" cy="828654"/>
      </dsp:txXfrm>
    </dsp:sp>
    <dsp:sp modelId="{2281AFCC-97BE-4388-9A7F-C36B9772DAEE}">
      <dsp:nvSpPr>
        <dsp:cNvPr id="0" name=""/>
        <dsp:cNvSpPr/>
      </dsp:nvSpPr>
      <dsp:spPr>
        <a:xfrm>
          <a:off x="3452232" y="760649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Cultural, Historical, and Gender Issues</a:t>
          </a:r>
        </a:p>
      </dsp:txBody>
      <dsp:txXfrm>
        <a:off x="3689663" y="966055"/>
        <a:ext cx="957852" cy="82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2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0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7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4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0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1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7485D1-1E74-89EB-D04D-412B6FAC4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66792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943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Condensed ACF logo">
            <a:extLst>
              <a:ext uri="{FF2B5EF4-FFF2-40B4-BE49-F238E27FC236}">
                <a16:creationId xmlns:a16="http://schemas.microsoft.com/office/drawing/2014/main" id="{02543DBD-1387-2207-F623-77389C6A2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26F4EC-529F-47C3-15FA-8C40C25D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1D61CE98-7EF7-E0F9-3EBB-8ECD24656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3D714A4-1C7E-5347-1550-AD97ACC72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2E1FF96F-7BD3-31B6-6ABF-98371D8C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2BBC61-DA93-7F49-F33D-6D70CB2A9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BFD15BDD-B585-C01C-D264-500ED4900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118307-EF9D-C0B1-49A0-CD84C8987A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BCE1A20-0BF6-D545-2A8F-F852CE2CB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56F11BAA-E5A6-1FE8-3D4D-F9D18CBA3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45930D7-69E1-1684-EED7-7033705E6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8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18203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242C80F4-36F7-0F0C-17D2-52B65A02B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489" y="6021612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B1578D1-49CC-B904-1636-FFDCD28180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427471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60" y="222456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87AE17E8-0876-F054-4D14-39F2C7488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1198B3-9E03-C14D-A2B3-E51E5F7E7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76DED06-4AB1-56E9-A2D2-54EFB7BF8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2334F2F-946A-136F-F81E-19CB71F65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2" y="2393509"/>
            <a:ext cx="10971637" cy="3880486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9BA1CF67-AA91-AFB2-7553-BD782E389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0DD143F-89FE-DD31-D634-88A825A8E5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4" r:id="rId2"/>
    <p:sldLayoutId id="2147483698" r:id="rId3"/>
    <p:sldLayoutId id="2147483710" r:id="rId4"/>
    <p:sldLayoutId id="2147483700" r:id="rId5"/>
    <p:sldLayoutId id="2147483701" r:id="rId6"/>
    <p:sldLayoutId id="2147483659" r:id="rId7"/>
    <p:sldLayoutId id="2147483715" r:id="rId8"/>
    <p:sldLayoutId id="2147483713" r:id="rId9"/>
    <p:sldLayoutId id="2147483709" r:id="rId10"/>
    <p:sldLayoutId id="2147483708" r:id="rId11"/>
    <p:sldLayoutId id="2147483707" r:id="rId12"/>
    <p:sldLayoutId id="2147483706" r:id="rId13"/>
    <p:sldLayoutId id="2147483704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FECC-6427-0025-5494-0B4A713BF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Mandated Reporting: </a:t>
            </a:r>
            <a:br>
              <a:rPr lang="en-US" sz="4800" dirty="0"/>
            </a:br>
            <a:r>
              <a:rPr lang="en-US" sz="4800" dirty="0"/>
              <a:t>A Discussion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B252A-94CF-457A-65AF-506F44DA4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9904" y="4215883"/>
            <a:ext cx="5486400" cy="596208"/>
          </a:xfrm>
        </p:spPr>
        <p:txBody>
          <a:bodyPr/>
          <a:lstStyle/>
          <a:p>
            <a:r>
              <a:rPr lang="en-US" dirty="0"/>
              <a:t>November 20, 2024</a:t>
            </a:r>
          </a:p>
        </p:txBody>
      </p:sp>
    </p:spTree>
    <p:extLst>
      <p:ext uri="{BB962C8B-B14F-4D97-AF65-F5344CB8AC3E}">
        <p14:creationId xmlns:p14="http://schemas.microsoft.com/office/powerpoint/2010/main" val="134144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Mandated Reporting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381A1-1C77-5080-AAFE-3BA0FD3E86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upfront with your students about mandated reporting requirements. Share these at the beginning of the class.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honest with a student when you need engage mandated reporting. Do your best to explain why you’re making the report and what will happen once the report is made.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age-appropriate language to communicate with students about making a report.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solutions are imperfect.</a:t>
            </a:r>
            <a:endParaRPr lang="en-US" i="1" dirty="0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3D23C4B-0C95-7673-492C-F6787CE09D46}"/>
              </a:ext>
            </a:extLst>
          </p:cNvPr>
          <p:cNvSpPr/>
          <p:nvPr/>
        </p:nvSpPr>
        <p:spPr>
          <a:xfrm>
            <a:off x="594360" y="3166269"/>
            <a:ext cx="10971637" cy="886203"/>
          </a:xfrm>
          <a:prstGeom prst="wedgeRectCallout">
            <a:avLst>
              <a:gd name="adj1" fmla="val 39268"/>
              <a:gd name="adj2" fmla="val 847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“If you share something with me or our class that causes me to be worried about your safety, I am required to share my concerns with people who can help. I’ll always let you know, privately, if I’m going to have to do this.”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5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921159"/>
          </a:xfrm>
        </p:spPr>
        <p:txBody>
          <a:bodyPr/>
          <a:lstStyle/>
          <a:p>
            <a:r>
              <a:rPr lang="en-US" dirty="0"/>
              <a:t>Discussion 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1996384" y="2456384"/>
            <a:ext cx="3886258" cy="21932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6221224" y="1553424"/>
            <a:ext cx="5058618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Turn to your neighbor to discuss strategies for meeting your mandated reporting requirements while still being trauma informed.</a:t>
            </a:r>
          </a:p>
        </p:txBody>
      </p:sp>
    </p:spTree>
    <p:extLst>
      <p:ext uri="{BB962C8B-B14F-4D97-AF65-F5344CB8AC3E}">
        <p14:creationId xmlns:p14="http://schemas.microsoft.com/office/powerpoint/2010/main" val="199446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7653B74F-AD18-ADC0-4B3F-C1D7E08BB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8122" y="1878930"/>
            <a:ext cx="3100139" cy="31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Reflection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BD474-15B5-015F-1FC7-D3B49980674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044440" cy="299441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one thing from this session that stood out to you?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one question that you still have?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one thing you want to take back to your team?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360" y="6332220"/>
            <a:ext cx="523240" cy="247651"/>
          </a:xfrm>
        </p:spPr>
        <p:txBody>
          <a:bodyPr anchor="t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Picture 6" descr="Hands writing in notebook">
            <a:extLst>
              <a:ext uri="{FF2B5EF4-FFF2-40B4-BE49-F238E27FC236}">
                <a16:creationId xmlns:a16="http://schemas.microsoft.com/office/drawing/2014/main" id="{D166BFA2-FE32-1F3A-55AC-FA13D003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25566" b="-1"/>
          <a:stretch/>
        </p:blipFill>
        <p:spPr>
          <a:xfrm>
            <a:off x="6096000" y="10"/>
            <a:ext cx="611822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798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4E2-1348-B699-97DE-2DD044A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8" name="Picture Placeholder 5" descr="Checklist with solid fill">
            <a:extLst>
              <a:ext uri="{FF2B5EF4-FFF2-40B4-BE49-F238E27FC236}">
                <a16:creationId xmlns:a16="http://schemas.microsoft.com/office/drawing/2014/main" id="{7C47094F-6DF7-89EB-4EAE-DA0132BF8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003837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6AEC-35A9-05FE-36C2-458BA44C09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6478385" cy="35974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how trauma presents in youth ages 10-19.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trauma informed facilitation and trauma theories.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trauma informed principles and how they can be applied to facilitation.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a trauma informed session or adapt a current session to incorporate trauma informed approaches.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311B-3E83-E73E-EB12-63FCCB64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CBEE60D-4F9D-1AC5-0F71-932B256F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740" y="3657790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6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C4C-BCA4-E0F5-CD6A-33896BF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009-6B06-C972-D372-8B68B1FCBC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2281918"/>
            <a:ext cx="6787747" cy="4050302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/>
              <a:t>eview </a:t>
            </a:r>
            <a:r>
              <a:rPr lang="en-US" dirty="0"/>
              <a:t>of Mandated Reporting</a:t>
            </a:r>
          </a:p>
          <a:p>
            <a:r>
              <a:rPr lang="en-US" dirty="0"/>
              <a:t>Implications of Mandated Reporting on a Trauma Informed Learning Space</a:t>
            </a:r>
          </a:p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F20-2C27-17E9-77E2-0076B7379C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96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Mandated Reporting</a:t>
            </a:r>
          </a:p>
        </p:txBody>
      </p:sp>
      <p:pic>
        <p:nvPicPr>
          <p:cNvPr id="9" name="Picture Placeholder 8" descr="A whistle hanging on a wall">
            <a:extLst>
              <a:ext uri="{FF2B5EF4-FFF2-40B4-BE49-F238E27FC236}">
                <a16:creationId xmlns:a16="http://schemas.microsoft.com/office/drawing/2014/main" id="{EEB817F6-B2A6-DF2D-C78E-0FF69E5B9E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0" r="13430"/>
          <a:stretch/>
        </p:blipFill>
        <p:spPr>
          <a:xfrm>
            <a:off x="0" y="-11113"/>
            <a:ext cx="5791200" cy="688022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523875" cy="247650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53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Mandated Reporting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BD474-15B5-015F-1FC7-D3B499806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393509"/>
            <a:ext cx="7634077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Mandated reporting laws require certain professionals to report concerns of child abuse and neglect.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specifics of mandated reporting differ by state, but generally note: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If you are aware of or suspect abuse or neglect of someone under the age of 18, you must report the scenario.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Failure to report is punishable by law and can include revoking of one’s license, job termination, and/or a fee.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Reports are typically required to made to law enforcement, child welfare, and/or specialized hotlines.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Graphic 11" descr="Clipboard with solid fill">
            <a:extLst>
              <a:ext uri="{FF2B5EF4-FFF2-40B4-BE49-F238E27FC236}">
                <a16:creationId xmlns:a16="http://schemas.microsoft.com/office/drawing/2014/main" id="{C2DC4974-461D-CF01-928C-D73CDD8B7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9734" y="2904086"/>
            <a:ext cx="2072863" cy="2072863"/>
          </a:xfrm>
          <a:prstGeom prst="rect">
            <a:avLst/>
          </a:prstGeom>
        </p:spPr>
      </p:pic>
      <p:pic>
        <p:nvPicPr>
          <p:cNvPr id="14" name="Graphic 13" descr="Pen with solid fill">
            <a:extLst>
              <a:ext uri="{FF2B5EF4-FFF2-40B4-BE49-F238E27FC236}">
                <a16:creationId xmlns:a16="http://schemas.microsoft.com/office/drawing/2014/main" id="{97AE5605-38B5-626A-4603-8E3BCBAA8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4622" y="3105846"/>
            <a:ext cx="914400" cy="914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8433-CB37-C458-90EB-13305FD59703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https://www.childwelfare.gov/topics/safety-and-risk/mandated-reporting/</a:t>
            </a:r>
          </a:p>
        </p:txBody>
      </p:sp>
    </p:spTree>
    <p:extLst>
      <p:ext uri="{BB962C8B-B14F-4D97-AF65-F5344CB8AC3E}">
        <p14:creationId xmlns:p14="http://schemas.microsoft.com/office/powerpoint/2010/main" val="20139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are your mandated reporting requirements?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BD474-15B5-015F-1FC7-D3B49980674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501640" cy="2994415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You’ve likely taken a training on mandated reporting.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Familiarize yourself with your mandated reporting requirements by using the QR code or going to </a:t>
            </a:r>
            <a:r>
              <a:rPr lang="en-US" sz="1900" b="1" dirty="0"/>
              <a:t>https://www.childwelfare.gov/topics/safety-and-risk/mandated-reporting/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stands out to you?</a:t>
            </a:r>
          </a:p>
        </p:txBody>
      </p:sp>
      <p:pic>
        <p:nvPicPr>
          <p:cNvPr id="4" name="Picture 3" descr="QR code to Familiarize with mandated reporting requirements">
            <a:extLst>
              <a:ext uri="{FF2B5EF4-FFF2-40B4-BE49-F238E27FC236}">
                <a16:creationId xmlns:a16="http://schemas.microsoft.com/office/drawing/2014/main" id="{ABFC3693-4FC5-E16C-CB6E-AD0DE9B3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764" y="806922"/>
            <a:ext cx="4945314" cy="494531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36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Implications of Mandated Reporting</a:t>
            </a:r>
          </a:p>
        </p:txBody>
      </p:sp>
      <p:pic>
        <p:nvPicPr>
          <p:cNvPr id="9" name="Picture Placeholder 8" descr="Chess pieces on a chessboard">
            <a:extLst>
              <a:ext uri="{FF2B5EF4-FFF2-40B4-BE49-F238E27FC236}">
                <a16:creationId xmlns:a16="http://schemas.microsoft.com/office/drawing/2014/main" id="{8B28B985-D1FF-CF12-9ECD-059E62DFCF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3" r="21943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6D2C09-824E-C258-E442-CE5064023F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Impacts to the Trauma Informed Learning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523875" cy="247650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24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1119462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1996384" y="2456384"/>
            <a:ext cx="3886258" cy="21932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6210208" y="1773761"/>
            <a:ext cx="5058618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Turn to your neighbor and discuss what how mandated reporting may make it challenging to create a trauma informed learning environment.</a:t>
            </a:r>
          </a:p>
        </p:txBody>
      </p:sp>
    </p:spTree>
    <p:extLst>
      <p:ext uri="{BB962C8B-B14F-4D97-AF65-F5344CB8AC3E}">
        <p14:creationId xmlns:p14="http://schemas.microsoft.com/office/powerpoint/2010/main" val="413051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Mandated Reporting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381A1-1C77-5080-AAFE-3BA0FD3E86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3634003"/>
            <a:ext cx="4430728" cy="2639992"/>
          </a:xfrm>
        </p:spPr>
        <p:txBody>
          <a:bodyPr/>
          <a:lstStyle/>
          <a:p>
            <a:r>
              <a:rPr lang="en-US" dirty="0"/>
              <a:t>Let’s revisit SAMHSA’s </a:t>
            </a:r>
            <a:r>
              <a:rPr lang="en-US" i="1" dirty="0"/>
              <a:t>Six Key Principles of a Trauma Informed Approach</a:t>
            </a:r>
          </a:p>
        </p:txBody>
      </p:sp>
      <p:graphicFrame>
        <p:nvGraphicFramePr>
          <p:cNvPr id="2" name="Content Placeholder 2" descr="SAMHSA’s  6 key principles for a trauma informed approach with “Trauma Informed Care” hexagon in the middle and six hexagons around: “Safety”, &quot;Trustworthiness and Transparency&quot;, &quot;Peer Support&quot;, &quot;Collaboration and Mutuality&quot;, &quot;Empowerment, Voice, and Choice&quot;, &quot;Cultural, Historical, and Gender Issues&quot;">
            <a:extLst>
              <a:ext uri="{FF2B5EF4-FFF2-40B4-BE49-F238E27FC236}">
                <a16:creationId xmlns:a16="http://schemas.microsoft.com/office/drawing/2014/main" id="{E7D2E171-01A2-C206-0F79-D55F03C8C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901862"/>
              </p:ext>
            </p:extLst>
          </p:nvPr>
        </p:nvGraphicFramePr>
        <p:xfrm>
          <a:off x="1803225" y="2068489"/>
          <a:ext cx="10971212" cy="426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9860D42F-C9F2-547E-BA85-6D2C327C8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6800" y="2694325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7E8B15F-55E1-796C-9A5C-6CDF4A74B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1724" y="5169895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6C5D524-8105-71D7-4820-8CAEBB56F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5591" y="6031540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B50B629-7B34-5B6F-2751-24F68236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1724" y="2631878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EB26E7-3471-2B2A-9C71-833F37B506E9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18297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Custom">
  <a:themeElements>
    <a:clrScheme name="ACF-Color-Palette">
      <a:dk1>
        <a:srgbClr val="264A64"/>
      </a:dk1>
      <a:lt1>
        <a:srgbClr val="FFFFFF"/>
      </a:lt1>
      <a:dk2>
        <a:srgbClr val="DDE2E8"/>
      </a:dk2>
      <a:lt2>
        <a:srgbClr val="336A90"/>
      </a:lt2>
      <a:accent1>
        <a:srgbClr val="A9D4DB"/>
      </a:accent1>
      <a:accent2>
        <a:srgbClr val="F9E585"/>
      </a:accent2>
      <a:accent3>
        <a:srgbClr val="63BAB0"/>
      </a:accent3>
      <a:accent4>
        <a:srgbClr val="A12854"/>
      </a:accent4>
      <a:accent5>
        <a:srgbClr val="672E6B"/>
      </a:accent5>
      <a:accent6>
        <a:srgbClr val="E29F4D"/>
      </a:accent6>
      <a:hlink>
        <a:srgbClr val="4495A2"/>
      </a:hlink>
      <a:folHlink>
        <a:srgbClr val="2D544F"/>
      </a:folHlink>
    </a:clrScheme>
    <a:fontScheme name="Custom 2">
      <a:majorFont>
        <a:latin typeface="Georgia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F-Geometric-PPT" id="{FC2DDBF8-085D-4C9A-B1A4-7B301A50E2AD}" vid="{43E15595-3DB0-4ED7-AD71-1E5BDDA08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fa2b7-48c5-4e50-8c26-1fcde8ff049d" xsi:nil="true"/>
    <lcf76f155ced4ddcb4097134ff3c332f xmlns="d75ef18c-538b-45da-a335-c93d0f5f5fa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F7E90D1230A43BDC89C7AC0958EFD" ma:contentTypeVersion="16" ma:contentTypeDescription="Create a new document." ma:contentTypeScope="" ma:versionID="89ef1df169b71566099ccf03bac123d9">
  <xsd:schema xmlns:xsd="http://www.w3.org/2001/XMLSchema" xmlns:xs="http://www.w3.org/2001/XMLSchema" xmlns:p="http://schemas.microsoft.com/office/2006/metadata/properties" xmlns:ns2="d75ef18c-538b-45da-a335-c93d0f5f5fac" xmlns:ns3="30dfa2b7-48c5-4e50-8c26-1fcde8ff049d" targetNamespace="http://schemas.microsoft.com/office/2006/metadata/properties" ma:root="true" ma:fieldsID="26cc97eeb6d8e39b221289faf1fc38ee" ns2:_="" ns3:_="">
    <xsd:import namespace="d75ef18c-538b-45da-a335-c93d0f5f5fac"/>
    <xsd:import namespace="30dfa2b7-48c5-4e50-8c26-1fcde8ff0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ef18c-538b-45da-a335-c93d0f5f5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fa2b7-48c5-4e50-8c26-1fcde8ff04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663f9e-6cbe-46e0-924c-6506a2c63c56}" ma:internalName="TaxCatchAll" ma:showField="CatchAllData" ma:web="30dfa2b7-48c5-4e50-8c26-1fcde8ff04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e5d11a56-b596-4a5c-b94c-3dd72821ab54"/>
    <ds:schemaRef ds:uri="http://schemas.microsoft.com/office/infopath/2007/PartnerControls"/>
    <ds:schemaRef ds:uri="1165d76a-ca89-4453-b02c-04ef8bc981e0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37D670-E708-49E7-A627-811C0EE5A5DB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</TotalTime>
  <Words>532</Words>
  <Application>Microsoft Office PowerPoint</Application>
  <PresentationFormat>Widescreen</PresentationFormat>
  <Paragraphs>71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Source Sans Pro</vt:lpstr>
      <vt:lpstr>Wingdings</vt:lpstr>
      <vt:lpstr>Custom</vt:lpstr>
      <vt:lpstr>Mandated Reporting:  A Discussion</vt:lpstr>
      <vt:lpstr>Learning Objectives</vt:lpstr>
      <vt:lpstr>Agenda</vt:lpstr>
      <vt:lpstr>Review of Mandated Reporting</vt:lpstr>
      <vt:lpstr>Review of Mandated Reporting </vt:lpstr>
      <vt:lpstr>What are your mandated reporting requirements?</vt:lpstr>
      <vt:lpstr>Implications of Mandated Reporting</vt:lpstr>
      <vt:lpstr>Discussion</vt:lpstr>
      <vt:lpstr>Implications of Mandated Reporting </vt:lpstr>
      <vt:lpstr>Implications of Mandated Reporting  </vt:lpstr>
      <vt:lpstr>Discussion </vt:lpstr>
      <vt:lpstr>Q&amp;A</vt:lpstr>
      <vt:lpstr>Reflection</vt:lpstr>
    </vt:vector>
  </TitlesOfParts>
  <Company>Family and Youth Services Bureau, Administration for Children and Families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SRAE Topical Training</dc:title>
  <dc:subject>Topical Training Materials</dc:subject>
  <dc:creator>Holmes, Risha (ACF)</dc:creator>
  <cp:keywords>Sexual Risk Avoidance Education Program, Grantee, Family and Youth Services Bureau, FYSB, Department of Health and Human Services, DHHS,  Trauma informed facilitation</cp:keywords>
  <cp:lastModifiedBy>Yengoyan, Ida (NIH/OD/ORS) [C]</cp:lastModifiedBy>
  <cp:revision>13</cp:revision>
  <dcterms:created xsi:type="dcterms:W3CDTF">2024-02-07T16:15:44Z</dcterms:created>
  <dcterms:modified xsi:type="dcterms:W3CDTF">2024-12-11T15:09:14Z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0x010100F31F7E90D1230A43BDC89C7AC0958EFD</vt:lpwstr>
  </property>
  <property fmtid="{D5CDD505-2E9C-101B-9397-08002B2CF9AE}" pid="3" name="MediaServiceImageTags">
    <vt:lpwstr/>
  </property>
</Properties>
</file>