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8"/>
  </p:notesMasterIdLst>
  <p:handoutMasterIdLst>
    <p:handoutMasterId r:id="rId29"/>
  </p:handoutMasterIdLst>
  <p:sldIdLst>
    <p:sldId id="411" r:id="rId5"/>
    <p:sldId id="420" r:id="rId6"/>
    <p:sldId id="421" r:id="rId7"/>
    <p:sldId id="464" r:id="rId8"/>
    <p:sldId id="461" r:id="rId9"/>
    <p:sldId id="462" r:id="rId10"/>
    <p:sldId id="433" r:id="rId11"/>
    <p:sldId id="435" r:id="rId12"/>
    <p:sldId id="465" r:id="rId13"/>
    <p:sldId id="478" r:id="rId14"/>
    <p:sldId id="477" r:id="rId15"/>
    <p:sldId id="479" r:id="rId16"/>
    <p:sldId id="450" r:id="rId17"/>
    <p:sldId id="476" r:id="rId18"/>
    <p:sldId id="484" r:id="rId19"/>
    <p:sldId id="482" r:id="rId20"/>
    <p:sldId id="483" r:id="rId21"/>
    <p:sldId id="480" r:id="rId22"/>
    <p:sldId id="481" r:id="rId23"/>
    <p:sldId id="486" r:id="rId24"/>
    <p:sldId id="468" r:id="rId25"/>
    <p:sldId id="488" r:id="rId26"/>
    <p:sldId id="4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91557EA-B68B-B25F-3BBA-602520021C55}" name="Matthew, Resa (ACF)" initials="MR(" userId="S::Resa.Matthew@acf.hhs.gov::199de35f-6a6d-4fd9-9074-59fb875afc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78" autoAdjust="0"/>
  </p:normalViewPr>
  <p:slideViewPr>
    <p:cSldViewPr snapToGrid="0">
      <p:cViewPr varScale="1">
        <p:scale>
          <a:sx n="74" d="100"/>
          <a:sy n="74" d="100"/>
        </p:scale>
        <p:origin x="13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50E71-8701-46DE-9E21-CCBB3EE259BA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CCEB3E-A662-46A5-9F9A-3419EE385144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Trauma Informed Care</a:t>
          </a:r>
        </a:p>
      </dgm:t>
    </dgm:pt>
    <dgm:pt modelId="{7D7043FA-CF8F-4E3F-84D9-940501362135}" type="parTrans" cxnId="{33CF6344-86E0-4DB3-AF4C-7AC27D409A7D}">
      <dgm:prSet/>
      <dgm:spPr/>
      <dgm:t>
        <a:bodyPr/>
        <a:lstStyle/>
        <a:p>
          <a:endParaRPr lang="en-US"/>
        </a:p>
      </dgm:t>
    </dgm:pt>
    <dgm:pt modelId="{1AA16DD3-8BDF-453E-B196-02623894E6E0}" type="sibTrans" cxnId="{33CF6344-86E0-4DB3-AF4C-7AC27D409A7D}">
      <dgm:prSet/>
      <dgm:spPr/>
      <dgm:t>
        <a:bodyPr/>
        <a:lstStyle/>
        <a:p>
          <a:endParaRPr lang="en-US"/>
        </a:p>
      </dgm:t>
    </dgm:pt>
    <dgm:pt modelId="{EBCE393A-281E-482F-B225-E29B1F21075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Safety</a:t>
          </a:r>
        </a:p>
      </dgm:t>
    </dgm:pt>
    <dgm:pt modelId="{4345A79F-75FD-4B0C-95FE-66F90B599876}" type="parTrans" cxnId="{52B3E1E7-2383-4BA9-A115-7874A2DCE224}">
      <dgm:prSet/>
      <dgm:spPr/>
      <dgm:t>
        <a:bodyPr/>
        <a:lstStyle/>
        <a:p>
          <a:endParaRPr lang="en-US"/>
        </a:p>
      </dgm:t>
    </dgm:pt>
    <dgm:pt modelId="{186ABBAC-2B1E-4B0A-8759-382C863F4AAA}" type="sibTrans" cxnId="{52B3E1E7-2383-4BA9-A115-7874A2DCE224}">
      <dgm:prSet/>
      <dgm:spPr/>
      <dgm:t>
        <a:bodyPr/>
        <a:lstStyle/>
        <a:p>
          <a:endParaRPr lang="en-US"/>
        </a:p>
      </dgm:t>
    </dgm:pt>
    <dgm:pt modelId="{A2FB3166-ED4F-401E-8C29-FB1B227674FC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Trustworthiness and Transparency</a:t>
          </a:r>
        </a:p>
      </dgm:t>
    </dgm:pt>
    <dgm:pt modelId="{B285B892-00B7-46AC-832B-D6388831831F}" type="parTrans" cxnId="{1E448331-B442-40C3-B6ED-E5847BE654F1}">
      <dgm:prSet/>
      <dgm:spPr/>
      <dgm:t>
        <a:bodyPr/>
        <a:lstStyle/>
        <a:p>
          <a:endParaRPr lang="en-US"/>
        </a:p>
      </dgm:t>
    </dgm:pt>
    <dgm:pt modelId="{08567628-7B89-4138-9B2A-960A9775E854}" type="sibTrans" cxnId="{1E448331-B442-40C3-B6ED-E5847BE654F1}">
      <dgm:prSet/>
      <dgm:spPr/>
      <dgm:t>
        <a:bodyPr/>
        <a:lstStyle/>
        <a:p>
          <a:endParaRPr lang="en-US"/>
        </a:p>
      </dgm:t>
    </dgm:pt>
    <dgm:pt modelId="{BAB75250-2E52-44F7-A743-0A48C077AA58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Peer Support</a:t>
          </a:r>
        </a:p>
      </dgm:t>
    </dgm:pt>
    <dgm:pt modelId="{DD38A933-5462-4645-B6AE-9A60DE7C5FBF}" type="parTrans" cxnId="{8618B30D-F2CB-4C41-BCFC-A62EDE0D035E}">
      <dgm:prSet/>
      <dgm:spPr/>
      <dgm:t>
        <a:bodyPr/>
        <a:lstStyle/>
        <a:p>
          <a:endParaRPr lang="en-US"/>
        </a:p>
      </dgm:t>
    </dgm:pt>
    <dgm:pt modelId="{70DA9012-5F09-4FDC-86A6-4BDCDA2FEA03}" type="sibTrans" cxnId="{8618B30D-F2CB-4C41-BCFC-A62EDE0D035E}">
      <dgm:prSet/>
      <dgm:spPr/>
      <dgm:t>
        <a:bodyPr/>
        <a:lstStyle/>
        <a:p>
          <a:endParaRPr lang="en-US"/>
        </a:p>
      </dgm:t>
    </dgm:pt>
    <dgm:pt modelId="{7EA7D52F-B046-4939-A70A-7476A576D562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Collaboration and Mutuality</a:t>
          </a:r>
        </a:p>
      </dgm:t>
    </dgm:pt>
    <dgm:pt modelId="{47417C7A-7FA0-44C9-A4A9-142E62D807E6}" type="parTrans" cxnId="{AD792C1F-C040-446B-AA32-7D1E7B8799DC}">
      <dgm:prSet/>
      <dgm:spPr/>
      <dgm:t>
        <a:bodyPr/>
        <a:lstStyle/>
        <a:p>
          <a:endParaRPr lang="en-US"/>
        </a:p>
      </dgm:t>
    </dgm:pt>
    <dgm:pt modelId="{E90CCE6F-4DA0-4129-9173-88ADB6CBD3FD}" type="sibTrans" cxnId="{AD792C1F-C040-446B-AA32-7D1E7B8799DC}">
      <dgm:prSet/>
      <dgm:spPr/>
      <dgm:t>
        <a:bodyPr/>
        <a:lstStyle/>
        <a:p>
          <a:endParaRPr lang="en-US"/>
        </a:p>
      </dgm:t>
    </dgm:pt>
    <dgm:pt modelId="{54C40FB9-E828-4E6C-BDF5-1BEF2EBAB42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Empowerment, Voice, and Choice</a:t>
          </a:r>
        </a:p>
      </dgm:t>
    </dgm:pt>
    <dgm:pt modelId="{C45953A6-7AA7-44EC-BCED-7681F1CA8156}" type="parTrans" cxnId="{94AF40B3-AC31-409B-A0BC-8ACF920A2253}">
      <dgm:prSet/>
      <dgm:spPr/>
      <dgm:t>
        <a:bodyPr/>
        <a:lstStyle/>
        <a:p>
          <a:endParaRPr lang="en-US"/>
        </a:p>
      </dgm:t>
    </dgm:pt>
    <dgm:pt modelId="{7246B4D5-971C-40CA-B641-269E91D15388}" type="sibTrans" cxnId="{94AF40B3-AC31-409B-A0BC-8ACF920A2253}">
      <dgm:prSet/>
      <dgm:spPr/>
      <dgm:t>
        <a:bodyPr/>
        <a:lstStyle/>
        <a:p>
          <a:endParaRPr lang="en-US"/>
        </a:p>
      </dgm:t>
    </dgm:pt>
    <dgm:pt modelId="{1E2D5F96-7B12-4622-B36E-6C36C9562806}">
      <dgm:prSet phldrT="[Text]"/>
      <dgm:spPr>
        <a:solidFill>
          <a:srgbClr val="336990"/>
        </a:solidFill>
      </dgm:spPr>
      <dgm:t>
        <a:bodyPr/>
        <a:lstStyle/>
        <a:p>
          <a:r>
            <a:rPr lang="en-US" dirty="0"/>
            <a:t>Cultural, Historical, and Gender Issues</a:t>
          </a:r>
        </a:p>
      </dgm:t>
    </dgm:pt>
    <dgm:pt modelId="{78FC2D17-4CE9-4022-9FA3-78ED6F399C8B}" type="parTrans" cxnId="{03683997-BC27-4B00-A2C3-5A347AB63E8E}">
      <dgm:prSet/>
      <dgm:spPr/>
      <dgm:t>
        <a:bodyPr/>
        <a:lstStyle/>
        <a:p>
          <a:endParaRPr lang="en-US"/>
        </a:p>
      </dgm:t>
    </dgm:pt>
    <dgm:pt modelId="{0D6C240A-AD86-49FF-B2E7-F85863B2D2D2}" type="sibTrans" cxnId="{03683997-BC27-4B00-A2C3-5A347AB63E8E}">
      <dgm:prSet/>
      <dgm:spPr/>
      <dgm:t>
        <a:bodyPr/>
        <a:lstStyle/>
        <a:p>
          <a:endParaRPr lang="en-US"/>
        </a:p>
      </dgm:t>
    </dgm:pt>
    <dgm:pt modelId="{BC748820-1EE7-4050-9B5E-9D60737626C7}" type="pres">
      <dgm:prSet presAssocID="{A0D50E71-8701-46DE-9E21-CCBB3EE259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1F06E64-1627-4E16-9891-4B7D3FCB07A4}" type="pres">
      <dgm:prSet presAssocID="{52CCEB3E-A662-46A5-9F9A-3419EE385144}" presName="Parent" presStyleLbl="node0" presStyleIdx="0" presStyleCnt="1">
        <dgm:presLayoutVars>
          <dgm:chMax val="6"/>
          <dgm:chPref val="6"/>
        </dgm:presLayoutVars>
      </dgm:prSet>
      <dgm:spPr/>
    </dgm:pt>
    <dgm:pt modelId="{7D3B8D7C-DED6-450A-ABE1-E5FE4A576D06}" type="pres">
      <dgm:prSet presAssocID="{EBCE393A-281E-482F-B225-E29B1F210756}" presName="Accent1" presStyleCnt="0"/>
      <dgm:spPr/>
    </dgm:pt>
    <dgm:pt modelId="{B48D6371-57B3-48DD-A338-BF2841090FB8}" type="pres">
      <dgm:prSet presAssocID="{EBCE393A-281E-482F-B225-E29B1F210756}" presName="Accent" presStyleLbl="bgShp" presStyleIdx="0" presStyleCnt="6"/>
      <dgm:spPr/>
    </dgm:pt>
    <dgm:pt modelId="{19045428-FD0D-4BDA-B398-23ABC572AE37}" type="pres">
      <dgm:prSet presAssocID="{EBCE393A-281E-482F-B225-E29B1F21075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4B42EA1-47C3-4932-BBF8-07569F169530}" type="pres">
      <dgm:prSet presAssocID="{A2FB3166-ED4F-401E-8C29-FB1B227674FC}" presName="Accent2" presStyleCnt="0"/>
      <dgm:spPr/>
    </dgm:pt>
    <dgm:pt modelId="{82408F06-F451-4D00-9F68-B6D7022394D3}" type="pres">
      <dgm:prSet presAssocID="{A2FB3166-ED4F-401E-8C29-FB1B227674FC}" presName="Accent" presStyleLbl="bgShp" presStyleIdx="1" presStyleCnt="6"/>
      <dgm:spPr/>
    </dgm:pt>
    <dgm:pt modelId="{A5762FB6-0BC1-4511-BE0D-AD720564EDF4}" type="pres">
      <dgm:prSet presAssocID="{A2FB3166-ED4F-401E-8C29-FB1B227674F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4D6C456-F8A1-4B93-A6D8-662349173887}" type="pres">
      <dgm:prSet presAssocID="{BAB75250-2E52-44F7-A743-0A48C077AA58}" presName="Accent3" presStyleCnt="0"/>
      <dgm:spPr/>
    </dgm:pt>
    <dgm:pt modelId="{18C9F8C3-244B-4D33-8AC2-90F18868E2CF}" type="pres">
      <dgm:prSet presAssocID="{BAB75250-2E52-44F7-A743-0A48C077AA58}" presName="Accent" presStyleLbl="bgShp" presStyleIdx="2" presStyleCnt="6"/>
      <dgm:spPr/>
    </dgm:pt>
    <dgm:pt modelId="{EF296540-A83F-4032-8C90-746BE28D99AE}" type="pres">
      <dgm:prSet presAssocID="{BAB75250-2E52-44F7-A743-0A48C077AA5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E9347F5-B3B4-4B79-B8C9-D374629FD882}" type="pres">
      <dgm:prSet presAssocID="{7EA7D52F-B046-4939-A70A-7476A576D562}" presName="Accent4" presStyleCnt="0"/>
      <dgm:spPr/>
    </dgm:pt>
    <dgm:pt modelId="{63C9A366-07DD-4527-B75A-FABE3BD4D9BE}" type="pres">
      <dgm:prSet presAssocID="{7EA7D52F-B046-4939-A70A-7476A576D562}" presName="Accent" presStyleLbl="bgShp" presStyleIdx="3" presStyleCnt="6"/>
      <dgm:spPr/>
    </dgm:pt>
    <dgm:pt modelId="{CF815530-1EAC-480F-93FB-C03E89A202D3}" type="pres">
      <dgm:prSet presAssocID="{7EA7D52F-B046-4939-A70A-7476A576D56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1270903-AD0A-4B15-A8D4-FCF638A71F21}" type="pres">
      <dgm:prSet presAssocID="{54C40FB9-E828-4E6C-BDF5-1BEF2EBAB426}" presName="Accent5" presStyleCnt="0"/>
      <dgm:spPr/>
    </dgm:pt>
    <dgm:pt modelId="{00FD65CC-705A-43A6-A80C-8F02AC842FE9}" type="pres">
      <dgm:prSet presAssocID="{54C40FB9-E828-4E6C-BDF5-1BEF2EBAB426}" presName="Accent" presStyleLbl="bgShp" presStyleIdx="4" presStyleCnt="6"/>
      <dgm:spPr/>
    </dgm:pt>
    <dgm:pt modelId="{575BDB93-0607-4C2F-9E01-E3C0CC1A0433}" type="pres">
      <dgm:prSet presAssocID="{54C40FB9-E828-4E6C-BDF5-1BEF2EBAB42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15D6087-0C99-4559-95E6-7640AEF22613}" type="pres">
      <dgm:prSet presAssocID="{1E2D5F96-7B12-4622-B36E-6C36C9562806}" presName="Accent6" presStyleCnt="0"/>
      <dgm:spPr/>
    </dgm:pt>
    <dgm:pt modelId="{5F451B1F-4E9D-44AB-8A78-E55CB6E1BD0B}" type="pres">
      <dgm:prSet presAssocID="{1E2D5F96-7B12-4622-B36E-6C36C9562806}" presName="Accent" presStyleLbl="bgShp" presStyleIdx="5" presStyleCnt="6"/>
      <dgm:spPr/>
    </dgm:pt>
    <dgm:pt modelId="{2281AFCC-97BE-4388-9A7F-C36B9772DAEE}" type="pres">
      <dgm:prSet presAssocID="{1E2D5F96-7B12-4622-B36E-6C36C956280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618B30D-F2CB-4C41-BCFC-A62EDE0D035E}" srcId="{52CCEB3E-A662-46A5-9F9A-3419EE385144}" destId="{BAB75250-2E52-44F7-A743-0A48C077AA58}" srcOrd="2" destOrd="0" parTransId="{DD38A933-5462-4645-B6AE-9A60DE7C5FBF}" sibTransId="{70DA9012-5F09-4FDC-86A6-4BDCDA2FEA03}"/>
    <dgm:cxn modelId="{F20A9B0E-5012-4F20-8D35-8FC2859CF188}" type="presOf" srcId="{A0D50E71-8701-46DE-9E21-CCBB3EE259BA}" destId="{BC748820-1EE7-4050-9B5E-9D60737626C7}" srcOrd="0" destOrd="0" presId="urn:microsoft.com/office/officeart/2011/layout/HexagonRadial"/>
    <dgm:cxn modelId="{AD792C1F-C040-446B-AA32-7D1E7B8799DC}" srcId="{52CCEB3E-A662-46A5-9F9A-3419EE385144}" destId="{7EA7D52F-B046-4939-A70A-7476A576D562}" srcOrd="3" destOrd="0" parTransId="{47417C7A-7FA0-44C9-A4A9-142E62D807E6}" sibTransId="{E90CCE6F-4DA0-4129-9173-88ADB6CBD3FD}"/>
    <dgm:cxn modelId="{1E448331-B442-40C3-B6ED-E5847BE654F1}" srcId="{52CCEB3E-A662-46A5-9F9A-3419EE385144}" destId="{A2FB3166-ED4F-401E-8C29-FB1B227674FC}" srcOrd="1" destOrd="0" parTransId="{B285B892-00B7-46AC-832B-D6388831831F}" sibTransId="{08567628-7B89-4138-9B2A-960A9775E854}"/>
    <dgm:cxn modelId="{EE2CBA5F-3A61-4A3B-B53A-C010C0B79C37}" type="presOf" srcId="{EBCE393A-281E-482F-B225-E29B1F210756}" destId="{19045428-FD0D-4BDA-B398-23ABC572AE37}" srcOrd="0" destOrd="0" presId="urn:microsoft.com/office/officeart/2011/layout/HexagonRadial"/>
    <dgm:cxn modelId="{33CF6344-86E0-4DB3-AF4C-7AC27D409A7D}" srcId="{A0D50E71-8701-46DE-9E21-CCBB3EE259BA}" destId="{52CCEB3E-A662-46A5-9F9A-3419EE385144}" srcOrd="0" destOrd="0" parTransId="{7D7043FA-CF8F-4E3F-84D9-940501362135}" sibTransId="{1AA16DD3-8BDF-453E-B196-02623894E6E0}"/>
    <dgm:cxn modelId="{E8E7B967-E126-4540-B91F-B5D508907D96}" type="presOf" srcId="{A2FB3166-ED4F-401E-8C29-FB1B227674FC}" destId="{A5762FB6-0BC1-4511-BE0D-AD720564EDF4}" srcOrd="0" destOrd="0" presId="urn:microsoft.com/office/officeart/2011/layout/HexagonRadial"/>
    <dgm:cxn modelId="{4442928F-9F6F-4622-B309-9D968DA6BA2E}" type="presOf" srcId="{7EA7D52F-B046-4939-A70A-7476A576D562}" destId="{CF815530-1EAC-480F-93FB-C03E89A202D3}" srcOrd="0" destOrd="0" presId="urn:microsoft.com/office/officeart/2011/layout/HexagonRadial"/>
    <dgm:cxn modelId="{03683997-BC27-4B00-A2C3-5A347AB63E8E}" srcId="{52CCEB3E-A662-46A5-9F9A-3419EE385144}" destId="{1E2D5F96-7B12-4622-B36E-6C36C9562806}" srcOrd="5" destOrd="0" parTransId="{78FC2D17-4CE9-4022-9FA3-78ED6F399C8B}" sibTransId="{0D6C240A-AD86-49FF-B2E7-F85863B2D2D2}"/>
    <dgm:cxn modelId="{6B9D72A2-654E-485B-ACEA-4B12DE7885BA}" type="presOf" srcId="{1E2D5F96-7B12-4622-B36E-6C36C9562806}" destId="{2281AFCC-97BE-4388-9A7F-C36B9772DAEE}" srcOrd="0" destOrd="0" presId="urn:microsoft.com/office/officeart/2011/layout/HexagonRadial"/>
    <dgm:cxn modelId="{94AF40B3-AC31-409B-A0BC-8ACF920A2253}" srcId="{52CCEB3E-A662-46A5-9F9A-3419EE385144}" destId="{54C40FB9-E828-4E6C-BDF5-1BEF2EBAB426}" srcOrd="4" destOrd="0" parTransId="{C45953A6-7AA7-44EC-BCED-7681F1CA8156}" sibTransId="{7246B4D5-971C-40CA-B641-269E91D15388}"/>
    <dgm:cxn modelId="{A9E526BC-BAB6-4757-BB56-B2FDC968805D}" type="presOf" srcId="{52CCEB3E-A662-46A5-9F9A-3419EE385144}" destId="{C1F06E64-1627-4E16-9891-4B7D3FCB07A4}" srcOrd="0" destOrd="0" presId="urn:microsoft.com/office/officeart/2011/layout/HexagonRadial"/>
    <dgm:cxn modelId="{553421CE-655C-4684-9163-4CC1AC7CA35E}" type="presOf" srcId="{BAB75250-2E52-44F7-A743-0A48C077AA58}" destId="{EF296540-A83F-4032-8C90-746BE28D99AE}" srcOrd="0" destOrd="0" presId="urn:microsoft.com/office/officeart/2011/layout/HexagonRadial"/>
    <dgm:cxn modelId="{52B3E1E7-2383-4BA9-A115-7874A2DCE224}" srcId="{52CCEB3E-A662-46A5-9F9A-3419EE385144}" destId="{EBCE393A-281E-482F-B225-E29B1F210756}" srcOrd="0" destOrd="0" parTransId="{4345A79F-75FD-4B0C-95FE-66F90B599876}" sibTransId="{186ABBAC-2B1E-4B0A-8759-382C863F4AAA}"/>
    <dgm:cxn modelId="{094AD6FE-55B5-45D3-9218-344354581890}" type="presOf" srcId="{54C40FB9-E828-4E6C-BDF5-1BEF2EBAB426}" destId="{575BDB93-0607-4C2F-9E01-E3C0CC1A0433}" srcOrd="0" destOrd="0" presId="urn:microsoft.com/office/officeart/2011/layout/HexagonRadial"/>
    <dgm:cxn modelId="{83C3DCD8-00F0-4CB3-94AF-8C38D2E4EB50}" type="presParOf" srcId="{BC748820-1EE7-4050-9B5E-9D60737626C7}" destId="{C1F06E64-1627-4E16-9891-4B7D3FCB07A4}" srcOrd="0" destOrd="0" presId="urn:microsoft.com/office/officeart/2011/layout/HexagonRadial"/>
    <dgm:cxn modelId="{4641B677-E723-44D3-A44B-0DB7351FDBCB}" type="presParOf" srcId="{BC748820-1EE7-4050-9B5E-9D60737626C7}" destId="{7D3B8D7C-DED6-450A-ABE1-E5FE4A576D06}" srcOrd="1" destOrd="0" presId="urn:microsoft.com/office/officeart/2011/layout/HexagonRadial"/>
    <dgm:cxn modelId="{B8543C55-F946-4157-9F81-87D214742C8C}" type="presParOf" srcId="{7D3B8D7C-DED6-450A-ABE1-E5FE4A576D06}" destId="{B48D6371-57B3-48DD-A338-BF2841090FB8}" srcOrd="0" destOrd="0" presId="urn:microsoft.com/office/officeart/2011/layout/HexagonRadial"/>
    <dgm:cxn modelId="{97BDAD8B-FD04-46D4-A84D-5BB3FE996C2A}" type="presParOf" srcId="{BC748820-1EE7-4050-9B5E-9D60737626C7}" destId="{19045428-FD0D-4BDA-B398-23ABC572AE37}" srcOrd="2" destOrd="0" presId="urn:microsoft.com/office/officeart/2011/layout/HexagonRadial"/>
    <dgm:cxn modelId="{167B3C05-F643-405E-AFE2-AED10B93BB0C}" type="presParOf" srcId="{BC748820-1EE7-4050-9B5E-9D60737626C7}" destId="{34B42EA1-47C3-4932-BBF8-07569F169530}" srcOrd="3" destOrd="0" presId="urn:microsoft.com/office/officeart/2011/layout/HexagonRadial"/>
    <dgm:cxn modelId="{DFCC8A6E-2D78-4945-A9AC-9DF7A8364C5A}" type="presParOf" srcId="{34B42EA1-47C3-4932-BBF8-07569F169530}" destId="{82408F06-F451-4D00-9F68-B6D7022394D3}" srcOrd="0" destOrd="0" presId="urn:microsoft.com/office/officeart/2011/layout/HexagonRadial"/>
    <dgm:cxn modelId="{5FCCEB4B-904E-471B-8B2F-C345DB7194E2}" type="presParOf" srcId="{BC748820-1EE7-4050-9B5E-9D60737626C7}" destId="{A5762FB6-0BC1-4511-BE0D-AD720564EDF4}" srcOrd="4" destOrd="0" presId="urn:microsoft.com/office/officeart/2011/layout/HexagonRadial"/>
    <dgm:cxn modelId="{C3AB0C64-77ED-49CF-AEB5-D031596BC9E1}" type="presParOf" srcId="{BC748820-1EE7-4050-9B5E-9D60737626C7}" destId="{A4D6C456-F8A1-4B93-A6D8-662349173887}" srcOrd="5" destOrd="0" presId="urn:microsoft.com/office/officeart/2011/layout/HexagonRadial"/>
    <dgm:cxn modelId="{ACF52024-446F-4984-84C9-D1A265D83AD8}" type="presParOf" srcId="{A4D6C456-F8A1-4B93-A6D8-662349173887}" destId="{18C9F8C3-244B-4D33-8AC2-90F18868E2CF}" srcOrd="0" destOrd="0" presId="urn:microsoft.com/office/officeart/2011/layout/HexagonRadial"/>
    <dgm:cxn modelId="{7909F25E-E3E5-45CA-A82C-4835E627ACB1}" type="presParOf" srcId="{BC748820-1EE7-4050-9B5E-9D60737626C7}" destId="{EF296540-A83F-4032-8C90-746BE28D99AE}" srcOrd="6" destOrd="0" presId="urn:microsoft.com/office/officeart/2011/layout/HexagonRadial"/>
    <dgm:cxn modelId="{6DB0BF11-6AAF-42FA-A9C8-C0D3B2FB3354}" type="presParOf" srcId="{BC748820-1EE7-4050-9B5E-9D60737626C7}" destId="{4E9347F5-B3B4-4B79-B8C9-D374629FD882}" srcOrd="7" destOrd="0" presId="urn:microsoft.com/office/officeart/2011/layout/HexagonRadial"/>
    <dgm:cxn modelId="{4ED6F3FF-4B16-431A-AEF6-EAD9CC4C5B4D}" type="presParOf" srcId="{4E9347F5-B3B4-4B79-B8C9-D374629FD882}" destId="{63C9A366-07DD-4527-B75A-FABE3BD4D9BE}" srcOrd="0" destOrd="0" presId="urn:microsoft.com/office/officeart/2011/layout/HexagonRadial"/>
    <dgm:cxn modelId="{34A7037C-8DFF-4324-A161-70E77550D123}" type="presParOf" srcId="{BC748820-1EE7-4050-9B5E-9D60737626C7}" destId="{CF815530-1EAC-480F-93FB-C03E89A202D3}" srcOrd="8" destOrd="0" presId="urn:microsoft.com/office/officeart/2011/layout/HexagonRadial"/>
    <dgm:cxn modelId="{DD02492C-2B57-4751-B7D3-54345FC5E0D4}" type="presParOf" srcId="{BC748820-1EE7-4050-9B5E-9D60737626C7}" destId="{D1270903-AD0A-4B15-A8D4-FCF638A71F21}" srcOrd="9" destOrd="0" presId="urn:microsoft.com/office/officeart/2011/layout/HexagonRadial"/>
    <dgm:cxn modelId="{265942AB-4028-4BC7-818A-92DA257638B9}" type="presParOf" srcId="{D1270903-AD0A-4B15-A8D4-FCF638A71F21}" destId="{00FD65CC-705A-43A6-A80C-8F02AC842FE9}" srcOrd="0" destOrd="0" presId="urn:microsoft.com/office/officeart/2011/layout/HexagonRadial"/>
    <dgm:cxn modelId="{C61A9F8B-0F33-4A26-A1F0-AB0BB62F8055}" type="presParOf" srcId="{BC748820-1EE7-4050-9B5E-9D60737626C7}" destId="{575BDB93-0607-4C2F-9E01-E3C0CC1A0433}" srcOrd="10" destOrd="0" presId="urn:microsoft.com/office/officeart/2011/layout/HexagonRadial"/>
    <dgm:cxn modelId="{901E0513-7C6A-43E2-AF0A-2A08A007E19E}" type="presParOf" srcId="{BC748820-1EE7-4050-9B5E-9D60737626C7}" destId="{315D6087-0C99-4559-95E6-7640AEF22613}" srcOrd="11" destOrd="0" presId="urn:microsoft.com/office/officeart/2011/layout/HexagonRadial"/>
    <dgm:cxn modelId="{DB641C15-BB8A-416D-BA70-AB511FD223E4}" type="presParOf" srcId="{315D6087-0C99-4559-95E6-7640AEF22613}" destId="{5F451B1F-4E9D-44AB-8A78-E55CB6E1BD0B}" srcOrd="0" destOrd="0" presId="urn:microsoft.com/office/officeart/2011/layout/HexagonRadial"/>
    <dgm:cxn modelId="{036D1644-9A90-4A5C-9338-32CA2C2D5720}" type="presParOf" srcId="{BC748820-1EE7-4050-9B5E-9D60737626C7}" destId="{2281AFCC-97BE-4388-9A7F-C36B9772DAE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06E64-1627-4E16-9891-4B7D3FCB07A4}">
      <dsp:nvSpPr>
        <dsp:cNvPr id="0" name=""/>
        <dsp:cNvSpPr/>
      </dsp:nvSpPr>
      <dsp:spPr>
        <a:xfrm>
          <a:off x="4611255" y="1375479"/>
          <a:ext cx="1748294" cy="1512345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Trauma Informed Care</a:t>
          </a:r>
        </a:p>
      </dsp:txBody>
      <dsp:txXfrm>
        <a:off x="4900972" y="1626096"/>
        <a:ext cx="1168860" cy="1011111"/>
      </dsp:txXfrm>
    </dsp:sp>
    <dsp:sp modelId="{82408F06-F451-4D00-9F68-B6D7022394D3}">
      <dsp:nvSpPr>
        <dsp:cNvPr id="0" name=""/>
        <dsp:cNvSpPr/>
      </dsp:nvSpPr>
      <dsp:spPr>
        <a:xfrm>
          <a:off x="5706023" y="651924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45428-FD0D-4BDA-B398-23ABC572AE37}">
      <dsp:nvSpPr>
        <dsp:cNvPr id="0" name=""/>
        <dsp:cNvSpPr/>
      </dsp:nvSpPr>
      <dsp:spPr>
        <a:xfrm>
          <a:off x="4772298" y="0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Safety</a:t>
          </a:r>
        </a:p>
      </dsp:txBody>
      <dsp:txXfrm>
        <a:off x="5009729" y="205406"/>
        <a:ext cx="957852" cy="828654"/>
      </dsp:txXfrm>
    </dsp:sp>
    <dsp:sp modelId="{18C9F8C3-244B-4D33-8AC2-90F18868E2CF}">
      <dsp:nvSpPr>
        <dsp:cNvPr id="0" name=""/>
        <dsp:cNvSpPr/>
      </dsp:nvSpPr>
      <dsp:spPr>
        <a:xfrm>
          <a:off x="6475858" y="1714446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62FB6-0BC1-4511-BE0D-AD720564EDF4}">
      <dsp:nvSpPr>
        <dsp:cNvPr id="0" name=""/>
        <dsp:cNvSpPr/>
      </dsp:nvSpPr>
      <dsp:spPr>
        <a:xfrm>
          <a:off x="6086264" y="762355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Trustworthiness and Transparency</a:t>
          </a:r>
        </a:p>
      </dsp:txBody>
      <dsp:txXfrm>
        <a:off x="6323695" y="967761"/>
        <a:ext cx="957852" cy="828654"/>
      </dsp:txXfrm>
    </dsp:sp>
    <dsp:sp modelId="{63C9A366-07DD-4527-B75A-FABE3BD4D9BE}">
      <dsp:nvSpPr>
        <dsp:cNvPr id="0" name=""/>
        <dsp:cNvSpPr/>
      </dsp:nvSpPr>
      <dsp:spPr>
        <a:xfrm>
          <a:off x="5941081" y="2913833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96540-A83F-4032-8C90-746BE28D99AE}">
      <dsp:nvSpPr>
        <dsp:cNvPr id="0" name=""/>
        <dsp:cNvSpPr/>
      </dsp:nvSpPr>
      <dsp:spPr>
        <a:xfrm>
          <a:off x="6086264" y="2261056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Peer Support</a:t>
          </a:r>
        </a:p>
      </dsp:txBody>
      <dsp:txXfrm>
        <a:off x="6323695" y="2466462"/>
        <a:ext cx="957852" cy="828654"/>
      </dsp:txXfrm>
    </dsp:sp>
    <dsp:sp modelId="{00FD65CC-705A-43A6-A80C-8F02AC842FE9}">
      <dsp:nvSpPr>
        <dsp:cNvPr id="0" name=""/>
        <dsp:cNvSpPr/>
      </dsp:nvSpPr>
      <dsp:spPr>
        <a:xfrm>
          <a:off x="4614508" y="3038334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15530-1EAC-480F-93FB-C03E89A202D3}">
      <dsp:nvSpPr>
        <dsp:cNvPr id="0" name=""/>
        <dsp:cNvSpPr/>
      </dsp:nvSpPr>
      <dsp:spPr>
        <a:xfrm>
          <a:off x="4772298" y="3024264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Collaboration and Mutuality</a:t>
          </a:r>
        </a:p>
      </dsp:txBody>
      <dsp:txXfrm>
        <a:off x="5009729" y="3229670"/>
        <a:ext cx="957852" cy="828654"/>
      </dsp:txXfrm>
    </dsp:sp>
    <dsp:sp modelId="{5F451B1F-4E9D-44AB-8A78-E55CB6E1BD0B}">
      <dsp:nvSpPr>
        <dsp:cNvPr id="0" name=""/>
        <dsp:cNvSpPr/>
      </dsp:nvSpPr>
      <dsp:spPr>
        <a:xfrm>
          <a:off x="3832066" y="1976239"/>
          <a:ext cx="659626" cy="568355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BDB93-0607-4C2F-9E01-E3C0CC1A0433}">
      <dsp:nvSpPr>
        <dsp:cNvPr id="0" name=""/>
        <dsp:cNvSpPr/>
      </dsp:nvSpPr>
      <dsp:spPr>
        <a:xfrm>
          <a:off x="3452232" y="2261909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Empowerment, Voice, and Choice</a:t>
          </a:r>
        </a:p>
      </dsp:txBody>
      <dsp:txXfrm>
        <a:off x="3689663" y="2467315"/>
        <a:ext cx="957852" cy="828654"/>
      </dsp:txXfrm>
    </dsp:sp>
    <dsp:sp modelId="{2281AFCC-97BE-4388-9A7F-C36B9772DAEE}">
      <dsp:nvSpPr>
        <dsp:cNvPr id="0" name=""/>
        <dsp:cNvSpPr/>
      </dsp:nvSpPr>
      <dsp:spPr>
        <a:xfrm>
          <a:off x="3452232" y="760649"/>
          <a:ext cx="1432714" cy="1239466"/>
        </a:xfrm>
        <a:prstGeom prst="hexagon">
          <a:avLst>
            <a:gd name="adj" fmla="val 28570"/>
            <a:gd name="vf" fmla="val 115470"/>
          </a:avLst>
        </a:prstGeom>
        <a:solidFill>
          <a:srgbClr val="33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Cultural, Historical, and Gender Issues</a:t>
          </a:r>
        </a:p>
      </dsp:txBody>
      <dsp:txXfrm>
        <a:off x="3689663" y="966055"/>
        <a:ext cx="957852" cy="82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23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631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59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958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961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538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021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569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715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32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6675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9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1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59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7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4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7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67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3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2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9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8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7485D1-1E74-89EB-D04D-412B6FAC4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66792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943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Condensed ACF logo">
            <a:extLst>
              <a:ext uri="{FF2B5EF4-FFF2-40B4-BE49-F238E27FC236}">
                <a16:creationId xmlns:a16="http://schemas.microsoft.com/office/drawing/2014/main" id="{02543DBD-1387-2207-F623-77389C6A2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26F4EC-529F-47C3-15FA-8C40C25D99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5486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82296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100584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1D61CE98-7EF7-E0F9-3EBB-8ECD24656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3D714A4-1C7E-5347-1550-AD97ACC72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2E1FF96F-7BD3-31B6-6ABF-98371D8C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92BBC61-DA93-7F49-F33D-6D70CB2A95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BFD15BDD-B585-C01C-D264-500ED4900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4118307-EF9D-C0B1-49A0-CD84C8987A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Full Administration for Children and Families logo ">
            <a:extLst>
              <a:ext uri="{FF2B5EF4-FFF2-40B4-BE49-F238E27FC236}">
                <a16:creationId xmlns:a16="http://schemas.microsoft.com/office/drawing/2014/main" id="{AB86971F-A4B4-AD11-226C-0D922F24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00" y="6019266"/>
            <a:ext cx="3902000" cy="604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9D49-3B46-92D3-9CDE-EE1E7B2239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8725" y="4358758"/>
            <a:ext cx="5486400" cy="596208"/>
          </a:xfrm>
        </p:spPr>
        <p:txBody>
          <a:bodyPr/>
          <a:lstStyle>
            <a:lvl1pPr marL="0" indent="0">
              <a:buNone/>
              <a:defRPr sz="2400" i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564581-3968-2A67-C56A-69DD140452C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3DC64-3410-D5B7-277D-8CDA13A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BCE1A20-0BF6-D545-2A8F-F852CE2CB0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56F11BAA-E5A6-1FE8-3D4D-F9D18CBA3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45930D7-69E1-1684-EED7-7033705E6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8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18203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242C80F4-36F7-0F0C-17D2-52B65A02B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489" y="6021612"/>
            <a:ext cx="334016" cy="6109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B1578D1-49CC-B904-1636-FFDCD28180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427471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60" y="222456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1pPr>
            <a:lvl2pPr marL="6858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2pPr>
            <a:lvl3pPr marL="11430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3pPr>
            <a:lvl4pPr marL="16002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4pPr>
            <a:lvl5pPr marL="2057400" indent="-283464">
              <a:spcBef>
                <a:spcPts val="1800"/>
              </a:spcBef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" name="Picture 2" descr="Condensed ACF logo">
            <a:extLst>
              <a:ext uri="{FF2B5EF4-FFF2-40B4-BE49-F238E27FC236}">
                <a16:creationId xmlns:a16="http://schemas.microsoft.com/office/drawing/2014/main" id="{87AE17E8-0876-F054-4D14-39F2C7488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51198B3-9E03-C14D-A2B3-E51E5F7E7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76DED06-4AB1-56E9-A2D2-54EFB7BF84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225" y="231122"/>
            <a:ext cx="3494639" cy="4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YSB-APP-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0" y="4034019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Picture 3" descr="Full Administration for Children and Families logo ">
            <a:extLst>
              <a:ext uri="{FF2B5EF4-FFF2-40B4-BE49-F238E27FC236}">
                <a16:creationId xmlns:a16="http://schemas.microsoft.com/office/drawing/2014/main" id="{9C07C89A-708F-2DB6-9F6D-F6A447C1F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60" y="6010639"/>
            <a:ext cx="3902000" cy="604192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2334F2F-946A-136F-F81E-19CB71F65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183440"/>
            <a:ext cx="2985681" cy="7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2" y="2393509"/>
            <a:ext cx="10971637" cy="3880486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" name="Picture 1" descr="Condensed ACF logo">
            <a:extLst>
              <a:ext uri="{FF2B5EF4-FFF2-40B4-BE49-F238E27FC236}">
                <a16:creationId xmlns:a16="http://schemas.microsoft.com/office/drawing/2014/main" id="{9BA1CF67-AA91-AFB2-7553-BD782E389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97" y="5946967"/>
            <a:ext cx="334016" cy="61097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0DD143F-89FE-DD31-D634-88A825A8E5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8209" y="6332220"/>
            <a:ext cx="1693718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4" r:id="rId2"/>
    <p:sldLayoutId id="2147483698" r:id="rId3"/>
    <p:sldLayoutId id="2147483710" r:id="rId4"/>
    <p:sldLayoutId id="2147483700" r:id="rId5"/>
    <p:sldLayoutId id="2147483701" r:id="rId6"/>
    <p:sldLayoutId id="2147483659" r:id="rId7"/>
    <p:sldLayoutId id="2147483715" r:id="rId8"/>
    <p:sldLayoutId id="2147483713" r:id="rId9"/>
    <p:sldLayoutId id="2147483709" r:id="rId10"/>
    <p:sldLayoutId id="2147483708" r:id="rId11"/>
    <p:sldLayoutId id="2147483707" r:id="rId12"/>
    <p:sldLayoutId id="2147483706" r:id="rId13"/>
    <p:sldLayoutId id="2147483704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sma14-488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enpregnancy.acf.hhs.gov/sites/default/files/resource-files/Incorporating%20Trauma-Informed%20Care%20in%20APP%20Program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FECC-6427-0025-5494-0B4A713BF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2710" y="411479"/>
            <a:ext cx="6803594" cy="3291840"/>
          </a:xfrm>
        </p:spPr>
        <p:txBody>
          <a:bodyPr/>
          <a:lstStyle/>
          <a:p>
            <a:r>
              <a:rPr lang="en-US" sz="4800" dirty="0"/>
              <a:t>Strategies for </a:t>
            </a:r>
            <a:br>
              <a:rPr lang="en-US" sz="4800" dirty="0"/>
            </a:br>
            <a:r>
              <a:rPr lang="en-US" sz="4800" dirty="0"/>
              <a:t>Building a Trauma </a:t>
            </a:r>
            <a:br>
              <a:rPr lang="en-US" sz="4800" dirty="0"/>
            </a:br>
            <a:r>
              <a:rPr lang="en-US" sz="4800" dirty="0"/>
              <a:t>Informed Learning Environment: Part 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B252A-94CF-457A-65AF-506F44DA4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November 20, 2024</a:t>
            </a:r>
          </a:p>
        </p:txBody>
      </p:sp>
    </p:spTree>
    <p:extLst>
      <p:ext uri="{BB962C8B-B14F-4D97-AF65-F5344CB8AC3E}">
        <p14:creationId xmlns:p14="http://schemas.microsoft.com/office/powerpoint/2010/main" val="134144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 </a:t>
            </a:r>
          </a:p>
        </p:txBody>
      </p:sp>
      <p:grpSp>
        <p:nvGrpSpPr>
          <p:cNvPr id="3" name="Group 2" descr="Hexagon with text “Safety&quot;">
            <a:extLst>
              <a:ext uri="{FF2B5EF4-FFF2-40B4-BE49-F238E27FC236}">
                <a16:creationId xmlns:a16="http://schemas.microsoft.com/office/drawing/2014/main" id="{08D69A8A-5182-02BD-4DD9-4ABC72A12931}"/>
              </a:ext>
            </a:extLst>
          </p:cNvPr>
          <p:cNvGrpSpPr/>
          <p:nvPr/>
        </p:nvGrpSpPr>
        <p:grpSpPr>
          <a:xfrm>
            <a:off x="8491347" y="985566"/>
            <a:ext cx="1112416" cy="955995"/>
            <a:chOff x="8491347" y="985566"/>
            <a:chExt cx="1112416" cy="955995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D84020BB-BCA3-47A2-CEA4-F969FEF897BE}"/>
                </a:ext>
              </a:extLst>
            </p:cNvPr>
            <p:cNvSpPr/>
            <p:nvPr/>
          </p:nvSpPr>
          <p:spPr>
            <a:xfrm>
              <a:off x="8491347" y="985566"/>
              <a:ext cx="1112416" cy="955995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DAE77987-64CD-1795-9718-B7759E414B6C}"/>
                </a:ext>
              </a:extLst>
            </p:cNvPr>
            <p:cNvSpPr txBox="1"/>
            <p:nvPr/>
          </p:nvSpPr>
          <p:spPr>
            <a:xfrm>
              <a:off x="8675698" y="1143995"/>
              <a:ext cx="743714" cy="639137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Safety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5889125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Model healthy communication strategies. </a:t>
            </a:r>
            <a:r>
              <a:rPr lang="en-US" dirty="0"/>
              <a:t>This may include: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Gently correcting students who use stigmatizing or harmful language.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Holding firm boundaries related to classroom expectations and ground rules.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Compliment others publicly and provide critical feedback privately.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  </a:t>
            </a:r>
          </a:p>
        </p:txBody>
      </p:sp>
      <p:grpSp>
        <p:nvGrpSpPr>
          <p:cNvPr id="2" name="Group 1" descr="Two hexagons with: “Safety&quot;, &quot;Trustworthiness and Transparency&quot;">
            <a:extLst>
              <a:ext uri="{FF2B5EF4-FFF2-40B4-BE49-F238E27FC236}">
                <a16:creationId xmlns:a16="http://schemas.microsoft.com/office/drawing/2014/main" id="{CCC9DEFC-A26C-AF04-32DA-EDE7F2E8F2CE}"/>
              </a:ext>
            </a:extLst>
          </p:cNvPr>
          <p:cNvGrpSpPr/>
          <p:nvPr/>
        </p:nvGrpSpPr>
        <p:grpSpPr>
          <a:xfrm>
            <a:off x="8427177" y="1006034"/>
            <a:ext cx="2212328" cy="1620298"/>
            <a:chOff x="8427177" y="1006034"/>
            <a:chExt cx="2212328" cy="162029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7D0F57-749A-E946-052A-39FABCDF683D}"/>
                </a:ext>
              </a:extLst>
            </p:cNvPr>
            <p:cNvGrpSpPr/>
            <p:nvPr/>
          </p:nvGrpSpPr>
          <p:grpSpPr>
            <a:xfrm>
              <a:off x="8427177" y="1006034"/>
              <a:ext cx="1112416" cy="955995"/>
              <a:chOff x="8427177" y="1006034"/>
              <a:chExt cx="1112416" cy="955995"/>
            </a:xfrm>
          </p:grpSpPr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2ED15C3-7987-6046-31EB-2D8C631DC7E7}"/>
                  </a:ext>
                </a:extLst>
              </p:cNvPr>
              <p:cNvSpPr/>
              <p:nvPr/>
            </p:nvSpPr>
            <p:spPr>
              <a:xfrm>
                <a:off x="8427177" y="1006034"/>
                <a:ext cx="1112416" cy="95599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Hexagon 4">
                <a:extLst>
                  <a:ext uri="{FF2B5EF4-FFF2-40B4-BE49-F238E27FC236}">
                    <a16:creationId xmlns:a16="http://schemas.microsoft.com/office/drawing/2014/main" id="{3FB9A007-793F-165D-5F03-D02FF83C17AE}"/>
                  </a:ext>
                </a:extLst>
              </p:cNvPr>
              <p:cNvSpPr txBox="1"/>
              <p:nvPr/>
            </p:nvSpPr>
            <p:spPr>
              <a:xfrm>
                <a:off x="8611528" y="1164463"/>
                <a:ext cx="743714" cy="639137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Safety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A0CFEB-02A7-D1B1-63C7-E758891E8D25}"/>
                </a:ext>
              </a:extLst>
            </p:cNvPr>
            <p:cNvGrpSpPr/>
            <p:nvPr/>
          </p:nvGrpSpPr>
          <p:grpSpPr>
            <a:xfrm>
              <a:off x="9282996" y="1484031"/>
              <a:ext cx="1356509" cy="1142301"/>
              <a:chOff x="9282996" y="1484031"/>
              <a:chExt cx="1356509" cy="1142301"/>
            </a:xfrm>
          </p:grpSpPr>
          <p:sp>
            <p:nvSpPr>
              <p:cNvPr id="4" name="Hexagon 3">
                <a:extLst>
                  <a:ext uri="{FF2B5EF4-FFF2-40B4-BE49-F238E27FC236}">
                    <a16:creationId xmlns:a16="http://schemas.microsoft.com/office/drawing/2014/main" id="{B91FA3DB-AA61-E332-191B-F51A05E069A8}"/>
                  </a:ext>
                </a:extLst>
              </p:cNvPr>
              <p:cNvSpPr/>
              <p:nvPr/>
            </p:nvSpPr>
            <p:spPr>
              <a:xfrm>
                <a:off x="9282996" y="1484031"/>
                <a:ext cx="1356509" cy="1142301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156520"/>
                  <a:satOff val="6422"/>
                  <a:lumOff val="5882"/>
                  <a:alphaOff val="0"/>
                </a:schemeClr>
              </a:fillRef>
              <a:effectRef idx="0">
                <a:schemeClr val="accent5">
                  <a:hueOff val="-3156520"/>
                  <a:satOff val="6422"/>
                  <a:lumOff val="588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Hexagon 4">
                <a:extLst>
                  <a:ext uri="{FF2B5EF4-FFF2-40B4-BE49-F238E27FC236}">
                    <a16:creationId xmlns:a16="http://schemas.microsoft.com/office/drawing/2014/main" id="{FD18129A-A177-97E2-E907-6B9F26CE3693}"/>
                  </a:ext>
                </a:extLst>
              </p:cNvPr>
              <p:cNvSpPr txBox="1"/>
              <p:nvPr/>
            </p:nvSpPr>
            <p:spPr>
              <a:xfrm>
                <a:off x="9507798" y="1673335"/>
                <a:ext cx="906905" cy="763694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Trustworthiness and Transparency</a:t>
                </a:r>
              </a:p>
            </p:txBody>
          </p:sp>
        </p:grp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6524002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Model self-regulation. </a:t>
            </a:r>
            <a:r>
              <a:rPr lang="en-US" dirty="0"/>
              <a:t>This may include: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Being transparent with students when you’re having a hard day.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Practicing grounding strategies (e.g., breathwork) as a group and describing when you might use them (e.g., when you feel frustrated in traffic).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Letting your students know when you’re feeling dysregulated and describing what you are doing to feel regulated.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Providing fidget toys or other materials that may help students self regulate.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   </a:t>
            </a:r>
          </a:p>
        </p:txBody>
      </p:sp>
      <p:grpSp>
        <p:nvGrpSpPr>
          <p:cNvPr id="3" name="Group 2" descr="Hexagon with text “Trustworthiness and Transparency&quot;">
            <a:extLst>
              <a:ext uri="{FF2B5EF4-FFF2-40B4-BE49-F238E27FC236}">
                <a16:creationId xmlns:a16="http://schemas.microsoft.com/office/drawing/2014/main" id="{98BC0A0E-EFDA-633C-1804-0AE0658BD48F}"/>
              </a:ext>
            </a:extLst>
          </p:cNvPr>
          <p:cNvGrpSpPr/>
          <p:nvPr/>
        </p:nvGrpSpPr>
        <p:grpSpPr>
          <a:xfrm>
            <a:off x="8478155" y="910235"/>
            <a:ext cx="1356509" cy="1142301"/>
            <a:chOff x="8478155" y="910235"/>
            <a:chExt cx="1356509" cy="1142301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11582F5A-77ED-DC51-7F6B-E19A568D76BF}"/>
                </a:ext>
              </a:extLst>
            </p:cNvPr>
            <p:cNvSpPr/>
            <p:nvPr/>
          </p:nvSpPr>
          <p:spPr>
            <a:xfrm>
              <a:off x="8478155" y="910235"/>
              <a:ext cx="1356509" cy="114230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156520"/>
                <a:satOff val="6422"/>
                <a:lumOff val="5882"/>
                <a:alphaOff val="0"/>
              </a:schemeClr>
            </a:fillRef>
            <a:effectRef idx="0">
              <a:schemeClr val="accent5">
                <a:hueOff val="-3156520"/>
                <a:satOff val="6422"/>
                <a:lumOff val="588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A9148AFD-5405-7315-7510-0C5FA95DF382}"/>
                </a:ext>
              </a:extLst>
            </p:cNvPr>
            <p:cNvSpPr txBox="1"/>
            <p:nvPr/>
          </p:nvSpPr>
          <p:spPr>
            <a:xfrm>
              <a:off x="8702957" y="1099539"/>
              <a:ext cx="906905" cy="763694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Trustworthiness and Transparency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5889125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Build trusting relationships with students. </a:t>
            </a:r>
            <a:r>
              <a:rPr lang="en-US" dirty="0"/>
              <a:t>This may include: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Clearly explaining mandated reporting and what level of confidentiality you’re able to provide.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Setting and maintaining boundaries within the classroom.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5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6F0A7FB0-7726-75A4-85E5-DF9CF998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5876" y="2125494"/>
            <a:ext cx="2496766" cy="2496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6470072" y="4260273"/>
            <a:ext cx="4030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What questions or thoughts are coming up for you?</a:t>
            </a:r>
          </a:p>
        </p:txBody>
      </p:sp>
    </p:spTree>
    <p:extLst>
      <p:ext uri="{BB962C8B-B14F-4D97-AF65-F5344CB8AC3E}">
        <p14:creationId xmlns:p14="http://schemas.microsoft.com/office/powerpoint/2010/main" val="83942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    </a:t>
            </a:r>
          </a:p>
        </p:txBody>
      </p:sp>
      <p:grpSp>
        <p:nvGrpSpPr>
          <p:cNvPr id="3" name="Group 2" descr="Three hexagons with: “Safety&quot;, &quot;Empowerment, Voice, and Choice&quot;, &quot;Trustworthiness and Transparency&quot;">
            <a:extLst>
              <a:ext uri="{FF2B5EF4-FFF2-40B4-BE49-F238E27FC236}">
                <a16:creationId xmlns:a16="http://schemas.microsoft.com/office/drawing/2014/main" id="{1449D409-0694-5B20-B6C4-928BA110CB8A}"/>
              </a:ext>
            </a:extLst>
          </p:cNvPr>
          <p:cNvGrpSpPr/>
          <p:nvPr/>
        </p:nvGrpSpPr>
        <p:grpSpPr>
          <a:xfrm>
            <a:off x="8376015" y="985566"/>
            <a:ext cx="2358841" cy="2172710"/>
            <a:chOff x="8376015" y="985566"/>
            <a:chExt cx="2358841" cy="21727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3602603-C170-1156-A260-CE1E4D9C9CDD}"/>
                </a:ext>
              </a:extLst>
            </p:cNvPr>
            <p:cNvGrpSpPr/>
            <p:nvPr/>
          </p:nvGrpSpPr>
          <p:grpSpPr>
            <a:xfrm>
              <a:off x="8544995" y="985566"/>
              <a:ext cx="1112416" cy="955995"/>
              <a:chOff x="8544995" y="985566"/>
              <a:chExt cx="1112416" cy="955995"/>
            </a:xfrm>
          </p:grpSpPr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50837110-80CA-CDA7-9969-E529CD98ED59}"/>
                  </a:ext>
                </a:extLst>
              </p:cNvPr>
              <p:cNvSpPr/>
              <p:nvPr/>
            </p:nvSpPr>
            <p:spPr>
              <a:xfrm>
                <a:off x="8544995" y="985566"/>
                <a:ext cx="1112416" cy="95599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Hexagon 4">
                <a:extLst>
                  <a:ext uri="{FF2B5EF4-FFF2-40B4-BE49-F238E27FC236}">
                    <a16:creationId xmlns:a16="http://schemas.microsoft.com/office/drawing/2014/main" id="{4F7EE2AB-4A9A-7074-5CFE-D8ED1C6D0F68}"/>
                  </a:ext>
                </a:extLst>
              </p:cNvPr>
              <p:cNvSpPr txBox="1"/>
              <p:nvPr/>
            </p:nvSpPr>
            <p:spPr>
              <a:xfrm>
                <a:off x="8729346" y="1143995"/>
                <a:ext cx="743714" cy="639137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Safety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62C245-F556-A372-ABE2-986398526AC9}"/>
                </a:ext>
              </a:extLst>
            </p:cNvPr>
            <p:cNvGrpSpPr/>
            <p:nvPr/>
          </p:nvGrpSpPr>
          <p:grpSpPr>
            <a:xfrm>
              <a:off x="8376015" y="2015975"/>
              <a:ext cx="1356509" cy="1142301"/>
              <a:chOff x="8376015" y="2015975"/>
              <a:chExt cx="1356509" cy="1142301"/>
            </a:xfrm>
          </p:grpSpPr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E8F74144-3DB3-DE52-AC50-4DAFA9A408DF}"/>
                  </a:ext>
                </a:extLst>
              </p:cNvPr>
              <p:cNvSpPr/>
              <p:nvPr/>
            </p:nvSpPr>
            <p:spPr>
              <a:xfrm>
                <a:off x="8376015" y="2015975"/>
                <a:ext cx="1356509" cy="1142301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156520"/>
                  <a:satOff val="6422"/>
                  <a:lumOff val="5882"/>
                  <a:alphaOff val="0"/>
                </a:schemeClr>
              </a:fillRef>
              <a:effectRef idx="0">
                <a:schemeClr val="accent5">
                  <a:hueOff val="-3156520"/>
                  <a:satOff val="6422"/>
                  <a:lumOff val="588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Hexagon 4">
                <a:extLst>
                  <a:ext uri="{FF2B5EF4-FFF2-40B4-BE49-F238E27FC236}">
                    <a16:creationId xmlns:a16="http://schemas.microsoft.com/office/drawing/2014/main" id="{C600E5E3-FA15-30D0-7888-881DEBA5A3B1}"/>
                  </a:ext>
                </a:extLst>
              </p:cNvPr>
              <p:cNvSpPr txBox="1"/>
              <p:nvPr/>
            </p:nvSpPr>
            <p:spPr>
              <a:xfrm>
                <a:off x="8600817" y="2205279"/>
                <a:ext cx="906905" cy="763694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Trustworthiness and Transparency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F958FA8-7E22-4773-496D-29098361B4A3}"/>
                </a:ext>
              </a:extLst>
            </p:cNvPr>
            <p:cNvGrpSpPr/>
            <p:nvPr/>
          </p:nvGrpSpPr>
          <p:grpSpPr>
            <a:xfrm>
              <a:off x="9452897" y="1398230"/>
              <a:ext cx="1281959" cy="1086661"/>
              <a:chOff x="9452897" y="1398230"/>
              <a:chExt cx="1281959" cy="1086661"/>
            </a:xfrm>
          </p:grpSpPr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3B9A3440-1233-716F-B1BE-B8CB7740C684}"/>
                  </a:ext>
                </a:extLst>
              </p:cNvPr>
              <p:cNvSpPr/>
              <p:nvPr/>
            </p:nvSpPr>
            <p:spPr>
              <a:xfrm>
                <a:off x="9452897" y="1398230"/>
                <a:ext cx="1281959" cy="1086661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2626081"/>
                  <a:satOff val="25688"/>
                  <a:lumOff val="23529"/>
                  <a:alphaOff val="0"/>
                </a:schemeClr>
              </a:fillRef>
              <a:effectRef idx="0">
                <a:schemeClr val="accent5">
                  <a:hueOff val="-12626081"/>
                  <a:satOff val="25688"/>
                  <a:lumOff val="2352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Hexagon 4">
                <a:extLst>
                  <a:ext uri="{FF2B5EF4-FFF2-40B4-BE49-F238E27FC236}">
                    <a16:creationId xmlns:a16="http://schemas.microsoft.com/office/drawing/2014/main" id="{EB8E8413-93C8-306D-2914-589AFF37F2E9}"/>
                  </a:ext>
                </a:extLst>
              </p:cNvPr>
              <p:cNvSpPr txBox="1"/>
              <p:nvPr/>
            </p:nvSpPr>
            <p:spPr>
              <a:xfrm>
                <a:off x="9665345" y="1578313"/>
                <a:ext cx="857064" cy="726495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Empowerment, Voice, and Choice</a:t>
                </a:r>
              </a:p>
            </p:txBody>
          </p:sp>
        </p:grp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6524002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Co-develop classroom ground rules or a code of conduct. </a:t>
            </a:r>
            <a:r>
              <a:rPr lang="en-US" dirty="0"/>
              <a:t>This may include: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Not passing judgment on one another.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Not being required to share personal information and not asking others to share this.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Provide students with content warnings. </a:t>
            </a:r>
            <a:r>
              <a:rPr lang="en-US" dirty="0"/>
              <a:t>Be clear about what types of content will and won’t be discussed.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     </a:t>
            </a:r>
          </a:p>
        </p:txBody>
      </p:sp>
      <p:grpSp>
        <p:nvGrpSpPr>
          <p:cNvPr id="2" name="Group 1" descr="Three hexagons with: &quot;Collaboration and Mutuality&quot;, “Safety&quot;, &quot;Empowerment, Voice, and Choice&quot;">
            <a:extLst>
              <a:ext uri="{FF2B5EF4-FFF2-40B4-BE49-F238E27FC236}">
                <a16:creationId xmlns:a16="http://schemas.microsoft.com/office/drawing/2014/main" id="{4974908F-BFCD-4139-0CFA-F928FA57D28F}"/>
              </a:ext>
            </a:extLst>
          </p:cNvPr>
          <p:cNvGrpSpPr/>
          <p:nvPr/>
        </p:nvGrpSpPr>
        <p:grpSpPr>
          <a:xfrm>
            <a:off x="8502811" y="985566"/>
            <a:ext cx="2117493" cy="2177914"/>
            <a:chOff x="8502811" y="985566"/>
            <a:chExt cx="2117493" cy="217791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93345B-3AC9-05E2-F09A-386ADE79DE5C}"/>
                </a:ext>
              </a:extLst>
            </p:cNvPr>
            <p:cNvGrpSpPr/>
            <p:nvPr/>
          </p:nvGrpSpPr>
          <p:grpSpPr>
            <a:xfrm>
              <a:off x="8584672" y="985566"/>
              <a:ext cx="1176800" cy="1018796"/>
              <a:chOff x="8584672" y="985566"/>
              <a:chExt cx="1176800" cy="1018796"/>
            </a:xfrm>
          </p:grpSpPr>
          <p:sp>
            <p:nvSpPr>
              <p:cNvPr id="4" name="Hexagon 3">
                <a:extLst>
                  <a:ext uri="{FF2B5EF4-FFF2-40B4-BE49-F238E27FC236}">
                    <a16:creationId xmlns:a16="http://schemas.microsoft.com/office/drawing/2014/main" id="{2301E23D-48C9-B104-7CC4-12938975E573}"/>
                  </a:ext>
                </a:extLst>
              </p:cNvPr>
              <p:cNvSpPr/>
              <p:nvPr/>
            </p:nvSpPr>
            <p:spPr>
              <a:xfrm>
                <a:off x="8584672" y="985566"/>
                <a:ext cx="1176800" cy="1018796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469560"/>
                  <a:satOff val="19266"/>
                  <a:lumOff val="17647"/>
                  <a:alphaOff val="0"/>
                </a:schemeClr>
              </a:fillRef>
              <a:effectRef idx="0">
                <a:schemeClr val="accent5">
                  <a:hueOff val="-9469560"/>
                  <a:satOff val="19266"/>
                  <a:lumOff val="176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Hexagon 4">
                <a:extLst>
                  <a:ext uri="{FF2B5EF4-FFF2-40B4-BE49-F238E27FC236}">
                    <a16:creationId xmlns:a16="http://schemas.microsoft.com/office/drawing/2014/main" id="{F6E0488F-E5C2-D3C4-7670-51B102611244}"/>
                  </a:ext>
                </a:extLst>
              </p:cNvPr>
              <p:cNvSpPr txBox="1"/>
              <p:nvPr/>
            </p:nvSpPr>
            <p:spPr>
              <a:xfrm>
                <a:off x="8779693" y="1154402"/>
                <a:ext cx="786759" cy="681123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Collaboration and Mutuality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49E654-755F-3399-14BC-1723892D8038}"/>
                </a:ext>
              </a:extLst>
            </p:cNvPr>
            <p:cNvGrpSpPr/>
            <p:nvPr/>
          </p:nvGrpSpPr>
          <p:grpSpPr>
            <a:xfrm>
              <a:off x="9507888" y="1526363"/>
              <a:ext cx="1112416" cy="955995"/>
              <a:chOff x="9507888" y="1526363"/>
              <a:chExt cx="1112416" cy="955995"/>
            </a:xfrm>
          </p:grpSpPr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B39CCDE8-05F6-B1D7-601D-80C2CB7610E1}"/>
                  </a:ext>
                </a:extLst>
              </p:cNvPr>
              <p:cNvSpPr/>
              <p:nvPr/>
            </p:nvSpPr>
            <p:spPr>
              <a:xfrm>
                <a:off x="9507888" y="1526363"/>
                <a:ext cx="1112416" cy="955995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Hexagon 4">
                <a:extLst>
                  <a:ext uri="{FF2B5EF4-FFF2-40B4-BE49-F238E27FC236}">
                    <a16:creationId xmlns:a16="http://schemas.microsoft.com/office/drawing/2014/main" id="{FDDF0D79-D571-11B1-E676-5922292AABBF}"/>
                  </a:ext>
                </a:extLst>
              </p:cNvPr>
              <p:cNvSpPr txBox="1"/>
              <p:nvPr/>
            </p:nvSpPr>
            <p:spPr>
              <a:xfrm>
                <a:off x="9692239" y="1684792"/>
                <a:ext cx="743714" cy="639137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Safety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CFBB6F-7ADD-6424-95BE-BE118E5216ED}"/>
                </a:ext>
              </a:extLst>
            </p:cNvPr>
            <p:cNvGrpSpPr/>
            <p:nvPr/>
          </p:nvGrpSpPr>
          <p:grpSpPr>
            <a:xfrm>
              <a:off x="8502811" y="2076819"/>
              <a:ext cx="1281959" cy="1086661"/>
              <a:chOff x="8502811" y="2076819"/>
              <a:chExt cx="1281959" cy="1086661"/>
            </a:xfrm>
          </p:grpSpPr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316E003A-8423-4635-6DAF-821774455152}"/>
                  </a:ext>
                </a:extLst>
              </p:cNvPr>
              <p:cNvSpPr/>
              <p:nvPr/>
            </p:nvSpPr>
            <p:spPr>
              <a:xfrm>
                <a:off x="8502811" y="2076819"/>
                <a:ext cx="1281959" cy="1086661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2626081"/>
                  <a:satOff val="25688"/>
                  <a:lumOff val="23529"/>
                  <a:alphaOff val="0"/>
                </a:schemeClr>
              </a:fillRef>
              <a:effectRef idx="0">
                <a:schemeClr val="accent5">
                  <a:hueOff val="-12626081"/>
                  <a:satOff val="25688"/>
                  <a:lumOff val="2352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Hexagon 4">
                <a:extLst>
                  <a:ext uri="{FF2B5EF4-FFF2-40B4-BE49-F238E27FC236}">
                    <a16:creationId xmlns:a16="http://schemas.microsoft.com/office/drawing/2014/main" id="{1E9F6091-92E2-53F3-FDDA-3DF5AE6D05D8}"/>
                  </a:ext>
                </a:extLst>
              </p:cNvPr>
              <p:cNvSpPr txBox="1"/>
              <p:nvPr/>
            </p:nvSpPr>
            <p:spPr>
              <a:xfrm>
                <a:off x="8715259" y="2256902"/>
                <a:ext cx="857064" cy="726495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Empowerment, Voice, and Choice</a:t>
                </a:r>
              </a:p>
            </p:txBody>
          </p:sp>
        </p:grp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6524002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Regularly ask for student input and participation</a:t>
            </a:r>
            <a:r>
              <a:rPr lang="en-US" dirty="0"/>
              <a:t>. Take their questions and opinions seriously. Ask for feedback on the course and attempt to implement feedback when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Allow students to opt out of participation. </a:t>
            </a:r>
            <a:r>
              <a:rPr lang="en-US" dirty="0"/>
              <a:t>Always check in with students who opt out to understand why they may have done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2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      </a:t>
            </a:r>
          </a:p>
        </p:txBody>
      </p:sp>
      <p:grpSp>
        <p:nvGrpSpPr>
          <p:cNvPr id="2" name="Group 1" descr="Hexagon with text “Peer Support&quot;">
            <a:extLst>
              <a:ext uri="{FF2B5EF4-FFF2-40B4-BE49-F238E27FC236}">
                <a16:creationId xmlns:a16="http://schemas.microsoft.com/office/drawing/2014/main" id="{A3E10540-C550-FAC9-D69A-52B480AC4BC6}"/>
              </a:ext>
            </a:extLst>
          </p:cNvPr>
          <p:cNvGrpSpPr/>
          <p:nvPr/>
        </p:nvGrpSpPr>
        <p:grpSpPr>
          <a:xfrm>
            <a:off x="8486620" y="946191"/>
            <a:ext cx="1211145" cy="1018796"/>
            <a:chOff x="8486620" y="946191"/>
            <a:chExt cx="1211145" cy="1018796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082B2EB7-AD3A-9BBE-789C-A84753C9222C}"/>
                </a:ext>
              </a:extLst>
            </p:cNvPr>
            <p:cNvSpPr/>
            <p:nvPr/>
          </p:nvSpPr>
          <p:spPr>
            <a:xfrm>
              <a:off x="8486620" y="946191"/>
              <a:ext cx="1211145" cy="101879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313040"/>
                <a:satOff val="12844"/>
                <a:lumOff val="11764"/>
                <a:alphaOff val="0"/>
              </a:schemeClr>
            </a:fillRef>
            <a:effectRef idx="0">
              <a:schemeClr val="accent5">
                <a:hueOff val="-6313040"/>
                <a:satOff val="12844"/>
                <a:lumOff val="117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Hexagon 4">
              <a:extLst>
                <a:ext uri="{FF2B5EF4-FFF2-40B4-BE49-F238E27FC236}">
                  <a16:creationId xmlns:a16="http://schemas.microsoft.com/office/drawing/2014/main" id="{327DBDA4-AE01-10F5-97A7-39F7F0A424B7}"/>
                </a:ext>
              </a:extLst>
            </p:cNvPr>
            <p:cNvSpPr txBox="1"/>
            <p:nvPr/>
          </p:nvSpPr>
          <p:spPr>
            <a:xfrm>
              <a:off x="8687332" y="1115027"/>
              <a:ext cx="809720" cy="681123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Peer Support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6524002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Provide students with opportunities to bond with one another. </a:t>
            </a:r>
            <a:r>
              <a:rPr lang="en-US" dirty="0"/>
              <a:t>This may include: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Informal opportunities to get to know their peers.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Opportunities to discuss and explore challenging topics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Share resources about peer support groups or other such services to all individuals in the class. </a:t>
            </a:r>
            <a:r>
              <a:rPr lang="en-US" dirty="0"/>
              <a:t>You may not know who has experienced trauma and this approach allows all students to learn about available services where they can receive peer support.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7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      </a:t>
            </a:r>
            <a:r>
              <a:rPr lang="en-US" baseline="0" dirty="0"/>
              <a:t> </a:t>
            </a:r>
            <a:endParaRPr lang="en-US" dirty="0"/>
          </a:p>
        </p:txBody>
      </p:sp>
      <p:grpSp>
        <p:nvGrpSpPr>
          <p:cNvPr id="2" name="Group 1" descr="Hexagon with text “Peer Support&quot;">
            <a:extLst>
              <a:ext uri="{FF2B5EF4-FFF2-40B4-BE49-F238E27FC236}">
                <a16:creationId xmlns:a16="http://schemas.microsoft.com/office/drawing/2014/main" id="{7EF9E47E-C952-3ED1-64D3-B86410A16E46}"/>
              </a:ext>
            </a:extLst>
          </p:cNvPr>
          <p:cNvGrpSpPr/>
          <p:nvPr/>
        </p:nvGrpSpPr>
        <p:grpSpPr>
          <a:xfrm>
            <a:off x="8486620" y="946191"/>
            <a:ext cx="1211145" cy="1018796"/>
            <a:chOff x="8486620" y="946191"/>
            <a:chExt cx="1211145" cy="1018796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082B2EB7-AD3A-9BBE-789C-A84753C9222C}"/>
                </a:ext>
              </a:extLst>
            </p:cNvPr>
            <p:cNvSpPr/>
            <p:nvPr/>
          </p:nvSpPr>
          <p:spPr>
            <a:xfrm>
              <a:off x="8486620" y="946191"/>
              <a:ext cx="1211145" cy="101879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313040"/>
                <a:satOff val="12844"/>
                <a:lumOff val="11764"/>
                <a:alphaOff val="0"/>
              </a:schemeClr>
            </a:fillRef>
            <a:effectRef idx="0">
              <a:schemeClr val="accent5">
                <a:hueOff val="-6313040"/>
                <a:satOff val="12844"/>
                <a:lumOff val="117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Hexagon 4">
              <a:extLst>
                <a:ext uri="{FF2B5EF4-FFF2-40B4-BE49-F238E27FC236}">
                  <a16:creationId xmlns:a16="http://schemas.microsoft.com/office/drawing/2014/main" id="{327DBDA4-AE01-10F5-97A7-39F7F0A424B7}"/>
                </a:ext>
              </a:extLst>
            </p:cNvPr>
            <p:cNvSpPr txBox="1"/>
            <p:nvPr/>
          </p:nvSpPr>
          <p:spPr>
            <a:xfrm>
              <a:off x="8687332" y="1115027"/>
              <a:ext cx="809720" cy="681123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Peer Support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6524002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Normalize experiences that may be difficult to discuss. </a:t>
            </a:r>
            <a:r>
              <a:rPr lang="en-US" dirty="0"/>
              <a:t>For example, you may share statistics on rates of bullying, to ensure students who are having this experience feel less alone.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5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        </a:t>
            </a:r>
          </a:p>
        </p:txBody>
      </p:sp>
      <p:grpSp>
        <p:nvGrpSpPr>
          <p:cNvPr id="2" name="Group 1" descr="Two hexagons with: “Cultural, Historical, and Gender Issues&quot;, &quot;Collaboration and Mutuality&quot;">
            <a:extLst>
              <a:ext uri="{FF2B5EF4-FFF2-40B4-BE49-F238E27FC236}">
                <a16:creationId xmlns:a16="http://schemas.microsoft.com/office/drawing/2014/main" id="{3A6C5912-4788-CDA4-D776-71608D3E3F33}"/>
              </a:ext>
            </a:extLst>
          </p:cNvPr>
          <p:cNvGrpSpPr/>
          <p:nvPr/>
        </p:nvGrpSpPr>
        <p:grpSpPr>
          <a:xfrm>
            <a:off x="8497359" y="991744"/>
            <a:ext cx="2158580" cy="1612613"/>
            <a:chOff x="8497359" y="991744"/>
            <a:chExt cx="2158580" cy="16126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B2A13C-2E36-A693-CF41-A34E242387E3}"/>
                </a:ext>
              </a:extLst>
            </p:cNvPr>
            <p:cNvGrpSpPr/>
            <p:nvPr/>
          </p:nvGrpSpPr>
          <p:grpSpPr>
            <a:xfrm>
              <a:off x="9479139" y="1585561"/>
              <a:ext cx="1176800" cy="1018796"/>
              <a:chOff x="9479139" y="1585561"/>
              <a:chExt cx="1176800" cy="1018796"/>
            </a:xfrm>
          </p:grpSpPr>
          <p:sp>
            <p:nvSpPr>
              <p:cNvPr id="4" name="Hexagon 3">
                <a:extLst>
                  <a:ext uri="{FF2B5EF4-FFF2-40B4-BE49-F238E27FC236}">
                    <a16:creationId xmlns:a16="http://schemas.microsoft.com/office/drawing/2014/main" id="{2301E23D-48C9-B104-7CC4-12938975E573}"/>
                  </a:ext>
                </a:extLst>
              </p:cNvPr>
              <p:cNvSpPr/>
              <p:nvPr/>
            </p:nvSpPr>
            <p:spPr>
              <a:xfrm>
                <a:off x="9479139" y="1585561"/>
                <a:ext cx="1176800" cy="1018796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469560"/>
                  <a:satOff val="19266"/>
                  <a:lumOff val="17647"/>
                  <a:alphaOff val="0"/>
                </a:schemeClr>
              </a:fillRef>
              <a:effectRef idx="0">
                <a:schemeClr val="accent5">
                  <a:hueOff val="-9469560"/>
                  <a:satOff val="19266"/>
                  <a:lumOff val="176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Hexagon 4">
                <a:extLst>
                  <a:ext uri="{FF2B5EF4-FFF2-40B4-BE49-F238E27FC236}">
                    <a16:creationId xmlns:a16="http://schemas.microsoft.com/office/drawing/2014/main" id="{F6E0488F-E5C2-D3C4-7670-51B102611244}"/>
                  </a:ext>
                </a:extLst>
              </p:cNvPr>
              <p:cNvSpPr txBox="1"/>
              <p:nvPr/>
            </p:nvSpPr>
            <p:spPr>
              <a:xfrm>
                <a:off x="9674160" y="1754397"/>
                <a:ext cx="786759" cy="681123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Collaboration and Mutuality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E43693-D127-B029-94AA-DE6E4BF743A9}"/>
                </a:ext>
              </a:extLst>
            </p:cNvPr>
            <p:cNvGrpSpPr/>
            <p:nvPr/>
          </p:nvGrpSpPr>
          <p:grpSpPr>
            <a:xfrm>
              <a:off x="8497359" y="991744"/>
              <a:ext cx="1176800" cy="1018796"/>
              <a:chOff x="8497359" y="991744"/>
              <a:chExt cx="1176800" cy="1018796"/>
            </a:xfrm>
          </p:grpSpPr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480E10F9-30AD-425F-34FD-33328C86F337}"/>
                  </a:ext>
                </a:extLst>
              </p:cNvPr>
              <p:cNvSpPr/>
              <p:nvPr/>
            </p:nvSpPr>
            <p:spPr>
              <a:xfrm>
                <a:off x="8497359" y="991744"/>
                <a:ext cx="1176800" cy="1018796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33699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5782600"/>
                  <a:satOff val="32110"/>
                  <a:lumOff val="29411"/>
                  <a:alphaOff val="0"/>
                </a:schemeClr>
              </a:fillRef>
              <a:effectRef idx="0">
                <a:schemeClr val="accent5">
                  <a:hueOff val="-15782600"/>
                  <a:satOff val="32110"/>
                  <a:lumOff val="2941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Hexagon 4">
                <a:extLst>
                  <a:ext uri="{FF2B5EF4-FFF2-40B4-BE49-F238E27FC236}">
                    <a16:creationId xmlns:a16="http://schemas.microsoft.com/office/drawing/2014/main" id="{C043D0EE-2606-61AE-35A4-A1B2826B404C}"/>
                  </a:ext>
                </a:extLst>
              </p:cNvPr>
              <p:cNvSpPr txBox="1"/>
              <p:nvPr/>
            </p:nvSpPr>
            <p:spPr>
              <a:xfrm>
                <a:off x="8692380" y="1160580"/>
                <a:ext cx="786759" cy="681123"/>
              </a:xfrm>
              <a:prstGeom prst="rect">
                <a:avLst/>
              </a:prstGeom>
              <a:solidFill>
                <a:srgbClr val="336990">
                  <a:alpha val="0"/>
                </a:srgb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000" kern="1200" dirty="0"/>
                  <a:t>Cultural, Historical, and Gender Issues</a:t>
                </a:r>
              </a:p>
            </p:txBody>
          </p:sp>
        </p:grp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6524002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Ask students about how their families or cultures approach certain topics. </a:t>
            </a:r>
            <a:r>
              <a:rPr lang="en-US" dirty="0"/>
              <a:t>Explore these topics as a group.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Integrate cultural references </a:t>
            </a:r>
            <a:r>
              <a:rPr lang="en-US" dirty="0"/>
              <a:t>that are specific to the setting. This may include: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Providing scenarios involving a school’s mascot.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Integrating pop culture references.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Sharing examples that are not ideal but are realistic.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Acknowledging bias that the youth in the group may experience outside of the classroom.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6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         </a:t>
            </a:r>
          </a:p>
        </p:txBody>
      </p:sp>
      <p:grpSp>
        <p:nvGrpSpPr>
          <p:cNvPr id="3" name="Group 2" descr="Hexagon with text “Collaboration and Mutuality&quot;">
            <a:extLst>
              <a:ext uri="{FF2B5EF4-FFF2-40B4-BE49-F238E27FC236}">
                <a16:creationId xmlns:a16="http://schemas.microsoft.com/office/drawing/2014/main" id="{36199041-7CBB-64F0-B1E6-4BB4CEF35D38}"/>
              </a:ext>
            </a:extLst>
          </p:cNvPr>
          <p:cNvGrpSpPr/>
          <p:nvPr/>
        </p:nvGrpSpPr>
        <p:grpSpPr>
          <a:xfrm>
            <a:off x="8496646" y="985566"/>
            <a:ext cx="1176800" cy="1018796"/>
            <a:chOff x="8496646" y="985566"/>
            <a:chExt cx="1176800" cy="1018796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2301E23D-48C9-B104-7CC4-12938975E573}"/>
                </a:ext>
              </a:extLst>
            </p:cNvPr>
            <p:cNvSpPr/>
            <p:nvPr/>
          </p:nvSpPr>
          <p:spPr>
            <a:xfrm>
              <a:off x="8496646" y="985566"/>
              <a:ext cx="1176800" cy="101879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469560"/>
                <a:satOff val="19266"/>
                <a:lumOff val="17647"/>
                <a:alphaOff val="0"/>
              </a:schemeClr>
            </a:fillRef>
            <a:effectRef idx="0">
              <a:schemeClr val="accent5">
                <a:hueOff val="-9469560"/>
                <a:satOff val="19266"/>
                <a:lumOff val="1764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F6E0488F-E5C2-D3C4-7670-51B102611244}"/>
                </a:ext>
              </a:extLst>
            </p:cNvPr>
            <p:cNvSpPr txBox="1"/>
            <p:nvPr/>
          </p:nvSpPr>
          <p:spPr>
            <a:xfrm>
              <a:off x="8691667" y="1154402"/>
              <a:ext cx="786759" cy="681123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Collaboration and Mutuality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6524002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Provide choices whenever possible. </a:t>
            </a:r>
            <a:r>
              <a:rPr lang="en-US" dirty="0"/>
              <a:t>This may include: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Allowing choices of different activities to engage in or scenarios to work with.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Allowing students to write, draw, or verbally communicate their responses to questions.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Engaging in role-play scenarios where youth are able to pick their role.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48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74E2-1348-B699-97DE-2DD044A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8" name="Picture Placeholder 5" descr="Checklist with solid fill">
            <a:extLst>
              <a:ext uri="{FF2B5EF4-FFF2-40B4-BE49-F238E27FC236}">
                <a16:creationId xmlns:a16="http://schemas.microsoft.com/office/drawing/2014/main" id="{7C47094F-6DF7-89EB-4EAE-DA0132BF8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1003837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6AEC-35A9-05FE-36C2-458BA44C09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6478385" cy="35974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Recognize how trauma presents in youth ages 10-19.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Define trauma informed facilitation and trauma theories.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trauma informed principles and how they can be applied to facilitation.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Design a trauma informed session or adapt a current session to incorporate trauma informed approaches.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311B-3E83-E73E-EB12-63FCCB64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CBEE60D-4F9D-1AC5-0F71-932B256F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740" y="3614597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71608A5-95C3-95E0-0AC1-33BE2ABB0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740" y="4372885"/>
            <a:ext cx="523240" cy="484909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6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521" y="423668"/>
            <a:ext cx="5477479" cy="873504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1996384" y="2456384"/>
            <a:ext cx="3886258" cy="21932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5882642" y="1443841"/>
            <a:ext cx="5582580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bg1"/>
                </a:solidFill>
              </a:rPr>
              <a:t>Check: </a:t>
            </a:r>
            <a:r>
              <a:rPr lang="en-US" sz="3600" i="1" dirty="0">
                <a:solidFill>
                  <a:schemeClr val="bg1"/>
                </a:solidFill>
              </a:rPr>
              <a:t>I’m already doing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bg1"/>
                </a:solidFill>
              </a:rPr>
              <a:t>Star: </a:t>
            </a:r>
            <a:r>
              <a:rPr lang="en-US" sz="3600" i="1" dirty="0">
                <a:solidFill>
                  <a:schemeClr val="bg1"/>
                </a:solidFill>
              </a:rPr>
              <a:t>I want to try this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bg1"/>
                </a:solidFill>
              </a:rPr>
              <a:t>Circle: </a:t>
            </a:r>
            <a:r>
              <a:rPr lang="en-US" sz="3600" i="1" dirty="0">
                <a:solidFill>
                  <a:schemeClr val="bg1"/>
                </a:solidFill>
              </a:rPr>
              <a:t>This one might be challenging for me to implement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bg1"/>
                </a:solidFill>
              </a:rPr>
              <a:t>X: </a:t>
            </a:r>
            <a:r>
              <a:rPr lang="en-US" sz="3600" i="1" dirty="0">
                <a:solidFill>
                  <a:schemeClr val="bg1"/>
                </a:solidFill>
              </a:rPr>
              <a:t>This doesn’t apply to me</a:t>
            </a:r>
          </a:p>
        </p:txBody>
      </p:sp>
    </p:spTree>
    <p:extLst>
      <p:ext uri="{BB962C8B-B14F-4D97-AF65-F5344CB8AC3E}">
        <p14:creationId xmlns:p14="http://schemas.microsoft.com/office/powerpoint/2010/main" val="74236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your program stand?</a:t>
            </a:r>
          </a:p>
        </p:txBody>
      </p:sp>
      <p:pic>
        <p:nvPicPr>
          <p:cNvPr id="5" name="Picture 4" descr="Instructions to join Mentimeter. &#10;On the left side : Go to www.menti.com &#10;Enter the code: 5106 9764&#10;QR code to join Mentimeter on the right side">
            <a:extLst>
              <a:ext uri="{FF2B5EF4-FFF2-40B4-BE49-F238E27FC236}">
                <a16:creationId xmlns:a16="http://schemas.microsoft.com/office/drawing/2014/main" id="{DC9EA214-D69D-D58E-DCA9-D7CD95B9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55" y="1055441"/>
            <a:ext cx="9685235" cy="47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5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C3AD-0568-CE96-69D6-573CB658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829" y="742644"/>
            <a:ext cx="5477479" cy="873504"/>
          </a:xfrm>
        </p:spPr>
        <p:txBody>
          <a:bodyPr/>
          <a:lstStyle/>
          <a:p>
            <a:r>
              <a:rPr lang="en-US" dirty="0"/>
              <a:t>ACTIVITY </a:t>
            </a:r>
          </a:p>
        </p:txBody>
      </p:sp>
      <p:pic>
        <p:nvPicPr>
          <p:cNvPr id="9" name="Picture Placeholder 8" descr="Boardroom outline">
            <a:extLst>
              <a:ext uri="{FF2B5EF4-FFF2-40B4-BE49-F238E27FC236}">
                <a16:creationId xmlns:a16="http://schemas.microsoft.com/office/drawing/2014/main" id="{8A016082-1E6F-A8CD-3345-E02C1C2E00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784" b="21784"/>
          <a:stretch>
            <a:fillRect/>
          </a:stretch>
        </p:blipFill>
        <p:spPr>
          <a:xfrm>
            <a:off x="1996384" y="2456384"/>
            <a:ext cx="3886258" cy="21932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AAA333-D0D6-E65B-941F-E5198B1A9C27}"/>
              </a:ext>
            </a:extLst>
          </p:cNvPr>
          <p:cNvSpPr txBox="1"/>
          <p:nvPr/>
        </p:nvSpPr>
        <p:spPr>
          <a:xfrm>
            <a:off x="5882642" y="1787268"/>
            <a:ext cx="4920037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Visit a table for a strategy you’d like to explore further.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You will have the opportunity to visit three tables.</a:t>
            </a:r>
          </a:p>
        </p:txBody>
      </p:sp>
    </p:spTree>
    <p:extLst>
      <p:ext uri="{BB962C8B-B14F-4D97-AF65-F5344CB8AC3E}">
        <p14:creationId xmlns:p14="http://schemas.microsoft.com/office/powerpoint/2010/main" val="155284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34A8B3-6022-ADF5-9A04-BD1AC44C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Reflection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BD474-15B5-015F-1FC7-D3B49980674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044440" cy="299441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one thing from this session that stood out to you?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one question that you still have?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one thing you want to take back to your team?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360" y="6332220"/>
            <a:ext cx="523240" cy="247651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7" name="Picture 6" descr="Hands writing in notebook">
            <a:extLst>
              <a:ext uri="{FF2B5EF4-FFF2-40B4-BE49-F238E27FC236}">
                <a16:creationId xmlns:a16="http://schemas.microsoft.com/office/drawing/2014/main" id="{D166BFA2-FE32-1F3A-55AC-FA13D003B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4" r="25566" b="-1"/>
          <a:stretch/>
        </p:blipFill>
        <p:spPr>
          <a:xfrm>
            <a:off x="6096000" y="10"/>
            <a:ext cx="6118225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71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DC4C-BCA4-E0F5-CD6A-33896BF2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009-6B06-C972-D372-8B68B1FCBC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281918"/>
            <a:ext cx="5117620" cy="4050302"/>
          </a:xfrm>
        </p:spPr>
        <p:txBody>
          <a:bodyPr>
            <a:normAutofit/>
          </a:bodyPr>
          <a:lstStyle/>
          <a:p>
            <a:r>
              <a:rPr lang="en-US" dirty="0"/>
              <a:t>Strategies for Building a Trauma Informed Learning Environment</a:t>
            </a:r>
          </a:p>
          <a:p>
            <a:pPr lvl="1"/>
            <a:r>
              <a:rPr lang="en-US" dirty="0"/>
              <a:t>T</a:t>
            </a:r>
            <a:r>
              <a:rPr lang="en-US"/>
              <a:t>he </a:t>
            </a:r>
            <a:r>
              <a:rPr lang="en-US" dirty="0"/>
              <a:t>Big Picture</a:t>
            </a:r>
          </a:p>
          <a:p>
            <a:pPr lvl="1"/>
            <a:r>
              <a:rPr lang="en-US" dirty="0"/>
              <a:t>Specific Trauma Informed Strategies</a:t>
            </a:r>
          </a:p>
          <a:p>
            <a:r>
              <a:rPr lang="en-US" dirty="0"/>
              <a:t>Reflection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F0F20-2C27-17E9-77E2-0076B7379C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2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3728-68D1-A823-9959-ADFB63387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pic>
        <p:nvPicPr>
          <p:cNvPr id="7" name="Picture Placeholder 6" descr="Person creating a calendar with adhesive notes on a blackboard">
            <a:extLst>
              <a:ext uri="{FF2B5EF4-FFF2-40B4-BE49-F238E27FC236}">
                <a16:creationId xmlns:a16="http://schemas.microsoft.com/office/drawing/2014/main" id="{4A2EE7AA-A8A7-B0F0-E594-6969875EA4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r="21937"/>
          <a:stretch/>
        </p:blipFill>
        <p:spPr>
          <a:xfrm>
            <a:off x="0" y="-11113"/>
            <a:ext cx="5791200" cy="688022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34563-986E-94C5-7B35-66CDD2F58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Building a Trauma Informed Learning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9A40-9EEE-1EAE-5846-8DF40E2A28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523875" cy="247650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38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lang="en-US" dirty="0"/>
              <a:t>The Big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0E887-A7EB-CB93-5E1D-4CB73834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3646" y="322217"/>
            <a:ext cx="4698274" cy="5951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AE5F12B-EE93-105A-F856-383230A5CAC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206239" cy="29944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From Promising Youth Program’s </a:t>
            </a:r>
            <a:r>
              <a:rPr lang="en-US" b="1" i="1" dirty="0"/>
              <a:t>Incorporating Trauma-informed Care In Adolescent Pregnancy Prevention Programs</a:t>
            </a:r>
          </a:p>
        </p:txBody>
      </p:sp>
      <p:pic>
        <p:nvPicPr>
          <p:cNvPr id="3" name="Picture 2" descr="Figure displaying approach to incorporating TIC principles in APP programs">
            <a:extLst>
              <a:ext uri="{FF2B5EF4-FFF2-40B4-BE49-F238E27FC236}">
                <a16:creationId xmlns:a16="http://schemas.microsoft.com/office/drawing/2014/main" id="{619ED4AC-807D-C751-92FB-D4DD48BD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64" y="645236"/>
            <a:ext cx="3991030" cy="5268686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360" y="6332220"/>
            <a:ext cx="523240" cy="247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61A418D-4A0B-9D15-51AF-1B1B5B16E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15010" y="3186545"/>
            <a:ext cx="523240" cy="48490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8967929" cy="1574317"/>
          </a:xfrm>
        </p:spPr>
        <p:txBody>
          <a:bodyPr/>
          <a:lstStyle/>
          <a:p>
            <a:r>
              <a:rPr lang="en-US" dirty="0"/>
              <a:t>The Big Picture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AE5F12B-EE93-105A-F856-383230A5CA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393509"/>
            <a:ext cx="5500477" cy="3880486"/>
          </a:xfrm>
        </p:spPr>
        <p:txBody>
          <a:bodyPr/>
          <a:lstStyle/>
          <a:p>
            <a:r>
              <a:rPr lang="en-US" dirty="0"/>
              <a:t>“An APP program that adopts [trauma informed approaches] is characterized by a </a:t>
            </a:r>
            <a:r>
              <a:rPr lang="en-US" b="1" dirty="0"/>
              <a:t>calm, safe, and empowering </a:t>
            </a:r>
            <a:r>
              <a:rPr lang="en-US" dirty="0"/>
              <a:t>environment for youth and program staff… </a:t>
            </a:r>
          </a:p>
          <a:p>
            <a:r>
              <a:rPr lang="en-US" dirty="0"/>
              <a:t>Although staff working directly with youth might not know who has experienced trauma, they can create a supportive environment for all youth, regardless of whether the youth disclosed a trauma history.”</a:t>
            </a:r>
          </a:p>
          <a:p>
            <a:r>
              <a:rPr lang="en-US" dirty="0"/>
              <a:t>-From Promising Youth Program’s </a:t>
            </a:r>
            <a:r>
              <a:rPr lang="en-US" b="1" i="1" dirty="0"/>
              <a:t>Incorporating Trauma-informed Care In Adolescent Pregnancy Prevention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Rescue buoy floating at sea">
            <a:extLst>
              <a:ext uri="{FF2B5EF4-FFF2-40B4-BE49-F238E27FC236}">
                <a16:creationId xmlns:a16="http://schemas.microsoft.com/office/drawing/2014/main" id="{AEC29891-CD1A-D33B-4335-CD396B558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5"/>
          <a:stretch/>
        </p:blipFill>
        <p:spPr>
          <a:xfrm>
            <a:off x="6397863" y="2436777"/>
            <a:ext cx="4545754" cy="3399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The Big Picture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C82C8-9D7C-4940-E9BC-BCE6B457D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515" y="2608046"/>
            <a:ext cx="4965808" cy="2979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9BDD9-B8F0-C4B5-713F-7C8F17991800}"/>
              </a:ext>
            </a:extLst>
          </p:cNvPr>
          <p:cNvSpPr txBox="1"/>
          <p:nvPr/>
        </p:nvSpPr>
        <p:spPr>
          <a:xfrm>
            <a:off x="672515" y="2608046"/>
            <a:ext cx="4965808" cy="297948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4780" tIns="144780" rIns="144780" bIns="144780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kern="1200" dirty="0"/>
              <a:t>SAMHSA’s 6 Key Principles for a Trauma Informed Approach</a:t>
            </a:r>
          </a:p>
        </p:txBody>
      </p:sp>
      <p:graphicFrame>
        <p:nvGraphicFramePr>
          <p:cNvPr id="3" name="Content Placeholder 2" descr="SAMHSA’s  6 key principles for a trauma informed approach with “Trauma Informed Care” hexagon in the middle and six hexagons around: “Safety”, &quot;Trustworthiness and Transparency&quot;, &quot;Peer Support&quot;, &quot;Collaboration and Mutuality&quot;, &quot;Empowerment, Voice, and Choice&quot;, &quot;Cultural, Historical, and Gender Issues&quot;">
            <a:extLst>
              <a:ext uri="{FF2B5EF4-FFF2-40B4-BE49-F238E27FC236}">
                <a16:creationId xmlns:a16="http://schemas.microsoft.com/office/drawing/2014/main" id="{1A989AC7-540E-B558-E847-D849070B56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410560"/>
              </p:ext>
            </p:extLst>
          </p:nvPr>
        </p:nvGraphicFramePr>
        <p:xfrm>
          <a:off x="2528846" y="2068489"/>
          <a:ext cx="10971212" cy="426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>
              <a:latin typeface="+mn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https://store.samhsa.gov/sites/default/files/sma14-4884.pdf</a:t>
            </a:r>
          </a:p>
        </p:txBody>
      </p:sp>
    </p:spTree>
    <p:extLst>
      <p:ext uri="{BB962C8B-B14F-4D97-AF65-F5344CB8AC3E}">
        <p14:creationId xmlns:p14="http://schemas.microsoft.com/office/powerpoint/2010/main" val="338959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</a:t>
            </a:r>
          </a:p>
        </p:txBody>
      </p:sp>
      <p:grpSp>
        <p:nvGrpSpPr>
          <p:cNvPr id="3" name="Group 2" descr="Hexagon with text “Safety&quot;">
            <a:extLst>
              <a:ext uri="{FF2B5EF4-FFF2-40B4-BE49-F238E27FC236}">
                <a16:creationId xmlns:a16="http://schemas.microsoft.com/office/drawing/2014/main" id="{FB477FDC-03EB-7047-91FC-D6175C4781F1}"/>
              </a:ext>
            </a:extLst>
          </p:cNvPr>
          <p:cNvGrpSpPr/>
          <p:nvPr/>
        </p:nvGrpSpPr>
        <p:grpSpPr>
          <a:xfrm>
            <a:off x="8491347" y="985566"/>
            <a:ext cx="1112416" cy="955995"/>
            <a:chOff x="8491347" y="985566"/>
            <a:chExt cx="1112416" cy="955995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EA71147B-6B5B-EA7C-3E06-1D9E530C7424}"/>
                </a:ext>
              </a:extLst>
            </p:cNvPr>
            <p:cNvSpPr/>
            <p:nvPr/>
          </p:nvSpPr>
          <p:spPr>
            <a:xfrm>
              <a:off x="8491347" y="985566"/>
              <a:ext cx="1112416" cy="955995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Hexagon 4">
              <a:extLst>
                <a:ext uri="{FF2B5EF4-FFF2-40B4-BE49-F238E27FC236}">
                  <a16:creationId xmlns:a16="http://schemas.microsoft.com/office/drawing/2014/main" id="{7D9C0C8B-C034-8D14-2D67-7A6644D502F7}"/>
                </a:ext>
              </a:extLst>
            </p:cNvPr>
            <p:cNvSpPr txBox="1"/>
            <p:nvPr/>
          </p:nvSpPr>
          <p:spPr>
            <a:xfrm>
              <a:off x="8675698" y="1143995"/>
              <a:ext cx="743714" cy="639137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Safety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57" y="2510241"/>
            <a:ext cx="7131982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Assess your space </a:t>
            </a:r>
            <a:r>
              <a:rPr lang="en-US" dirty="0"/>
              <a:t>and see if there are ways to improve feelings of physical or emotional safety for students.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Talk with your host organization about whether you can adjust the room set-up. This may include: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Moving furniture to create a more comfortable, collaborative environment.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Changing imagery presented in the room.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Adjusting lighting or opening windows.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08A3E8-C24D-30AC-DA21-ABDB24EF6551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4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CC73BE7-6465-B06B-627D-4597D489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9274715" cy="1574317"/>
          </a:xfrm>
        </p:spPr>
        <p:txBody>
          <a:bodyPr/>
          <a:lstStyle/>
          <a:p>
            <a:r>
              <a:rPr lang="en-US" dirty="0"/>
              <a:t>Trauma Informed Strategies </a:t>
            </a:r>
          </a:p>
        </p:txBody>
      </p:sp>
      <p:grpSp>
        <p:nvGrpSpPr>
          <p:cNvPr id="2" name="Group 1" descr="Hexagon with text “Safety&quot;">
            <a:extLst>
              <a:ext uri="{FF2B5EF4-FFF2-40B4-BE49-F238E27FC236}">
                <a16:creationId xmlns:a16="http://schemas.microsoft.com/office/drawing/2014/main" id="{D5E02251-2744-29BC-DDF7-74F222181DCA}"/>
              </a:ext>
            </a:extLst>
          </p:cNvPr>
          <p:cNvGrpSpPr/>
          <p:nvPr/>
        </p:nvGrpSpPr>
        <p:grpSpPr>
          <a:xfrm>
            <a:off x="8491347" y="985566"/>
            <a:ext cx="1112416" cy="955995"/>
            <a:chOff x="8491347" y="985566"/>
            <a:chExt cx="1112416" cy="955995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181C940C-B6C4-F6EA-D8D8-7778AC837CA3}"/>
                </a:ext>
              </a:extLst>
            </p:cNvPr>
            <p:cNvSpPr/>
            <p:nvPr/>
          </p:nvSpPr>
          <p:spPr>
            <a:xfrm>
              <a:off x="8491347" y="985566"/>
              <a:ext cx="1112416" cy="955995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33699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Hexagon 4">
              <a:extLst>
                <a:ext uri="{FF2B5EF4-FFF2-40B4-BE49-F238E27FC236}">
                  <a16:creationId xmlns:a16="http://schemas.microsoft.com/office/drawing/2014/main" id="{66823DF0-BC9B-33DC-1DA2-21003746B24B}"/>
                </a:ext>
              </a:extLst>
            </p:cNvPr>
            <p:cNvSpPr txBox="1"/>
            <p:nvPr/>
          </p:nvSpPr>
          <p:spPr>
            <a:xfrm>
              <a:off x="8675698" y="1143995"/>
              <a:ext cx="743714" cy="639137"/>
            </a:xfrm>
            <a:prstGeom prst="rect">
              <a:avLst/>
            </a:prstGeom>
            <a:solidFill>
              <a:srgbClr val="336990">
                <a:alpha val="0"/>
              </a:srgb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Safety</a:t>
              </a:r>
            </a:p>
          </p:txBody>
        </p:sp>
      </p:grp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8DEFD2-4FBF-5630-77F3-FC36D3AB94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60" y="2575559"/>
            <a:ext cx="6524002" cy="38804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Review your curriculum for ways to integrate trauma informed approaches. </a:t>
            </a:r>
            <a:r>
              <a:rPr lang="en-US" dirty="0"/>
              <a:t>This may include: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Identifying places to be more inclusive (e.g., referring to caregivers instead of parents).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Removing stigmatizing language or imagery.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Ensuring use of neutral, non-judgmental language.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0666-303B-C3BD-339B-C24D9965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02DF99-3D3C-8600-27D9-28081751A09E}"/>
              </a:ext>
            </a:extLst>
          </p:cNvPr>
          <p:cNvSpPr txBox="1">
            <a:spLocks/>
          </p:cNvSpPr>
          <p:nvPr/>
        </p:nvSpPr>
        <p:spPr>
          <a:xfrm>
            <a:off x="1117600" y="6294922"/>
            <a:ext cx="8245994" cy="364670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4A64"/>
                </a:solidFill>
                <a:effectLst/>
                <a:uLnTx/>
                <a:uFillTx/>
                <a:latin typeface="Source Sans Pro"/>
                <a:ea typeface="+mn-ea"/>
                <a:cs typeface="+mn-cs"/>
                <a:hlinkClick r:id="rId3"/>
              </a:rPr>
              <a:t>https://store.samhsa.gov/sites/default/files/sma14-4884.pdf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A9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800" dirty="0">
                <a:hlinkClick r:id="rId4"/>
              </a:rPr>
              <a:t>Introducing the Promising Youth Programs—Rigorous Evaluation TA (PYP-RETA) Team (hhs.gov)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4A64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531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ACF-Color-Palette">
      <a:dk1>
        <a:srgbClr val="264A64"/>
      </a:dk1>
      <a:lt1>
        <a:srgbClr val="FFFFFF"/>
      </a:lt1>
      <a:dk2>
        <a:srgbClr val="DDE2E8"/>
      </a:dk2>
      <a:lt2>
        <a:srgbClr val="336A90"/>
      </a:lt2>
      <a:accent1>
        <a:srgbClr val="A9D4DB"/>
      </a:accent1>
      <a:accent2>
        <a:srgbClr val="F9E585"/>
      </a:accent2>
      <a:accent3>
        <a:srgbClr val="63BAB0"/>
      </a:accent3>
      <a:accent4>
        <a:srgbClr val="A12854"/>
      </a:accent4>
      <a:accent5>
        <a:srgbClr val="672E6B"/>
      </a:accent5>
      <a:accent6>
        <a:srgbClr val="E29F4D"/>
      </a:accent6>
      <a:hlink>
        <a:srgbClr val="4495A2"/>
      </a:hlink>
      <a:folHlink>
        <a:srgbClr val="2D544F"/>
      </a:folHlink>
    </a:clrScheme>
    <a:fontScheme name="Custom 2">
      <a:majorFont>
        <a:latin typeface="Georgia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F-Geometric-PPT" id="{FC2DDBF8-085D-4C9A-B1A4-7B301A50E2AD}" vid="{43E15595-3DB0-4ED7-AD71-1E5BDDA08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fa2b7-48c5-4e50-8c26-1fcde8ff049d" xsi:nil="true"/>
    <lcf76f155ced4ddcb4097134ff3c332f xmlns="d75ef18c-538b-45da-a335-c93d0f5f5fa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F7E90D1230A43BDC89C7AC0958EFD" ma:contentTypeVersion="16" ma:contentTypeDescription="Create a new document." ma:contentTypeScope="" ma:versionID="89ef1df169b71566099ccf03bac123d9">
  <xsd:schema xmlns:xsd="http://www.w3.org/2001/XMLSchema" xmlns:xs="http://www.w3.org/2001/XMLSchema" xmlns:p="http://schemas.microsoft.com/office/2006/metadata/properties" xmlns:ns2="d75ef18c-538b-45da-a335-c93d0f5f5fac" xmlns:ns3="30dfa2b7-48c5-4e50-8c26-1fcde8ff049d" targetNamespace="http://schemas.microsoft.com/office/2006/metadata/properties" ma:root="true" ma:fieldsID="26cc97eeb6d8e39b221289faf1fc38ee" ns2:_="" ns3:_="">
    <xsd:import namespace="d75ef18c-538b-45da-a335-c93d0f5f5fac"/>
    <xsd:import namespace="30dfa2b7-48c5-4e50-8c26-1fcde8ff0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ef18c-538b-45da-a335-c93d0f5f5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3b40f3a-84d0-4acf-ad34-a39173ff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fa2b7-48c5-4e50-8c26-1fcde8ff04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7663f9e-6cbe-46e0-924c-6506a2c63c56}" ma:internalName="TaxCatchAll" ma:showField="CatchAllData" ma:web="30dfa2b7-48c5-4e50-8c26-1fcde8ff04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purl.org/dc/elements/1.1/"/>
    <ds:schemaRef ds:uri="e5d11a56-b596-4a5c-b94c-3dd72821ab5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165d76a-ca89-4453-b02c-04ef8bc981e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4DFB25-EE09-40B2-A446-521995996631}"/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8342</TotalTime>
  <Words>1449</Words>
  <Application>Microsoft Office PowerPoint</Application>
  <PresentationFormat>Widescreen</PresentationFormat>
  <Paragraphs>176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Source Sans Pro</vt:lpstr>
      <vt:lpstr>Wingdings</vt:lpstr>
      <vt:lpstr>Custom</vt:lpstr>
      <vt:lpstr>Strategies for  Building a Trauma  Informed Learning Environment: Part 1</vt:lpstr>
      <vt:lpstr>Learning Objectives</vt:lpstr>
      <vt:lpstr>Agenda</vt:lpstr>
      <vt:lpstr>Strategies</vt:lpstr>
      <vt:lpstr>The Big Picture</vt:lpstr>
      <vt:lpstr>The Big Picture </vt:lpstr>
      <vt:lpstr>The Big Picture  </vt:lpstr>
      <vt:lpstr>Trauma Informed Strategies</vt:lpstr>
      <vt:lpstr>Trauma Informed Strategies </vt:lpstr>
      <vt:lpstr>Trauma Informed Strategies  </vt:lpstr>
      <vt:lpstr>Trauma Informed Strategies   </vt:lpstr>
      <vt:lpstr>Trauma Informed Strategies    </vt:lpstr>
      <vt:lpstr>PAUSE</vt:lpstr>
      <vt:lpstr>Trauma Informed Strategies     </vt:lpstr>
      <vt:lpstr>Trauma Informed Strategies      </vt:lpstr>
      <vt:lpstr>Trauma Informed Strategies       </vt:lpstr>
      <vt:lpstr>Trauma Informed Strategies        </vt:lpstr>
      <vt:lpstr>Trauma Informed Strategies         </vt:lpstr>
      <vt:lpstr>Trauma Informed Strategies          </vt:lpstr>
      <vt:lpstr>ACTIVITY</vt:lpstr>
      <vt:lpstr>Where does your program stand?</vt:lpstr>
      <vt:lpstr>ACTIVITY </vt:lpstr>
      <vt:lpstr>Reflection</vt:lpstr>
    </vt:vector>
  </TitlesOfParts>
  <Company>Family and Youth Services Bureau, Administration for Children and Families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SRAE Topical Training</dc:title>
  <dc:subject>Topical Training Materials</dc:subject>
  <dc:creator>Holmes, Risha (ACF)</dc:creator>
  <cp:keywords>Sexual Risk Avoidance Education Program, Grantee, Family and Youth Services Bureau, FYSB, Department of Health and Human Services, DHHS,  Trauma informed facilitation</cp:keywords>
  <cp:lastModifiedBy>Yengoyan, Ida (NIH/OD/ORS) [C]</cp:lastModifiedBy>
  <cp:revision>15</cp:revision>
  <dcterms:created xsi:type="dcterms:W3CDTF">2024-02-07T16:15:44Z</dcterms:created>
  <dcterms:modified xsi:type="dcterms:W3CDTF">2024-12-11T15:09:37Z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0x010100F31F7E90D1230A43BDC89C7AC0958EFD</vt:lpwstr>
  </property>
  <property fmtid="{D5CDD505-2E9C-101B-9397-08002B2CF9AE}" pid="3" name="MediaServiceImageTags">
    <vt:lpwstr/>
  </property>
</Properties>
</file>