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3"/>
  </p:notesMasterIdLst>
  <p:handoutMasterIdLst>
    <p:handoutMasterId r:id="rId34"/>
  </p:handoutMasterIdLst>
  <p:sldIdLst>
    <p:sldId id="411" r:id="rId5"/>
    <p:sldId id="416" r:id="rId6"/>
    <p:sldId id="420" r:id="rId7"/>
    <p:sldId id="421" r:id="rId8"/>
    <p:sldId id="446" r:id="rId9"/>
    <p:sldId id="467" r:id="rId10"/>
    <p:sldId id="432" r:id="rId11"/>
    <p:sldId id="470" r:id="rId12"/>
    <p:sldId id="471" r:id="rId13"/>
    <p:sldId id="460" r:id="rId14"/>
    <p:sldId id="481" r:id="rId15"/>
    <p:sldId id="482" r:id="rId16"/>
    <p:sldId id="484" r:id="rId17"/>
    <p:sldId id="485" r:id="rId18"/>
    <p:sldId id="468" r:id="rId19"/>
    <p:sldId id="473" r:id="rId20"/>
    <p:sldId id="475" r:id="rId21"/>
    <p:sldId id="472" r:id="rId22"/>
    <p:sldId id="477" r:id="rId23"/>
    <p:sldId id="476" r:id="rId24"/>
    <p:sldId id="478" r:id="rId25"/>
    <p:sldId id="465" r:id="rId26"/>
    <p:sldId id="459" r:id="rId27"/>
    <p:sldId id="469" r:id="rId28"/>
    <p:sldId id="479" r:id="rId29"/>
    <p:sldId id="462" r:id="rId30"/>
    <p:sldId id="486" r:id="rId31"/>
    <p:sldId id="43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78" autoAdjust="0"/>
  </p:normalViewPr>
  <p:slideViewPr>
    <p:cSldViewPr snapToGrid="0">
      <p:cViewPr varScale="1">
        <p:scale>
          <a:sx n="74" d="100"/>
          <a:sy n="74" d="100"/>
        </p:scale>
        <p:origin x="139" y="67"/>
      </p:cViewPr>
      <p:guideLst/>
    </p:cSldViewPr>
  </p:slideViewPr>
  <p:outlineViewPr>
    <p:cViewPr>
      <p:scale>
        <a:sx n="33" d="100"/>
        <a:sy n="33" d="100"/>
      </p:scale>
      <p:origin x="0" y="-181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3DADC3-A467-4C40-BD42-AC067C1D57AA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66C04279-5235-4226-AF2D-0F0196023F53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Trauma Aware</a:t>
          </a:r>
        </a:p>
      </dgm:t>
    </dgm:pt>
    <dgm:pt modelId="{A60E13E0-3292-4B58-B7D7-2D280BCA69A2}" type="parTrans" cxnId="{E2DC1FB1-D831-4E7A-A5FC-3C1A65B55035}">
      <dgm:prSet/>
      <dgm:spPr/>
      <dgm:t>
        <a:bodyPr/>
        <a:lstStyle/>
        <a:p>
          <a:endParaRPr lang="en-US"/>
        </a:p>
      </dgm:t>
    </dgm:pt>
    <dgm:pt modelId="{7FC743FA-83E0-41D3-86AE-A0239131D74B}" type="sibTrans" cxnId="{E2DC1FB1-D831-4E7A-A5FC-3C1A65B55035}">
      <dgm:prSet/>
      <dgm:spPr/>
      <dgm:t>
        <a:bodyPr/>
        <a:lstStyle/>
        <a:p>
          <a:endParaRPr lang="en-US"/>
        </a:p>
      </dgm:t>
    </dgm:pt>
    <dgm:pt modelId="{50650C56-B8FB-44D3-8012-EDF69F985175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Trauma Sensitive</a:t>
          </a:r>
        </a:p>
      </dgm:t>
    </dgm:pt>
    <dgm:pt modelId="{24B4DF93-74B9-4971-92A6-05D73D4309B1}" type="parTrans" cxnId="{EB095AC6-A5F5-45DC-98D8-A9574A5B4A45}">
      <dgm:prSet/>
      <dgm:spPr/>
      <dgm:t>
        <a:bodyPr/>
        <a:lstStyle/>
        <a:p>
          <a:endParaRPr lang="en-US"/>
        </a:p>
      </dgm:t>
    </dgm:pt>
    <dgm:pt modelId="{0B0214F5-1ADF-4FEE-BAEC-9E6E6C53DB37}" type="sibTrans" cxnId="{EB095AC6-A5F5-45DC-98D8-A9574A5B4A45}">
      <dgm:prSet/>
      <dgm:spPr/>
      <dgm:t>
        <a:bodyPr/>
        <a:lstStyle/>
        <a:p>
          <a:endParaRPr lang="en-US"/>
        </a:p>
      </dgm:t>
    </dgm:pt>
    <dgm:pt modelId="{F6CEFF12-E2B4-4319-A15A-78D0543FD503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Trauma Responsive</a:t>
          </a:r>
        </a:p>
      </dgm:t>
    </dgm:pt>
    <dgm:pt modelId="{DA014A9C-3516-4228-BA72-8AFCDDF7243B}" type="parTrans" cxnId="{F1DD4D13-854A-4E6E-9CBF-97C0DDE53B48}">
      <dgm:prSet/>
      <dgm:spPr/>
      <dgm:t>
        <a:bodyPr/>
        <a:lstStyle/>
        <a:p>
          <a:endParaRPr lang="en-US"/>
        </a:p>
      </dgm:t>
    </dgm:pt>
    <dgm:pt modelId="{CA7867AE-6116-4C12-8DAB-B9692CFE45CA}" type="sibTrans" cxnId="{F1DD4D13-854A-4E6E-9CBF-97C0DDE53B48}">
      <dgm:prSet/>
      <dgm:spPr/>
      <dgm:t>
        <a:bodyPr/>
        <a:lstStyle/>
        <a:p>
          <a:endParaRPr lang="en-US"/>
        </a:p>
      </dgm:t>
    </dgm:pt>
    <dgm:pt modelId="{F7A4A7F1-E67D-4038-9A85-E8A50E0F33A2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Trauma Informed</a:t>
          </a:r>
        </a:p>
      </dgm:t>
    </dgm:pt>
    <dgm:pt modelId="{E517CBD7-93F1-418A-9139-8FE5CB308631}" type="parTrans" cxnId="{D4FBFF9D-88BA-4686-AB3C-61F004DF4FB3}">
      <dgm:prSet/>
      <dgm:spPr/>
      <dgm:t>
        <a:bodyPr/>
        <a:lstStyle/>
        <a:p>
          <a:endParaRPr lang="en-US"/>
        </a:p>
      </dgm:t>
    </dgm:pt>
    <dgm:pt modelId="{63DAFC8E-A400-4730-BF21-9F00E238F398}" type="sibTrans" cxnId="{D4FBFF9D-88BA-4686-AB3C-61F004DF4FB3}">
      <dgm:prSet/>
      <dgm:spPr/>
      <dgm:t>
        <a:bodyPr/>
        <a:lstStyle/>
        <a:p>
          <a:endParaRPr lang="en-US"/>
        </a:p>
      </dgm:t>
    </dgm:pt>
    <dgm:pt modelId="{1B675AD1-F472-4A18-8D8B-239BDE4A9BC4}" type="pres">
      <dgm:prSet presAssocID="{D23DADC3-A467-4C40-BD42-AC067C1D57AA}" presName="Name0" presStyleCnt="0">
        <dgm:presLayoutVars>
          <dgm:dir/>
          <dgm:animLvl val="lvl"/>
          <dgm:resizeHandles val="exact"/>
        </dgm:presLayoutVars>
      </dgm:prSet>
      <dgm:spPr/>
    </dgm:pt>
    <dgm:pt modelId="{B912D77A-6437-48E4-BC0A-DCBC8C444566}" type="pres">
      <dgm:prSet presAssocID="{66C04279-5235-4226-AF2D-0F0196023F5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177BB25-1CC8-477E-B6D5-AAE99500C94A}" type="pres">
      <dgm:prSet presAssocID="{7FC743FA-83E0-41D3-86AE-A0239131D74B}" presName="parTxOnlySpace" presStyleCnt="0"/>
      <dgm:spPr/>
    </dgm:pt>
    <dgm:pt modelId="{798C9F25-6761-4A39-9A2C-E274CF250DC7}" type="pres">
      <dgm:prSet presAssocID="{50650C56-B8FB-44D3-8012-EDF69F98517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FFF4762-5F7C-47E4-A106-1EA2B93B0EA3}" type="pres">
      <dgm:prSet presAssocID="{0B0214F5-1ADF-4FEE-BAEC-9E6E6C53DB37}" presName="parTxOnlySpace" presStyleCnt="0"/>
      <dgm:spPr/>
    </dgm:pt>
    <dgm:pt modelId="{D44233F2-3F33-4ABC-9ADB-9F94B62F0C5A}" type="pres">
      <dgm:prSet presAssocID="{F6CEFF12-E2B4-4319-A15A-78D0543FD50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2689634-B777-4E8E-A5C2-67E60C2E78D3}" type="pres">
      <dgm:prSet presAssocID="{CA7867AE-6116-4C12-8DAB-B9692CFE45CA}" presName="parTxOnlySpace" presStyleCnt="0"/>
      <dgm:spPr/>
    </dgm:pt>
    <dgm:pt modelId="{8B6439FB-0CF5-4A14-AAB6-715BEC357F90}" type="pres">
      <dgm:prSet presAssocID="{F7A4A7F1-E67D-4038-9A85-E8A50E0F33A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1DD4D13-854A-4E6E-9CBF-97C0DDE53B48}" srcId="{D23DADC3-A467-4C40-BD42-AC067C1D57AA}" destId="{F6CEFF12-E2B4-4319-A15A-78D0543FD503}" srcOrd="2" destOrd="0" parTransId="{DA014A9C-3516-4228-BA72-8AFCDDF7243B}" sibTransId="{CA7867AE-6116-4C12-8DAB-B9692CFE45CA}"/>
    <dgm:cxn modelId="{A22CCA21-B3C5-4674-B8FA-FE78CC986117}" type="presOf" srcId="{50650C56-B8FB-44D3-8012-EDF69F985175}" destId="{798C9F25-6761-4A39-9A2C-E274CF250DC7}" srcOrd="0" destOrd="0" presId="urn:microsoft.com/office/officeart/2005/8/layout/chevron1"/>
    <dgm:cxn modelId="{FAE5F168-B63A-40E5-A8AD-B7547CF570D5}" type="presOf" srcId="{D23DADC3-A467-4C40-BD42-AC067C1D57AA}" destId="{1B675AD1-F472-4A18-8D8B-239BDE4A9BC4}" srcOrd="0" destOrd="0" presId="urn:microsoft.com/office/officeart/2005/8/layout/chevron1"/>
    <dgm:cxn modelId="{3DE35D7B-F170-4469-A21E-2D67138CF87E}" type="presOf" srcId="{66C04279-5235-4226-AF2D-0F0196023F53}" destId="{B912D77A-6437-48E4-BC0A-DCBC8C444566}" srcOrd="0" destOrd="0" presId="urn:microsoft.com/office/officeart/2005/8/layout/chevron1"/>
    <dgm:cxn modelId="{4ED08587-6128-4AD1-9B4A-ABBB7C2705C3}" type="presOf" srcId="{F6CEFF12-E2B4-4319-A15A-78D0543FD503}" destId="{D44233F2-3F33-4ABC-9ADB-9F94B62F0C5A}" srcOrd="0" destOrd="0" presId="urn:microsoft.com/office/officeart/2005/8/layout/chevron1"/>
    <dgm:cxn modelId="{D4FBFF9D-88BA-4686-AB3C-61F004DF4FB3}" srcId="{D23DADC3-A467-4C40-BD42-AC067C1D57AA}" destId="{F7A4A7F1-E67D-4038-9A85-E8A50E0F33A2}" srcOrd="3" destOrd="0" parTransId="{E517CBD7-93F1-418A-9139-8FE5CB308631}" sibTransId="{63DAFC8E-A400-4730-BF21-9F00E238F398}"/>
    <dgm:cxn modelId="{9BA335A3-6C85-47A3-9130-BECC7FC5FCCC}" type="presOf" srcId="{F7A4A7F1-E67D-4038-9A85-E8A50E0F33A2}" destId="{8B6439FB-0CF5-4A14-AAB6-715BEC357F90}" srcOrd="0" destOrd="0" presId="urn:microsoft.com/office/officeart/2005/8/layout/chevron1"/>
    <dgm:cxn modelId="{E2DC1FB1-D831-4E7A-A5FC-3C1A65B55035}" srcId="{D23DADC3-A467-4C40-BD42-AC067C1D57AA}" destId="{66C04279-5235-4226-AF2D-0F0196023F53}" srcOrd="0" destOrd="0" parTransId="{A60E13E0-3292-4B58-B7D7-2D280BCA69A2}" sibTransId="{7FC743FA-83E0-41D3-86AE-A0239131D74B}"/>
    <dgm:cxn modelId="{EB095AC6-A5F5-45DC-98D8-A9574A5B4A45}" srcId="{D23DADC3-A467-4C40-BD42-AC067C1D57AA}" destId="{50650C56-B8FB-44D3-8012-EDF69F985175}" srcOrd="1" destOrd="0" parTransId="{24B4DF93-74B9-4971-92A6-05D73D4309B1}" sibTransId="{0B0214F5-1ADF-4FEE-BAEC-9E6E6C53DB37}"/>
    <dgm:cxn modelId="{88F49996-05AD-42B7-820F-D4414C882DBD}" type="presParOf" srcId="{1B675AD1-F472-4A18-8D8B-239BDE4A9BC4}" destId="{B912D77A-6437-48E4-BC0A-DCBC8C444566}" srcOrd="0" destOrd="0" presId="urn:microsoft.com/office/officeart/2005/8/layout/chevron1"/>
    <dgm:cxn modelId="{70581212-8592-437E-BBFD-B53CC19335DC}" type="presParOf" srcId="{1B675AD1-F472-4A18-8D8B-239BDE4A9BC4}" destId="{9177BB25-1CC8-477E-B6D5-AAE99500C94A}" srcOrd="1" destOrd="0" presId="urn:microsoft.com/office/officeart/2005/8/layout/chevron1"/>
    <dgm:cxn modelId="{056E7506-5002-422A-AEE4-52DDED251A7B}" type="presParOf" srcId="{1B675AD1-F472-4A18-8D8B-239BDE4A9BC4}" destId="{798C9F25-6761-4A39-9A2C-E274CF250DC7}" srcOrd="2" destOrd="0" presId="urn:microsoft.com/office/officeart/2005/8/layout/chevron1"/>
    <dgm:cxn modelId="{4ECAB848-51EC-479A-A3CB-9483CE7E36A2}" type="presParOf" srcId="{1B675AD1-F472-4A18-8D8B-239BDE4A9BC4}" destId="{6FFF4762-5F7C-47E4-A106-1EA2B93B0EA3}" srcOrd="3" destOrd="0" presId="urn:microsoft.com/office/officeart/2005/8/layout/chevron1"/>
    <dgm:cxn modelId="{0A48DB0D-7329-4D76-8D78-5F76093D1B75}" type="presParOf" srcId="{1B675AD1-F472-4A18-8D8B-239BDE4A9BC4}" destId="{D44233F2-3F33-4ABC-9ADB-9F94B62F0C5A}" srcOrd="4" destOrd="0" presId="urn:microsoft.com/office/officeart/2005/8/layout/chevron1"/>
    <dgm:cxn modelId="{034B42EA-4E2D-47DD-AD13-165B9BD948EB}" type="presParOf" srcId="{1B675AD1-F472-4A18-8D8B-239BDE4A9BC4}" destId="{02689634-B777-4E8E-A5C2-67E60C2E78D3}" srcOrd="5" destOrd="0" presId="urn:microsoft.com/office/officeart/2005/8/layout/chevron1"/>
    <dgm:cxn modelId="{EDDCE894-14C8-4BD4-8122-8CAD9E8D7474}" type="presParOf" srcId="{1B675AD1-F472-4A18-8D8B-239BDE4A9BC4}" destId="{8B6439FB-0CF5-4A14-AAB6-715BEC357F9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3DADC3-A467-4C40-BD42-AC067C1D57AA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66C04279-5235-4226-AF2D-0F0196023F53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Trauma Aware</a:t>
          </a:r>
        </a:p>
      </dgm:t>
    </dgm:pt>
    <dgm:pt modelId="{A60E13E0-3292-4B58-B7D7-2D280BCA69A2}" type="parTrans" cxnId="{E2DC1FB1-D831-4E7A-A5FC-3C1A65B55035}">
      <dgm:prSet/>
      <dgm:spPr/>
      <dgm:t>
        <a:bodyPr/>
        <a:lstStyle/>
        <a:p>
          <a:endParaRPr lang="en-US"/>
        </a:p>
      </dgm:t>
    </dgm:pt>
    <dgm:pt modelId="{7FC743FA-83E0-41D3-86AE-A0239131D74B}" type="sibTrans" cxnId="{E2DC1FB1-D831-4E7A-A5FC-3C1A65B55035}">
      <dgm:prSet/>
      <dgm:spPr/>
      <dgm:t>
        <a:bodyPr/>
        <a:lstStyle/>
        <a:p>
          <a:endParaRPr lang="en-US"/>
        </a:p>
      </dgm:t>
    </dgm:pt>
    <dgm:pt modelId="{50650C56-B8FB-44D3-8012-EDF69F985175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Trauma Sensitive</a:t>
          </a:r>
        </a:p>
      </dgm:t>
    </dgm:pt>
    <dgm:pt modelId="{24B4DF93-74B9-4971-92A6-05D73D4309B1}" type="parTrans" cxnId="{EB095AC6-A5F5-45DC-98D8-A9574A5B4A45}">
      <dgm:prSet/>
      <dgm:spPr/>
      <dgm:t>
        <a:bodyPr/>
        <a:lstStyle/>
        <a:p>
          <a:endParaRPr lang="en-US"/>
        </a:p>
      </dgm:t>
    </dgm:pt>
    <dgm:pt modelId="{0B0214F5-1ADF-4FEE-BAEC-9E6E6C53DB37}" type="sibTrans" cxnId="{EB095AC6-A5F5-45DC-98D8-A9574A5B4A45}">
      <dgm:prSet/>
      <dgm:spPr/>
      <dgm:t>
        <a:bodyPr/>
        <a:lstStyle/>
        <a:p>
          <a:endParaRPr lang="en-US"/>
        </a:p>
      </dgm:t>
    </dgm:pt>
    <dgm:pt modelId="{F6CEFF12-E2B4-4319-A15A-78D0543FD503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Trauma Responsive</a:t>
          </a:r>
        </a:p>
      </dgm:t>
    </dgm:pt>
    <dgm:pt modelId="{DA014A9C-3516-4228-BA72-8AFCDDF7243B}" type="parTrans" cxnId="{F1DD4D13-854A-4E6E-9CBF-97C0DDE53B48}">
      <dgm:prSet/>
      <dgm:spPr/>
      <dgm:t>
        <a:bodyPr/>
        <a:lstStyle/>
        <a:p>
          <a:endParaRPr lang="en-US"/>
        </a:p>
      </dgm:t>
    </dgm:pt>
    <dgm:pt modelId="{CA7867AE-6116-4C12-8DAB-B9692CFE45CA}" type="sibTrans" cxnId="{F1DD4D13-854A-4E6E-9CBF-97C0DDE53B48}">
      <dgm:prSet/>
      <dgm:spPr/>
      <dgm:t>
        <a:bodyPr/>
        <a:lstStyle/>
        <a:p>
          <a:endParaRPr lang="en-US"/>
        </a:p>
      </dgm:t>
    </dgm:pt>
    <dgm:pt modelId="{F7A4A7F1-E67D-4038-9A85-E8A50E0F33A2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Trauma Informed</a:t>
          </a:r>
        </a:p>
      </dgm:t>
    </dgm:pt>
    <dgm:pt modelId="{E517CBD7-93F1-418A-9139-8FE5CB308631}" type="parTrans" cxnId="{D4FBFF9D-88BA-4686-AB3C-61F004DF4FB3}">
      <dgm:prSet/>
      <dgm:spPr/>
      <dgm:t>
        <a:bodyPr/>
        <a:lstStyle/>
        <a:p>
          <a:endParaRPr lang="en-US"/>
        </a:p>
      </dgm:t>
    </dgm:pt>
    <dgm:pt modelId="{63DAFC8E-A400-4730-BF21-9F00E238F398}" type="sibTrans" cxnId="{D4FBFF9D-88BA-4686-AB3C-61F004DF4FB3}">
      <dgm:prSet/>
      <dgm:spPr/>
      <dgm:t>
        <a:bodyPr/>
        <a:lstStyle/>
        <a:p>
          <a:endParaRPr lang="en-US"/>
        </a:p>
      </dgm:t>
    </dgm:pt>
    <dgm:pt modelId="{1B675AD1-F472-4A18-8D8B-239BDE4A9BC4}" type="pres">
      <dgm:prSet presAssocID="{D23DADC3-A467-4C40-BD42-AC067C1D57AA}" presName="Name0" presStyleCnt="0">
        <dgm:presLayoutVars>
          <dgm:dir/>
          <dgm:animLvl val="lvl"/>
          <dgm:resizeHandles val="exact"/>
        </dgm:presLayoutVars>
      </dgm:prSet>
      <dgm:spPr/>
    </dgm:pt>
    <dgm:pt modelId="{B912D77A-6437-48E4-BC0A-DCBC8C444566}" type="pres">
      <dgm:prSet presAssocID="{66C04279-5235-4226-AF2D-0F0196023F5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177BB25-1CC8-477E-B6D5-AAE99500C94A}" type="pres">
      <dgm:prSet presAssocID="{7FC743FA-83E0-41D3-86AE-A0239131D74B}" presName="parTxOnlySpace" presStyleCnt="0"/>
      <dgm:spPr/>
    </dgm:pt>
    <dgm:pt modelId="{798C9F25-6761-4A39-9A2C-E274CF250DC7}" type="pres">
      <dgm:prSet presAssocID="{50650C56-B8FB-44D3-8012-EDF69F98517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FFF4762-5F7C-47E4-A106-1EA2B93B0EA3}" type="pres">
      <dgm:prSet presAssocID="{0B0214F5-1ADF-4FEE-BAEC-9E6E6C53DB37}" presName="parTxOnlySpace" presStyleCnt="0"/>
      <dgm:spPr/>
    </dgm:pt>
    <dgm:pt modelId="{D44233F2-3F33-4ABC-9ADB-9F94B62F0C5A}" type="pres">
      <dgm:prSet presAssocID="{F6CEFF12-E2B4-4319-A15A-78D0543FD50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2689634-B777-4E8E-A5C2-67E60C2E78D3}" type="pres">
      <dgm:prSet presAssocID="{CA7867AE-6116-4C12-8DAB-B9692CFE45CA}" presName="parTxOnlySpace" presStyleCnt="0"/>
      <dgm:spPr/>
    </dgm:pt>
    <dgm:pt modelId="{8B6439FB-0CF5-4A14-AAB6-715BEC357F90}" type="pres">
      <dgm:prSet presAssocID="{F7A4A7F1-E67D-4038-9A85-E8A50E0F33A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1DD4D13-854A-4E6E-9CBF-97C0DDE53B48}" srcId="{D23DADC3-A467-4C40-BD42-AC067C1D57AA}" destId="{F6CEFF12-E2B4-4319-A15A-78D0543FD503}" srcOrd="2" destOrd="0" parTransId="{DA014A9C-3516-4228-BA72-8AFCDDF7243B}" sibTransId="{CA7867AE-6116-4C12-8DAB-B9692CFE45CA}"/>
    <dgm:cxn modelId="{A22CCA21-B3C5-4674-B8FA-FE78CC986117}" type="presOf" srcId="{50650C56-B8FB-44D3-8012-EDF69F985175}" destId="{798C9F25-6761-4A39-9A2C-E274CF250DC7}" srcOrd="0" destOrd="0" presId="urn:microsoft.com/office/officeart/2005/8/layout/chevron1"/>
    <dgm:cxn modelId="{FAE5F168-B63A-40E5-A8AD-B7547CF570D5}" type="presOf" srcId="{D23DADC3-A467-4C40-BD42-AC067C1D57AA}" destId="{1B675AD1-F472-4A18-8D8B-239BDE4A9BC4}" srcOrd="0" destOrd="0" presId="urn:microsoft.com/office/officeart/2005/8/layout/chevron1"/>
    <dgm:cxn modelId="{3DE35D7B-F170-4469-A21E-2D67138CF87E}" type="presOf" srcId="{66C04279-5235-4226-AF2D-0F0196023F53}" destId="{B912D77A-6437-48E4-BC0A-DCBC8C444566}" srcOrd="0" destOrd="0" presId="urn:microsoft.com/office/officeart/2005/8/layout/chevron1"/>
    <dgm:cxn modelId="{4ED08587-6128-4AD1-9B4A-ABBB7C2705C3}" type="presOf" srcId="{F6CEFF12-E2B4-4319-A15A-78D0543FD503}" destId="{D44233F2-3F33-4ABC-9ADB-9F94B62F0C5A}" srcOrd="0" destOrd="0" presId="urn:microsoft.com/office/officeart/2005/8/layout/chevron1"/>
    <dgm:cxn modelId="{D4FBFF9D-88BA-4686-AB3C-61F004DF4FB3}" srcId="{D23DADC3-A467-4C40-BD42-AC067C1D57AA}" destId="{F7A4A7F1-E67D-4038-9A85-E8A50E0F33A2}" srcOrd="3" destOrd="0" parTransId="{E517CBD7-93F1-418A-9139-8FE5CB308631}" sibTransId="{63DAFC8E-A400-4730-BF21-9F00E238F398}"/>
    <dgm:cxn modelId="{9BA335A3-6C85-47A3-9130-BECC7FC5FCCC}" type="presOf" srcId="{F7A4A7F1-E67D-4038-9A85-E8A50E0F33A2}" destId="{8B6439FB-0CF5-4A14-AAB6-715BEC357F90}" srcOrd="0" destOrd="0" presId="urn:microsoft.com/office/officeart/2005/8/layout/chevron1"/>
    <dgm:cxn modelId="{E2DC1FB1-D831-4E7A-A5FC-3C1A65B55035}" srcId="{D23DADC3-A467-4C40-BD42-AC067C1D57AA}" destId="{66C04279-5235-4226-AF2D-0F0196023F53}" srcOrd="0" destOrd="0" parTransId="{A60E13E0-3292-4B58-B7D7-2D280BCA69A2}" sibTransId="{7FC743FA-83E0-41D3-86AE-A0239131D74B}"/>
    <dgm:cxn modelId="{EB095AC6-A5F5-45DC-98D8-A9574A5B4A45}" srcId="{D23DADC3-A467-4C40-BD42-AC067C1D57AA}" destId="{50650C56-B8FB-44D3-8012-EDF69F985175}" srcOrd="1" destOrd="0" parTransId="{24B4DF93-74B9-4971-92A6-05D73D4309B1}" sibTransId="{0B0214F5-1ADF-4FEE-BAEC-9E6E6C53DB37}"/>
    <dgm:cxn modelId="{88F49996-05AD-42B7-820F-D4414C882DBD}" type="presParOf" srcId="{1B675AD1-F472-4A18-8D8B-239BDE4A9BC4}" destId="{B912D77A-6437-48E4-BC0A-DCBC8C444566}" srcOrd="0" destOrd="0" presId="urn:microsoft.com/office/officeart/2005/8/layout/chevron1"/>
    <dgm:cxn modelId="{70581212-8592-437E-BBFD-B53CC19335DC}" type="presParOf" srcId="{1B675AD1-F472-4A18-8D8B-239BDE4A9BC4}" destId="{9177BB25-1CC8-477E-B6D5-AAE99500C94A}" srcOrd="1" destOrd="0" presId="urn:microsoft.com/office/officeart/2005/8/layout/chevron1"/>
    <dgm:cxn modelId="{056E7506-5002-422A-AEE4-52DDED251A7B}" type="presParOf" srcId="{1B675AD1-F472-4A18-8D8B-239BDE4A9BC4}" destId="{798C9F25-6761-4A39-9A2C-E274CF250DC7}" srcOrd="2" destOrd="0" presId="urn:microsoft.com/office/officeart/2005/8/layout/chevron1"/>
    <dgm:cxn modelId="{4ECAB848-51EC-479A-A3CB-9483CE7E36A2}" type="presParOf" srcId="{1B675AD1-F472-4A18-8D8B-239BDE4A9BC4}" destId="{6FFF4762-5F7C-47E4-A106-1EA2B93B0EA3}" srcOrd="3" destOrd="0" presId="urn:microsoft.com/office/officeart/2005/8/layout/chevron1"/>
    <dgm:cxn modelId="{0A48DB0D-7329-4D76-8D78-5F76093D1B75}" type="presParOf" srcId="{1B675AD1-F472-4A18-8D8B-239BDE4A9BC4}" destId="{D44233F2-3F33-4ABC-9ADB-9F94B62F0C5A}" srcOrd="4" destOrd="0" presId="urn:microsoft.com/office/officeart/2005/8/layout/chevron1"/>
    <dgm:cxn modelId="{034B42EA-4E2D-47DD-AD13-165B9BD948EB}" type="presParOf" srcId="{1B675AD1-F472-4A18-8D8B-239BDE4A9BC4}" destId="{02689634-B777-4E8E-A5C2-67E60C2E78D3}" srcOrd="5" destOrd="0" presId="urn:microsoft.com/office/officeart/2005/8/layout/chevron1"/>
    <dgm:cxn modelId="{EDDCE894-14C8-4BD4-8122-8CAD9E8D7474}" type="presParOf" srcId="{1B675AD1-F472-4A18-8D8B-239BDE4A9BC4}" destId="{8B6439FB-0CF5-4A14-AAB6-715BEC357F9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3DADC3-A467-4C40-BD42-AC067C1D57AA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66C04279-5235-4226-AF2D-0F0196023F53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A60E13E0-3292-4B58-B7D7-2D280BCA69A2}" type="parTrans" cxnId="{E2DC1FB1-D831-4E7A-A5FC-3C1A65B55035}">
      <dgm:prSet/>
      <dgm:spPr/>
      <dgm:t>
        <a:bodyPr/>
        <a:lstStyle/>
        <a:p>
          <a:endParaRPr lang="en-US"/>
        </a:p>
      </dgm:t>
    </dgm:pt>
    <dgm:pt modelId="{7FC743FA-83E0-41D3-86AE-A0239131D74B}" type="sibTrans" cxnId="{E2DC1FB1-D831-4E7A-A5FC-3C1A65B55035}">
      <dgm:prSet/>
      <dgm:spPr/>
      <dgm:t>
        <a:bodyPr/>
        <a:lstStyle/>
        <a:p>
          <a:endParaRPr lang="en-US"/>
        </a:p>
      </dgm:t>
    </dgm:pt>
    <dgm:pt modelId="{50650C56-B8FB-44D3-8012-EDF69F985175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24B4DF93-74B9-4971-92A6-05D73D4309B1}" type="parTrans" cxnId="{EB095AC6-A5F5-45DC-98D8-A9574A5B4A45}">
      <dgm:prSet/>
      <dgm:spPr/>
      <dgm:t>
        <a:bodyPr/>
        <a:lstStyle/>
        <a:p>
          <a:endParaRPr lang="en-US"/>
        </a:p>
      </dgm:t>
    </dgm:pt>
    <dgm:pt modelId="{0B0214F5-1ADF-4FEE-BAEC-9E6E6C53DB37}" type="sibTrans" cxnId="{EB095AC6-A5F5-45DC-98D8-A9574A5B4A45}">
      <dgm:prSet/>
      <dgm:spPr/>
      <dgm:t>
        <a:bodyPr/>
        <a:lstStyle/>
        <a:p>
          <a:endParaRPr lang="en-US"/>
        </a:p>
      </dgm:t>
    </dgm:pt>
    <dgm:pt modelId="{F6CEFF12-E2B4-4319-A15A-78D0543FD503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DA014A9C-3516-4228-BA72-8AFCDDF7243B}" type="parTrans" cxnId="{F1DD4D13-854A-4E6E-9CBF-97C0DDE53B48}">
      <dgm:prSet/>
      <dgm:spPr/>
      <dgm:t>
        <a:bodyPr/>
        <a:lstStyle/>
        <a:p>
          <a:endParaRPr lang="en-US"/>
        </a:p>
      </dgm:t>
    </dgm:pt>
    <dgm:pt modelId="{CA7867AE-6116-4C12-8DAB-B9692CFE45CA}" type="sibTrans" cxnId="{F1DD4D13-854A-4E6E-9CBF-97C0DDE53B48}">
      <dgm:prSet/>
      <dgm:spPr/>
      <dgm:t>
        <a:bodyPr/>
        <a:lstStyle/>
        <a:p>
          <a:endParaRPr lang="en-US"/>
        </a:p>
      </dgm:t>
    </dgm:pt>
    <dgm:pt modelId="{F7A4A7F1-E67D-4038-9A85-E8A50E0F33A2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E517CBD7-93F1-418A-9139-8FE5CB308631}" type="parTrans" cxnId="{D4FBFF9D-88BA-4686-AB3C-61F004DF4FB3}">
      <dgm:prSet/>
      <dgm:spPr/>
      <dgm:t>
        <a:bodyPr/>
        <a:lstStyle/>
        <a:p>
          <a:endParaRPr lang="en-US"/>
        </a:p>
      </dgm:t>
    </dgm:pt>
    <dgm:pt modelId="{63DAFC8E-A400-4730-BF21-9F00E238F398}" type="sibTrans" cxnId="{D4FBFF9D-88BA-4686-AB3C-61F004DF4FB3}">
      <dgm:prSet/>
      <dgm:spPr/>
      <dgm:t>
        <a:bodyPr/>
        <a:lstStyle/>
        <a:p>
          <a:endParaRPr lang="en-US"/>
        </a:p>
      </dgm:t>
    </dgm:pt>
    <dgm:pt modelId="{1B675AD1-F472-4A18-8D8B-239BDE4A9BC4}" type="pres">
      <dgm:prSet presAssocID="{D23DADC3-A467-4C40-BD42-AC067C1D57AA}" presName="Name0" presStyleCnt="0">
        <dgm:presLayoutVars>
          <dgm:dir/>
          <dgm:animLvl val="lvl"/>
          <dgm:resizeHandles val="exact"/>
        </dgm:presLayoutVars>
      </dgm:prSet>
      <dgm:spPr/>
    </dgm:pt>
    <dgm:pt modelId="{B912D77A-6437-48E4-BC0A-DCBC8C444566}" type="pres">
      <dgm:prSet presAssocID="{66C04279-5235-4226-AF2D-0F0196023F5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177BB25-1CC8-477E-B6D5-AAE99500C94A}" type="pres">
      <dgm:prSet presAssocID="{7FC743FA-83E0-41D3-86AE-A0239131D74B}" presName="parTxOnlySpace" presStyleCnt="0"/>
      <dgm:spPr/>
    </dgm:pt>
    <dgm:pt modelId="{798C9F25-6761-4A39-9A2C-E274CF250DC7}" type="pres">
      <dgm:prSet presAssocID="{50650C56-B8FB-44D3-8012-EDF69F98517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FFF4762-5F7C-47E4-A106-1EA2B93B0EA3}" type="pres">
      <dgm:prSet presAssocID="{0B0214F5-1ADF-4FEE-BAEC-9E6E6C53DB37}" presName="parTxOnlySpace" presStyleCnt="0"/>
      <dgm:spPr/>
    </dgm:pt>
    <dgm:pt modelId="{D44233F2-3F33-4ABC-9ADB-9F94B62F0C5A}" type="pres">
      <dgm:prSet presAssocID="{F6CEFF12-E2B4-4319-A15A-78D0543FD50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2689634-B777-4E8E-A5C2-67E60C2E78D3}" type="pres">
      <dgm:prSet presAssocID="{CA7867AE-6116-4C12-8DAB-B9692CFE45CA}" presName="parTxOnlySpace" presStyleCnt="0"/>
      <dgm:spPr/>
    </dgm:pt>
    <dgm:pt modelId="{8B6439FB-0CF5-4A14-AAB6-715BEC357F90}" type="pres">
      <dgm:prSet presAssocID="{F7A4A7F1-E67D-4038-9A85-E8A50E0F33A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1DD4D13-854A-4E6E-9CBF-97C0DDE53B48}" srcId="{D23DADC3-A467-4C40-BD42-AC067C1D57AA}" destId="{F6CEFF12-E2B4-4319-A15A-78D0543FD503}" srcOrd="2" destOrd="0" parTransId="{DA014A9C-3516-4228-BA72-8AFCDDF7243B}" sibTransId="{CA7867AE-6116-4C12-8DAB-B9692CFE45CA}"/>
    <dgm:cxn modelId="{A22CCA21-B3C5-4674-B8FA-FE78CC986117}" type="presOf" srcId="{50650C56-B8FB-44D3-8012-EDF69F985175}" destId="{798C9F25-6761-4A39-9A2C-E274CF250DC7}" srcOrd="0" destOrd="0" presId="urn:microsoft.com/office/officeart/2005/8/layout/chevron1"/>
    <dgm:cxn modelId="{FAE5F168-B63A-40E5-A8AD-B7547CF570D5}" type="presOf" srcId="{D23DADC3-A467-4C40-BD42-AC067C1D57AA}" destId="{1B675AD1-F472-4A18-8D8B-239BDE4A9BC4}" srcOrd="0" destOrd="0" presId="urn:microsoft.com/office/officeart/2005/8/layout/chevron1"/>
    <dgm:cxn modelId="{3DE35D7B-F170-4469-A21E-2D67138CF87E}" type="presOf" srcId="{66C04279-5235-4226-AF2D-0F0196023F53}" destId="{B912D77A-6437-48E4-BC0A-DCBC8C444566}" srcOrd="0" destOrd="0" presId="urn:microsoft.com/office/officeart/2005/8/layout/chevron1"/>
    <dgm:cxn modelId="{4ED08587-6128-4AD1-9B4A-ABBB7C2705C3}" type="presOf" srcId="{F6CEFF12-E2B4-4319-A15A-78D0543FD503}" destId="{D44233F2-3F33-4ABC-9ADB-9F94B62F0C5A}" srcOrd="0" destOrd="0" presId="urn:microsoft.com/office/officeart/2005/8/layout/chevron1"/>
    <dgm:cxn modelId="{D4FBFF9D-88BA-4686-AB3C-61F004DF4FB3}" srcId="{D23DADC3-A467-4C40-BD42-AC067C1D57AA}" destId="{F7A4A7F1-E67D-4038-9A85-E8A50E0F33A2}" srcOrd="3" destOrd="0" parTransId="{E517CBD7-93F1-418A-9139-8FE5CB308631}" sibTransId="{63DAFC8E-A400-4730-BF21-9F00E238F398}"/>
    <dgm:cxn modelId="{9BA335A3-6C85-47A3-9130-BECC7FC5FCCC}" type="presOf" srcId="{F7A4A7F1-E67D-4038-9A85-E8A50E0F33A2}" destId="{8B6439FB-0CF5-4A14-AAB6-715BEC357F90}" srcOrd="0" destOrd="0" presId="urn:microsoft.com/office/officeart/2005/8/layout/chevron1"/>
    <dgm:cxn modelId="{E2DC1FB1-D831-4E7A-A5FC-3C1A65B55035}" srcId="{D23DADC3-A467-4C40-BD42-AC067C1D57AA}" destId="{66C04279-5235-4226-AF2D-0F0196023F53}" srcOrd="0" destOrd="0" parTransId="{A60E13E0-3292-4B58-B7D7-2D280BCA69A2}" sibTransId="{7FC743FA-83E0-41D3-86AE-A0239131D74B}"/>
    <dgm:cxn modelId="{EB095AC6-A5F5-45DC-98D8-A9574A5B4A45}" srcId="{D23DADC3-A467-4C40-BD42-AC067C1D57AA}" destId="{50650C56-B8FB-44D3-8012-EDF69F985175}" srcOrd="1" destOrd="0" parTransId="{24B4DF93-74B9-4971-92A6-05D73D4309B1}" sibTransId="{0B0214F5-1ADF-4FEE-BAEC-9E6E6C53DB37}"/>
    <dgm:cxn modelId="{88F49996-05AD-42B7-820F-D4414C882DBD}" type="presParOf" srcId="{1B675AD1-F472-4A18-8D8B-239BDE4A9BC4}" destId="{B912D77A-6437-48E4-BC0A-DCBC8C444566}" srcOrd="0" destOrd="0" presId="urn:microsoft.com/office/officeart/2005/8/layout/chevron1"/>
    <dgm:cxn modelId="{70581212-8592-437E-BBFD-B53CC19335DC}" type="presParOf" srcId="{1B675AD1-F472-4A18-8D8B-239BDE4A9BC4}" destId="{9177BB25-1CC8-477E-B6D5-AAE99500C94A}" srcOrd="1" destOrd="0" presId="urn:microsoft.com/office/officeart/2005/8/layout/chevron1"/>
    <dgm:cxn modelId="{056E7506-5002-422A-AEE4-52DDED251A7B}" type="presParOf" srcId="{1B675AD1-F472-4A18-8D8B-239BDE4A9BC4}" destId="{798C9F25-6761-4A39-9A2C-E274CF250DC7}" srcOrd="2" destOrd="0" presId="urn:microsoft.com/office/officeart/2005/8/layout/chevron1"/>
    <dgm:cxn modelId="{4ECAB848-51EC-479A-A3CB-9483CE7E36A2}" type="presParOf" srcId="{1B675AD1-F472-4A18-8D8B-239BDE4A9BC4}" destId="{6FFF4762-5F7C-47E4-A106-1EA2B93B0EA3}" srcOrd="3" destOrd="0" presId="urn:microsoft.com/office/officeart/2005/8/layout/chevron1"/>
    <dgm:cxn modelId="{0A48DB0D-7329-4D76-8D78-5F76093D1B75}" type="presParOf" srcId="{1B675AD1-F472-4A18-8D8B-239BDE4A9BC4}" destId="{D44233F2-3F33-4ABC-9ADB-9F94B62F0C5A}" srcOrd="4" destOrd="0" presId="urn:microsoft.com/office/officeart/2005/8/layout/chevron1"/>
    <dgm:cxn modelId="{034B42EA-4E2D-47DD-AD13-165B9BD948EB}" type="presParOf" srcId="{1B675AD1-F472-4A18-8D8B-239BDE4A9BC4}" destId="{02689634-B777-4E8E-A5C2-67E60C2E78D3}" srcOrd="5" destOrd="0" presId="urn:microsoft.com/office/officeart/2005/8/layout/chevron1"/>
    <dgm:cxn modelId="{EDDCE894-14C8-4BD4-8122-8CAD9E8D7474}" type="presParOf" srcId="{1B675AD1-F472-4A18-8D8B-239BDE4A9BC4}" destId="{8B6439FB-0CF5-4A14-AAB6-715BEC357F9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3DADC3-A467-4C40-BD42-AC067C1D57AA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66C04279-5235-4226-AF2D-0F0196023F53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A60E13E0-3292-4B58-B7D7-2D280BCA69A2}" type="parTrans" cxnId="{E2DC1FB1-D831-4E7A-A5FC-3C1A65B55035}">
      <dgm:prSet/>
      <dgm:spPr/>
      <dgm:t>
        <a:bodyPr/>
        <a:lstStyle/>
        <a:p>
          <a:endParaRPr lang="en-US"/>
        </a:p>
      </dgm:t>
    </dgm:pt>
    <dgm:pt modelId="{7FC743FA-83E0-41D3-86AE-A0239131D74B}" type="sibTrans" cxnId="{E2DC1FB1-D831-4E7A-A5FC-3C1A65B55035}">
      <dgm:prSet/>
      <dgm:spPr/>
      <dgm:t>
        <a:bodyPr/>
        <a:lstStyle/>
        <a:p>
          <a:endParaRPr lang="en-US"/>
        </a:p>
      </dgm:t>
    </dgm:pt>
    <dgm:pt modelId="{50650C56-B8FB-44D3-8012-EDF69F985175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24B4DF93-74B9-4971-92A6-05D73D4309B1}" type="parTrans" cxnId="{EB095AC6-A5F5-45DC-98D8-A9574A5B4A45}">
      <dgm:prSet/>
      <dgm:spPr/>
      <dgm:t>
        <a:bodyPr/>
        <a:lstStyle/>
        <a:p>
          <a:endParaRPr lang="en-US"/>
        </a:p>
      </dgm:t>
    </dgm:pt>
    <dgm:pt modelId="{0B0214F5-1ADF-4FEE-BAEC-9E6E6C53DB37}" type="sibTrans" cxnId="{EB095AC6-A5F5-45DC-98D8-A9574A5B4A45}">
      <dgm:prSet/>
      <dgm:spPr/>
      <dgm:t>
        <a:bodyPr/>
        <a:lstStyle/>
        <a:p>
          <a:endParaRPr lang="en-US"/>
        </a:p>
      </dgm:t>
    </dgm:pt>
    <dgm:pt modelId="{F6CEFF12-E2B4-4319-A15A-78D0543FD503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DA014A9C-3516-4228-BA72-8AFCDDF7243B}" type="parTrans" cxnId="{F1DD4D13-854A-4E6E-9CBF-97C0DDE53B48}">
      <dgm:prSet/>
      <dgm:spPr/>
      <dgm:t>
        <a:bodyPr/>
        <a:lstStyle/>
        <a:p>
          <a:endParaRPr lang="en-US"/>
        </a:p>
      </dgm:t>
    </dgm:pt>
    <dgm:pt modelId="{CA7867AE-6116-4C12-8DAB-B9692CFE45CA}" type="sibTrans" cxnId="{F1DD4D13-854A-4E6E-9CBF-97C0DDE53B48}">
      <dgm:prSet/>
      <dgm:spPr/>
      <dgm:t>
        <a:bodyPr/>
        <a:lstStyle/>
        <a:p>
          <a:endParaRPr lang="en-US"/>
        </a:p>
      </dgm:t>
    </dgm:pt>
    <dgm:pt modelId="{F7A4A7F1-E67D-4038-9A85-E8A50E0F33A2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E517CBD7-93F1-418A-9139-8FE5CB308631}" type="parTrans" cxnId="{D4FBFF9D-88BA-4686-AB3C-61F004DF4FB3}">
      <dgm:prSet/>
      <dgm:spPr/>
      <dgm:t>
        <a:bodyPr/>
        <a:lstStyle/>
        <a:p>
          <a:endParaRPr lang="en-US"/>
        </a:p>
      </dgm:t>
    </dgm:pt>
    <dgm:pt modelId="{63DAFC8E-A400-4730-BF21-9F00E238F398}" type="sibTrans" cxnId="{D4FBFF9D-88BA-4686-AB3C-61F004DF4FB3}">
      <dgm:prSet/>
      <dgm:spPr/>
      <dgm:t>
        <a:bodyPr/>
        <a:lstStyle/>
        <a:p>
          <a:endParaRPr lang="en-US"/>
        </a:p>
      </dgm:t>
    </dgm:pt>
    <dgm:pt modelId="{1B675AD1-F472-4A18-8D8B-239BDE4A9BC4}" type="pres">
      <dgm:prSet presAssocID="{D23DADC3-A467-4C40-BD42-AC067C1D57AA}" presName="Name0" presStyleCnt="0">
        <dgm:presLayoutVars>
          <dgm:dir/>
          <dgm:animLvl val="lvl"/>
          <dgm:resizeHandles val="exact"/>
        </dgm:presLayoutVars>
      </dgm:prSet>
      <dgm:spPr/>
    </dgm:pt>
    <dgm:pt modelId="{B912D77A-6437-48E4-BC0A-DCBC8C444566}" type="pres">
      <dgm:prSet presAssocID="{66C04279-5235-4226-AF2D-0F0196023F5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177BB25-1CC8-477E-B6D5-AAE99500C94A}" type="pres">
      <dgm:prSet presAssocID="{7FC743FA-83E0-41D3-86AE-A0239131D74B}" presName="parTxOnlySpace" presStyleCnt="0"/>
      <dgm:spPr/>
    </dgm:pt>
    <dgm:pt modelId="{798C9F25-6761-4A39-9A2C-E274CF250DC7}" type="pres">
      <dgm:prSet presAssocID="{50650C56-B8FB-44D3-8012-EDF69F98517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FFF4762-5F7C-47E4-A106-1EA2B93B0EA3}" type="pres">
      <dgm:prSet presAssocID="{0B0214F5-1ADF-4FEE-BAEC-9E6E6C53DB37}" presName="parTxOnlySpace" presStyleCnt="0"/>
      <dgm:spPr/>
    </dgm:pt>
    <dgm:pt modelId="{D44233F2-3F33-4ABC-9ADB-9F94B62F0C5A}" type="pres">
      <dgm:prSet presAssocID="{F6CEFF12-E2B4-4319-A15A-78D0543FD50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2689634-B777-4E8E-A5C2-67E60C2E78D3}" type="pres">
      <dgm:prSet presAssocID="{CA7867AE-6116-4C12-8DAB-B9692CFE45CA}" presName="parTxOnlySpace" presStyleCnt="0"/>
      <dgm:spPr/>
    </dgm:pt>
    <dgm:pt modelId="{8B6439FB-0CF5-4A14-AAB6-715BEC357F90}" type="pres">
      <dgm:prSet presAssocID="{F7A4A7F1-E67D-4038-9A85-E8A50E0F33A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1DD4D13-854A-4E6E-9CBF-97C0DDE53B48}" srcId="{D23DADC3-A467-4C40-BD42-AC067C1D57AA}" destId="{F6CEFF12-E2B4-4319-A15A-78D0543FD503}" srcOrd="2" destOrd="0" parTransId="{DA014A9C-3516-4228-BA72-8AFCDDF7243B}" sibTransId="{CA7867AE-6116-4C12-8DAB-B9692CFE45CA}"/>
    <dgm:cxn modelId="{A22CCA21-B3C5-4674-B8FA-FE78CC986117}" type="presOf" srcId="{50650C56-B8FB-44D3-8012-EDF69F985175}" destId="{798C9F25-6761-4A39-9A2C-E274CF250DC7}" srcOrd="0" destOrd="0" presId="urn:microsoft.com/office/officeart/2005/8/layout/chevron1"/>
    <dgm:cxn modelId="{FAE5F168-B63A-40E5-A8AD-B7547CF570D5}" type="presOf" srcId="{D23DADC3-A467-4C40-BD42-AC067C1D57AA}" destId="{1B675AD1-F472-4A18-8D8B-239BDE4A9BC4}" srcOrd="0" destOrd="0" presId="urn:microsoft.com/office/officeart/2005/8/layout/chevron1"/>
    <dgm:cxn modelId="{3DE35D7B-F170-4469-A21E-2D67138CF87E}" type="presOf" srcId="{66C04279-5235-4226-AF2D-0F0196023F53}" destId="{B912D77A-6437-48E4-BC0A-DCBC8C444566}" srcOrd="0" destOrd="0" presId="urn:microsoft.com/office/officeart/2005/8/layout/chevron1"/>
    <dgm:cxn modelId="{4ED08587-6128-4AD1-9B4A-ABBB7C2705C3}" type="presOf" srcId="{F6CEFF12-E2B4-4319-A15A-78D0543FD503}" destId="{D44233F2-3F33-4ABC-9ADB-9F94B62F0C5A}" srcOrd="0" destOrd="0" presId="urn:microsoft.com/office/officeart/2005/8/layout/chevron1"/>
    <dgm:cxn modelId="{D4FBFF9D-88BA-4686-AB3C-61F004DF4FB3}" srcId="{D23DADC3-A467-4C40-BD42-AC067C1D57AA}" destId="{F7A4A7F1-E67D-4038-9A85-E8A50E0F33A2}" srcOrd="3" destOrd="0" parTransId="{E517CBD7-93F1-418A-9139-8FE5CB308631}" sibTransId="{63DAFC8E-A400-4730-BF21-9F00E238F398}"/>
    <dgm:cxn modelId="{9BA335A3-6C85-47A3-9130-BECC7FC5FCCC}" type="presOf" srcId="{F7A4A7F1-E67D-4038-9A85-E8A50E0F33A2}" destId="{8B6439FB-0CF5-4A14-AAB6-715BEC357F90}" srcOrd="0" destOrd="0" presId="urn:microsoft.com/office/officeart/2005/8/layout/chevron1"/>
    <dgm:cxn modelId="{E2DC1FB1-D831-4E7A-A5FC-3C1A65B55035}" srcId="{D23DADC3-A467-4C40-BD42-AC067C1D57AA}" destId="{66C04279-5235-4226-AF2D-0F0196023F53}" srcOrd="0" destOrd="0" parTransId="{A60E13E0-3292-4B58-B7D7-2D280BCA69A2}" sibTransId="{7FC743FA-83E0-41D3-86AE-A0239131D74B}"/>
    <dgm:cxn modelId="{EB095AC6-A5F5-45DC-98D8-A9574A5B4A45}" srcId="{D23DADC3-A467-4C40-BD42-AC067C1D57AA}" destId="{50650C56-B8FB-44D3-8012-EDF69F985175}" srcOrd="1" destOrd="0" parTransId="{24B4DF93-74B9-4971-92A6-05D73D4309B1}" sibTransId="{0B0214F5-1ADF-4FEE-BAEC-9E6E6C53DB37}"/>
    <dgm:cxn modelId="{88F49996-05AD-42B7-820F-D4414C882DBD}" type="presParOf" srcId="{1B675AD1-F472-4A18-8D8B-239BDE4A9BC4}" destId="{B912D77A-6437-48E4-BC0A-DCBC8C444566}" srcOrd="0" destOrd="0" presId="urn:microsoft.com/office/officeart/2005/8/layout/chevron1"/>
    <dgm:cxn modelId="{70581212-8592-437E-BBFD-B53CC19335DC}" type="presParOf" srcId="{1B675AD1-F472-4A18-8D8B-239BDE4A9BC4}" destId="{9177BB25-1CC8-477E-B6D5-AAE99500C94A}" srcOrd="1" destOrd="0" presId="urn:microsoft.com/office/officeart/2005/8/layout/chevron1"/>
    <dgm:cxn modelId="{056E7506-5002-422A-AEE4-52DDED251A7B}" type="presParOf" srcId="{1B675AD1-F472-4A18-8D8B-239BDE4A9BC4}" destId="{798C9F25-6761-4A39-9A2C-E274CF250DC7}" srcOrd="2" destOrd="0" presId="urn:microsoft.com/office/officeart/2005/8/layout/chevron1"/>
    <dgm:cxn modelId="{4ECAB848-51EC-479A-A3CB-9483CE7E36A2}" type="presParOf" srcId="{1B675AD1-F472-4A18-8D8B-239BDE4A9BC4}" destId="{6FFF4762-5F7C-47E4-A106-1EA2B93B0EA3}" srcOrd="3" destOrd="0" presId="urn:microsoft.com/office/officeart/2005/8/layout/chevron1"/>
    <dgm:cxn modelId="{0A48DB0D-7329-4D76-8D78-5F76093D1B75}" type="presParOf" srcId="{1B675AD1-F472-4A18-8D8B-239BDE4A9BC4}" destId="{D44233F2-3F33-4ABC-9ADB-9F94B62F0C5A}" srcOrd="4" destOrd="0" presId="urn:microsoft.com/office/officeart/2005/8/layout/chevron1"/>
    <dgm:cxn modelId="{034B42EA-4E2D-47DD-AD13-165B9BD948EB}" type="presParOf" srcId="{1B675AD1-F472-4A18-8D8B-239BDE4A9BC4}" destId="{02689634-B777-4E8E-A5C2-67E60C2E78D3}" srcOrd="5" destOrd="0" presId="urn:microsoft.com/office/officeart/2005/8/layout/chevron1"/>
    <dgm:cxn modelId="{EDDCE894-14C8-4BD4-8122-8CAD9E8D7474}" type="presParOf" srcId="{1B675AD1-F472-4A18-8D8B-239BDE4A9BC4}" destId="{8B6439FB-0CF5-4A14-AAB6-715BEC357F9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3DADC3-A467-4C40-BD42-AC067C1D57AA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66C04279-5235-4226-AF2D-0F0196023F53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A60E13E0-3292-4B58-B7D7-2D280BCA69A2}" type="parTrans" cxnId="{E2DC1FB1-D831-4E7A-A5FC-3C1A65B55035}">
      <dgm:prSet/>
      <dgm:spPr/>
      <dgm:t>
        <a:bodyPr/>
        <a:lstStyle/>
        <a:p>
          <a:endParaRPr lang="en-US"/>
        </a:p>
      </dgm:t>
    </dgm:pt>
    <dgm:pt modelId="{7FC743FA-83E0-41D3-86AE-A0239131D74B}" type="sibTrans" cxnId="{E2DC1FB1-D831-4E7A-A5FC-3C1A65B55035}">
      <dgm:prSet/>
      <dgm:spPr/>
      <dgm:t>
        <a:bodyPr/>
        <a:lstStyle/>
        <a:p>
          <a:endParaRPr lang="en-US"/>
        </a:p>
      </dgm:t>
    </dgm:pt>
    <dgm:pt modelId="{50650C56-B8FB-44D3-8012-EDF69F985175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24B4DF93-74B9-4971-92A6-05D73D4309B1}" type="parTrans" cxnId="{EB095AC6-A5F5-45DC-98D8-A9574A5B4A45}">
      <dgm:prSet/>
      <dgm:spPr/>
      <dgm:t>
        <a:bodyPr/>
        <a:lstStyle/>
        <a:p>
          <a:endParaRPr lang="en-US"/>
        </a:p>
      </dgm:t>
    </dgm:pt>
    <dgm:pt modelId="{0B0214F5-1ADF-4FEE-BAEC-9E6E6C53DB37}" type="sibTrans" cxnId="{EB095AC6-A5F5-45DC-98D8-A9574A5B4A45}">
      <dgm:prSet/>
      <dgm:spPr/>
      <dgm:t>
        <a:bodyPr/>
        <a:lstStyle/>
        <a:p>
          <a:endParaRPr lang="en-US"/>
        </a:p>
      </dgm:t>
    </dgm:pt>
    <dgm:pt modelId="{F6CEFF12-E2B4-4319-A15A-78D0543FD503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DA014A9C-3516-4228-BA72-8AFCDDF7243B}" type="parTrans" cxnId="{F1DD4D13-854A-4E6E-9CBF-97C0DDE53B48}">
      <dgm:prSet/>
      <dgm:spPr/>
      <dgm:t>
        <a:bodyPr/>
        <a:lstStyle/>
        <a:p>
          <a:endParaRPr lang="en-US"/>
        </a:p>
      </dgm:t>
    </dgm:pt>
    <dgm:pt modelId="{CA7867AE-6116-4C12-8DAB-B9692CFE45CA}" type="sibTrans" cxnId="{F1DD4D13-854A-4E6E-9CBF-97C0DDE53B48}">
      <dgm:prSet/>
      <dgm:spPr/>
      <dgm:t>
        <a:bodyPr/>
        <a:lstStyle/>
        <a:p>
          <a:endParaRPr lang="en-US"/>
        </a:p>
      </dgm:t>
    </dgm:pt>
    <dgm:pt modelId="{F7A4A7F1-E67D-4038-9A85-E8A50E0F33A2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E517CBD7-93F1-418A-9139-8FE5CB308631}" type="parTrans" cxnId="{D4FBFF9D-88BA-4686-AB3C-61F004DF4FB3}">
      <dgm:prSet/>
      <dgm:spPr/>
      <dgm:t>
        <a:bodyPr/>
        <a:lstStyle/>
        <a:p>
          <a:endParaRPr lang="en-US"/>
        </a:p>
      </dgm:t>
    </dgm:pt>
    <dgm:pt modelId="{63DAFC8E-A400-4730-BF21-9F00E238F398}" type="sibTrans" cxnId="{D4FBFF9D-88BA-4686-AB3C-61F004DF4FB3}">
      <dgm:prSet/>
      <dgm:spPr/>
      <dgm:t>
        <a:bodyPr/>
        <a:lstStyle/>
        <a:p>
          <a:endParaRPr lang="en-US"/>
        </a:p>
      </dgm:t>
    </dgm:pt>
    <dgm:pt modelId="{1B675AD1-F472-4A18-8D8B-239BDE4A9BC4}" type="pres">
      <dgm:prSet presAssocID="{D23DADC3-A467-4C40-BD42-AC067C1D57AA}" presName="Name0" presStyleCnt="0">
        <dgm:presLayoutVars>
          <dgm:dir/>
          <dgm:animLvl val="lvl"/>
          <dgm:resizeHandles val="exact"/>
        </dgm:presLayoutVars>
      </dgm:prSet>
      <dgm:spPr/>
    </dgm:pt>
    <dgm:pt modelId="{B912D77A-6437-48E4-BC0A-DCBC8C444566}" type="pres">
      <dgm:prSet presAssocID="{66C04279-5235-4226-AF2D-0F0196023F5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177BB25-1CC8-477E-B6D5-AAE99500C94A}" type="pres">
      <dgm:prSet presAssocID="{7FC743FA-83E0-41D3-86AE-A0239131D74B}" presName="parTxOnlySpace" presStyleCnt="0"/>
      <dgm:spPr/>
    </dgm:pt>
    <dgm:pt modelId="{798C9F25-6761-4A39-9A2C-E274CF250DC7}" type="pres">
      <dgm:prSet presAssocID="{50650C56-B8FB-44D3-8012-EDF69F98517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FFF4762-5F7C-47E4-A106-1EA2B93B0EA3}" type="pres">
      <dgm:prSet presAssocID="{0B0214F5-1ADF-4FEE-BAEC-9E6E6C53DB37}" presName="parTxOnlySpace" presStyleCnt="0"/>
      <dgm:spPr/>
    </dgm:pt>
    <dgm:pt modelId="{D44233F2-3F33-4ABC-9ADB-9F94B62F0C5A}" type="pres">
      <dgm:prSet presAssocID="{F6CEFF12-E2B4-4319-A15A-78D0543FD50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2689634-B777-4E8E-A5C2-67E60C2E78D3}" type="pres">
      <dgm:prSet presAssocID="{CA7867AE-6116-4C12-8DAB-B9692CFE45CA}" presName="parTxOnlySpace" presStyleCnt="0"/>
      <dgm:spPr/>
    </dgm:pt>
    <dgm:pt modelId="{8B6439FB-0CF5-4A14-AAB6-715BEC357F90}" type="pres">
      <dgm:prSet presAssocID="{F7A4A7F1-E67D-4038-9A85-E8A50E0F33A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1DD4D13-854A-4E6E-9CBF-97C0DDE53B48}" srcId="{D23DADC3-A467-4C40-BD42-AC067C1D57AA}" destId="{F6CEFF12-E2B4-4319-A15A-78D0543FD503}" srcOrd="2" destOrd="0" parTransId="{DA014A9C-3516-4228-BA72-8AFCDDF7243B}" sibTransId="{CA7867AE-6116-4C12-8DAB-B9692CFE45CA}"/>
    <dgm:cxn modelId="{A22CCA21-B3C5-4674-B8FA-FE78CC986117}" type="presOf" srcId="{50650C56-B8FB-44D3-8012-EDF69F985175}" destId="{798C9F25-6761-4A39-9A2C-E274CF250DC7}" srcOrd="0" destOrd="0" presId="urn:microsoft.com/office/officeart/2005/8/layout/chevron1"/>
    <dgm:cxn modelId="{FAE5F168-B63A-40E5-A8AD-B7547CF570D5}" type="presOf" srcId="{D23DADC3-A467-4C40-BD42-AC067C1D57AA}" destId="{1B675AD1-F472-4A18-8D8B-239BDE4A9BC4}" srcOrd="0" destOrd="0" presId="urn:microsoft.com/office/officeart/2005/8/layout/chevron1"/>
    <dgm:cxn modelId="{3DE35D7B-F170-4469-A21E-2D67138CF87E}" type="presOf" srcId="{66C04279-5235-4226-AF2D-0F0196023F53}" destId="{B912D77A-6437-48E4-BC0A-DCBC8C444566}" srcOrd="0" destOrd="0" presId="urn:microsoft.com/office/officeart/2005/8/layout/chevron1"/>
    <dgm:cxn modelId="{4ED08587-6128-4AD1-9B4A-ABBB7C2705C3}" type="presOf" srcId="{F6CEFF12-E2B4-4319-A15A-78D0543FD503}" destId="{D44233F2-3F33-4ABC-9ADB-9F94B62F0C5A}" srcOrd="0" destOrd="0" presId="urn:microsoft.com/office/officeart/2005/8/layout/chevron1"/>
    <dgm:cxn modelId="{D4FBFF9D-88BA-4686-AB3C-61F004DF4FB3}" srcId="{D23DADC3-A467-4C40-BD42-AC067C1D57AA}" destId="{F7A4A7F1-E67D-4038-9A85-E8A50E0F33A2}" srcOrd="3" destOrd="0" parTransId="{E517CBD7-93F1-418A-9139-8FE5CB308631}" sibTransId="{63DAFC8E-A400-4730-BF21-9F00E238F398}"/>
    <dgm:cxn modelId="{9BA335A3-6C85-47A3-9130-BECC7FC5FCCC}" type="presOf" srcId="{F7A4A7F1-E67D-4038-9A85-E8A50E0F33A2}" destId="{8B6439FB-0CF5-4A14-AAB6-715BEC357F90}" srcOrd="0" destOrd="0" presId="urn:microsoft.com/office/officeart/2005/8/layout/chevron1"/>
    <dgm:cxn modelId="{E2DC1FB1-D831-4E7A-A5FC-3C1A65B55035}" srcId="{D23DADC3-A467-4C40-BD42-AC067C1D57AA}" destId="{66C04279-5235-4226-AF2D-0F0196023F53}" srcOrd="0" destOrd="0" parTransId="{A60E13E0-3292-4B58-B7D7-2D280BCA69A2}" sibTransId="{7FC743FA-83E0-41D3-86AE-A0239131D74B}"/>
    <dgm:cxn modelId="{EB095AC6-A5F5-45DC-98D8-A9574A5B4A45}" srcId="{D23DADC3-A467-4C40-BD42-AC067C1D57AA}" destId="{50650C56-B8FB-44D3-8012-EDF69F985175}" srcOrd="1" destOrd="0" parTransId="{24B4DF93-74B9-4971-92A6-05D73D4309B1}" sibTransId="{0B0214F5-1ADF-4FEE-BAEC-9E6E6C53DB37}"/>
    <dgm:cxn modelId="{88F49996-05AD-42B7-820F-D4414C882DBD}" type="presParOf" srcId="{1B675AD1-F472-4A18-8D8B-239BDE4A9BC4}" destId="{B912D77A-6437-48E4-BC0A-DCBC8C444566}" srcOrd="0" destOrd="0" presId="urn:microsoft.com/office/officeart/2005/8/layout/chevron1"/>
    <dgm:cxn modelId="{70581212-8592-437E-BBFD-B53CC19335DC}" type="presParOf" srcId="{1B675AD1-F472-4A18-8D8B-239BDE4A9BC4}" destId="{9177BB25-1CC8-477E-B6D5-AAE99500C94A}" srcOrd="1" destOrd="0" presId="urn:microsoft.com/office/officeart/2005/8/layout/chevron1"/>
    <dgm:cxn modelId="{056E7506-5002-422A-AEE4-52DDED251A7B}" type="presParOf" srcId="{1B675AD1-F472-4A18-8D8B-239BDE4A9BC4}" destId="{798C9F25-6761-4A39-9A2C-E274CF250DC7}" srcOrd="2" destOrd="0" presId="urn:microsoft.com/office/officeart/2005/8/layout/chevron1"/>
    <dgm:cxn modelId="{4ECAB848-51EC-479A-A3CB-9483CE7E36A2}" type="presParOf" srcId="{1B675AD1-F472-4A18-8D8B-239BDE4A9BC4}" destId="{6FFF4762-5F7C-47E4-A106-1EA2B93B0EA3}" srcOrd="3" destOrd="0" presId="urn:microsoft.com/office/officeart/2005/8/layout/chevron1"/>
    <dgm:cxn modelId="{0A48DB0D-7329-4D76-8D78-5F76093D1B75}" type="presParOf" srcId="{1B675AD1-F472-4A18-8D8B-239BDE4A9BC4}" destId="{D44233F2-3F33-4ABC-9ADB-9F94B62F0C5A}" srcOrd="4" destOrd="0" presId="urn:microsoft.com/office/officeart/2005/8/layout/chevron1"/>
    <dgm:cxn modelId="{034B42EA-4E2D-47DD-AD13-165B9BD948EB}" type="presParOf" srcId="{1B675AD1-F472-4A18-8D8B-239BDE4A9BC4}" destId="{02689634-B777-4E8E-A5C2-67E60C2E78D3}" srcOrd="5" destOrd="0" presId="urn:microsoft.com/office/officeart/2005/8/layout/chevron1"/>
    <dgm:cxn modelId="{EDDCE894-14C8-4BD4-8122-8CAD9E8D7474}" type="presParOf" srcId="{1B675AD1-F472-4A18-8D8B-239BDE4A9BC4}" destId="{8B6439FB-0CF5-4A14-AAB6-715BEC357F9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2D77A-6437-48E4-BC0A-DCBC8C444566}">
      <dsp:nvSpPr>
        <dsp:cNvPr id="0" name=""/>
        <dsp:cNvSpPr/>
      </dsp:nvSpPr>
      <dsp:spPr>
        <a:xfrm>
          <a:off x="5089" y="1347436"/>
          <a:ext cx="2962441" cy="1184976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Trauma Aware</a:t>
          </a:r>
        </a:p>
      </dsp:txBody>
      <dsp:txXfrm>
        <a:off x="597577" y="1347436"/>
        <a:ext cx="1777465" cy="1184976"/>
      </dsp:txXfrm>
    </dsp:sp>
    <dsp:sp modelId="{798C9F25-6761-4A39-9A2C-E274CF250DC7}">
      <dsp:nvSpPr>
        <dsp:cNvPr id="0" name=""/>
        <dsp:cNvSpPr/>
      </dsp:nvSpPr>
      <dsp:spPr>
        <a:xfrm>
          <a:off x="2671286" y="1347436"/>
          <a:ext cx="2962441" cy="1184976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Trauma Sensitive</a:t>
          </a:r>
        </a:p>
      </dsp:txBody>
      <dsp:txXfrm>
        <a:off x="3263774" y="1347436"/>
        <a:ext cx="1777465" cy="1184976"/>
      </dsp:txXfrm>
    </dsp:sp>
    <dsp:sp modelId="{D44233F2-3F33-4ABC-9ADB-9F94B62F0C5A}">
      <dsp:nvSpPr>
        <dsp:cNvPr id="0" name=""/>
        <dsp:cNvSpPr/>
      </dsp:nvSpPr>
      <dsp:spPr>
        <a:xfrm>
          <a:off x="5337483" y="1347436"/>
          <a:ext cx="2962441" cy="1184976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Trauma Responsive</a:t>
          </a:r>
        </a:p>
      </dsp:txBody>
      <dsp:txXfrm>
        <a:off x="5929971" y="1347436"/>
        <a:ext cx="1777465" cy="1184976"/>
      </dsp:txXfrm>
    </dsp:sp>
    <dsp:sp modelId="{8B6439FB-0CF5-4A14-AAB6-715BEC357F90}">
      <dsp:nvSpPr>
        <dsp:cNvPr id="0" name=""/>
        <dsp:cNvSpPr/>
      </dsp:nvSpPr>
      <dsp:spPr>
        <a:xfrm>
          <a:off x="8003681" y="1347436"/>
          <a:ext cx="2962441" cy="1184976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Trauma Informed</a:t>
          </a:r>
        </a:p>
      </dsp:txBody>
      <dsp:txXfrm>
        <a:off x="8596169" y="1347436"/>
        <a:ext cx="1777465" cy="1184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2D77A-6437-48E4-BC0A-DCBC8C444566}">
      <dsp:nvSpPr>
        <dsp:cNvPr id="0" name=""/>
        <dsp:cNvSpPr/>
      </dsp:nvSpPr>
      <dsp:spPr>
        <a:xfrm>
          <a:off x="5089" y="1347436"/>
          <a:ext cx="2962441" cy="1184976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Trauma Aware</a:t>
          </a:r>
        </a:p>
      </dsp:txBody>
      <dsp:txXfrm>
        <a:off x="597577" y="1347436"/>
        <a:ext cx="1777465" cy="1184976"/>
      </dsp:txXfrm>
    </dsp:sp>
    <dsp:sp modelId="{798C9F25-6761-4A39-9A2C-E274CF250DC7}">
      <dsp:nvSpPr>
        <dsp:cNvPr id="0" name=""/>
        <dsp:cNvSpPr/>
      </dsp:nvSpPr>
      <dsp:spPr>
        <a:xfrm>
          <a:off x="2671286" y="1347436"/>
          <a:ext cx="2962441" cy="1184976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Trauma Sensitive</a:t>
          </a:r>
        </a:p>
      </dsp:txBody>
      <dsp:txXfrm>
        <a:off x="3263774" y="1347436"/>
        <a:ext cx="1777465" cy="1184976"/>
      </dsp:txXfrm>
    </dsp:sp>
    <dsp:sp modelId="{D44233F2-3F33-4ABC-9ADB-9F94B62F0C5A}">
      <dsp:nvSpPr>
        <dsp:cNvPr id="0" name=""/>
        <dsp:cNvSpPr/>
      </dsp:nvSpPr>
      <dsp:spPr>
        <a:xfrm>
          <a:off x="5337483" y="1347436"/>
          <a:ext cx="2962441" cy="1184976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Trauma Responsive</a:t>
          </a:r>
        </a:p>
      </dsp:txBody>
      <dsp:txXfrm>
        <a:off x="5929971" y="1347436"/>
        <a:ext cx="1777465" cy="1184976"/>
      </dsp:txXfrm>
    </dsp:sp>
    <dsp:sp modelId="{8B6439FB-0CF5-4A14-AAB6-715BEC357F90}">
      <dsp:nvSpPr>
        <dsp:cNvPr id="0" name=""/>
        <dsp:cNvSpPr/>
      </dsp:nvSpPr>
      <dsp:spPr>
        <a:xfrm>
          <a:off x="8003681" y="1347436"/>
          <a:ext cx="2962441" cy="1184976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Trauma Informed</a:t>
          </a:r>
        </a:p>
      </dsp:txBody>
      <dsp:txXfrm>
        <a:off x="8596169" y="1347436"/>
        <a:ext cx="1777465" cy="11849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2D77A-6437-48E4-BC0A-DCBC8C444566}">
      <dsp:nvSpPr>
        <dsp:cNvPr id="0" name=""/>
        <dsp:cNvSpPr/>
      </dsp:nvSpPr>
      <dsp:spPr>
        <a:xfrm>
          <a:off x="147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173400" y="275205"/>
        <a:ext cx="515774" cy="343848"/>
      </dsp:txXfrm>
    </dsp:sp>
    <dsp:sp modelId="{798C9F25-6761-4A39-9A2C-E274CF250DC7}">
      <dsp:nvSpPr>
        <dsp:cNvPr id="0" name=""/>
        <dsp:cNvSpPr/>
      </dsp:nvSpPr>
      <dsp:spPr>
        <a:xfrm>
          <a:off x="77513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947060" y="275205"/>
        <a:ext cx="515774" cy="343848"/>
      </dsp:txXfrm>
    </dsp:sp>
    <dsp:sp modelId="{D44233F2-3F33-4ABC-9ADB-9F94B62F0C5A}">
      <dsp:nvSpPr>
        <dsp:cNvPr id="0" name=""/>
        <dsp:cNvSpPr/>
      </dsp:nvSpPr>
      <dsp:spPr>
        <a:xfrm>
          <a:off x="154879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1720720" y="275205"/>
        <a:ext cx="515774" cy="343848"/>
      </dsp:txXfrm>
    </dsp:sp>
    <dsp:sp modelId="{8B6439FB-0CF5-4A14-AAB6-715BEC357F90}">
      <dsp:nvSpPr>
        <dsp:cNvPr id="0" name=""/>
        <dsp:cNvSpPr/>
      </dsp:nvSpPr>
      <dsp:spPr>
        <a:xfrm>
          <a:off x="232245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2494380" y="275205"/>
        <a:ext cx="515774" cy="3438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2D77A-6437-48E4-BC0A-DCBC8C444566}">
      <dsp:nvSpPr>
        <dsp:cNvPr id="0" name=""/>
        <dsp:cNvSpPr/>
      </dsp:nvSpPr>
      <dsp:spPr>
        <a:xfrm>
          <a:off x="147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173400" y="275205"/>
        <a:ext cx="515774" cy="343848"/>
      </dsp:txXfrm>
    </dsp:sp>
    <dsp:sp modelId="{798C9F25-6761-4A39-9A2C-E274CF250DC7}">
      <dsp:nvSpPr>
        <dsp:cNvPr id="0" name=""/>
        <dsp:cNvSpPr/>
      </dsp:nvSpPr>
      <dsp:spPr>
        <a:xfrm>
          <a:off x="77513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947060" y="275205"/>
        <a:ext cx="515774" cy="343848"/>
      </dsp:txXfrm>
    </dsp:sp>
    <dsp:sp modelId="{D44233F2-3F33-4ABC-9ADB-9F94B62F0C5A}">
      <dsp:nvSpPr>
        <dsp:cNvPr id="0" name=""/>
        <dsp:cNvSpPr/>
      </dsp:nvSpPr>
      <dsp:spPr>
        <a:xfrm>
          <a:off x="154879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1720720" y="275205"/>
        <a:ext cx="515774" cy="343848"/>
      </dsp:txXfrm>
    </dsp:sp>
    <dsp:sp modelId="{8B6439FB-0CF5-4A14-AAB6-715BEC357F90}">
      <dsp:nvSpPr>
        <dsp:cNvPr id="0" name=""/>
        <dsp:cNvSpPr/>
      </dsp:nvSpPr>
      <dsp:spPr>
        <a:xfrm>
          <a:off x="232245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2494380" y="275205"/>
        <a:ext cx="515774" cy="343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2D77A-6437-48E4-BC0A-DCBC8C444566}">
      <dsp:nvSpPr>
        <dsp:cNvPr id="0" name=""/>
        <dsp:cNvSpPr/>
      </dsp:nvSpPr>
      <dsp:spPr>
        <a:xfrm>
          <a:off x="147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173400" y="275205"/>
        <a:ext cx="515774" cy="343848"/>
      </dsp:txXfrm>
    </dsp:sp>
    <dsp:sp modelId="{798C9F25-6761-4A39-9A2C-E274CF250DC7}">
      <dsp:nvSpPr>
        <dsp:cNvPr id="0" name=""/>
        <dsp:cNvSpPr/>
      </dsp:nvSpPr>
      <dsp:spPr>
        <a:xfrm>
          <a:off x="77513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947060" y="275205"/>
        <a:ext cx="515774" cy="343848"/>
      </dsp:txXfrm>
    </dsp:sp>
    <dsp:sp modelId="{D44233F2-3F33-4ABC-9ADB-9F94B62F0C5A}">
      <dsp:nvSpPr>
        <dsp:cNvPr id="0" name=""/>
        <dsp:cNvSpPr/>
      </dsp:nvSpPr>
      <dsp:spPr>
        <a:xfrm>
          <a:off x="154879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1720720" y="275205"/>
        <a:ext cx="515774" cy="343848"/>
      </dsp:txXfrm>
    </dsp:sp>
    <dsp:sp modelId="{8B6439FB-0CF5-4A14-AAB6-715BEC357F90}">
      <dsp:nvSpPr>
        <dsp:cNvPr id="0" name=""/>
        <dsp:cNvSpPr/>
      </dsp:nvSpPr>
      <dsp:spPr>
        <a:xfrm>
          <a:off x="2322456" y="275205"/>
          <a:ext cx="859622" cy="343848"/>
        </a:xfrm>
        <a:prstGeom prst="chevron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</a:p>
      </dsp:txBody>
      <dsp:txXfrm>
        <a:off x="2494380" y="275205"/>
        <a:ext cx="515774" cy="343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7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87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20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370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92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550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765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92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3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23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66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56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42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51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36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_FYSB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Full Administration for Children and Families logo ">
            <a:extLst>
              <a:ext uri="{FF2B5EF4-FFF2-40B4-BE49-F238E27FC236}">
                <a16:creationId xmlns:a16="http://schemas.microsoft.com/office/drawing/2014/main" id="{AB86971F-A4B4-AD11-226C-0D922F24B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00" y="6019266"/>
            <a:ext cx="3902000" cy="6041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29D49-3B46-92D3-9CDE-EE1E7B2239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8725" y="4358758"/>
            <a:ext cx="5486400" cy="596208"/>
          </a:xfrm>
        </p:spPr>
        <p:txBody>
          <a:bodyPr/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564581-3968-2A67-C56A-69DD140452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3DC64-3410-D5B7-277D-8CDA13A6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47485D1-1E74-89EB-D04D-412B6FAC4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225" y="231122"/>
            <a:ext cx="3494639" cy="4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66792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943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486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Condensed ACF logo">
            <a:extLst>
              <a:ext uri="{FF2B5EF4-FFF2-40B4-BE49-F238E27FC236}">
                <a16:creationId xmlns:a16="http://schemas.microsoft.com/office/drawing/2014/main" id="{02543DBD-1387-2207-F623-77389C6A2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026F4EC-529F-47C3-15FA-8C40C25D99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486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1D61CE98-7EF7-E0F9-3EBB-8ECD24656D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3D714A4-1C7E-5347-1550-AD97ACC72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 descr="Condensed ACF logo">
            <a:extLst>
              <a:ext uri="{FF2B5EF4-FFF2-40B4-BE49-F238E27FC236}">
                <a16:creationId xmlns:a16="http://schemas.microsoft.com/office/drawing/2014/main" id="{2E1FF96F-7BD3-31B6-6ABF-98371D8CB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92BBC61-DA93-7F49-F33D-6D70CB2A95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BFD15BDD-B585-C01C-D264-500ED4900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118307-EF9D-C0B1-49A0-CD84C8987A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_FYSB-APP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Full Administration for Children and Families logo ">
            <a:extLst>
              <a:ext uri="{FF2B5EF4-FFF2-40B4-BE49-F238E27FC236}">
                <a16:creationId xmlns:a16="http://schemas.microsoft.com/office/drawing/2014/main" id="{AB86971F-A4B4-AD11-226C-0D922F24B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00" y="6019266"/>
            <a:ext cx="3902000" cy="6041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29D49-3B46-92D3-9CDE-EE1E7B2239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8725" y="4358758"/>
            <a:ext cx="5486400" cy="596208"/>
          </a:xfrm>
        </p:spPr>
        <p:txBody>
          <a:bodyPr/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564581-3968-2A67-C56A-69DD140452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3DC64-3410-D5B7-277D-8CDA13A6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BCE1A20-0BF6-D545-2A8F-F852CE2CB0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5" y="183440"/>
            <a:ext cx="2985681" cy="7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2pPr>
            <a:lvl3pPr marL="11430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3pPr>
            <a:lvl4pPr marL="16002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4pPr>
            <a:lvl5pPr marL="20574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56F11BAA-E5A6-1FE8-3D4D-F9D18CBA3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45930D7-69E1-1684-EED7-7033705E6D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18203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242C80F4-36F7-0F0C-17D2-52B65A02B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489" y="6021612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B1578D1-49CC-B904-1636-FFDCD28180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427471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60" y="222456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1pPr>
            <a:lvl2pPr marL="6858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11430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16002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20574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87AE17E8-0876-F054-4D14-39F2C7488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51198B3-9E03-C14D-A2B3-E51E5F7E7B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YSB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03401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Picture 3" descr="Full Administration for Children and Families logo ">
            <a:extLst>
              <a:ext uri="{FF2B5EF4-FFF2-40B4-BE49-F238E27FC236}">
                <a16:creationId xmlns:a16="http://schemas.microsoft.com/office/drawing/2014/main" id="{9C07C89A-708F-2DB6-9F6D-F6A447C1F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6010639"/>
            <a:ext cx="3902000" cy="60419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76DED06-4AB1-56E9-A2D2-54EFB7BF8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225" y="231122"/>
            <a:ext cx="3494639" cy="4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YSB-APP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03401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Picture 3" descr="Full Administration for Children and Families logo ">
            <a:extLst>
              <a:ext uri="{FF2B5EF4-FFF2-40B4-BE49-F238E27FC236}">
                <a16:creationId xmlns:a16="http://schemas.microsoft.com/office/drawing/2014/main" id="{9C07C89A-708F-2DB6-9F6D-F6A447C1F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6010639"/>
            <a:ext cx="3902000" cy="604192"/>
          </a:xfrm>
          <a:prstGeom prst="rect">
            <a:avLst/>
          </a:prstGeom>
        </p:spPr>
      </p:pic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2334F2F-946A-136F-F81E-19CB71F65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5" y="183440"/>
            <a:ext cx="2985681" cy="7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2" y="2393509"/>
            <a:ext cx="10971637" cy="3880486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2" name="Picture 1" descr="Condensed ACF logo">
            <a:extLst>
              <a:ext uri="{FF2B5EF4-FFF2-40B4-BE49-F238E27FC236}">
                <a16:creationId xmlns:a16="http://schemas.microsoft.com/office/drawing/2014/main" id="{9BA1CF67-AA91-AFB2-7553-BD782E38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0DD143F-89FE-DD31-D634-88A825A8E5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92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4" r:id="rId2"/>
    <p:sldLayoutId id="2147483698" r:id="rId3"/>
    <p:sldLayoutId id="2147483710" r:id="rId4"/>
    <p:sldLayoutId id="2147483700" r:id="rId5"/>
    <p:sldLayoutId id="2147483701" r:id="rId6"/>
    <p:sldLayoutId id="2147483659" r:id="rId7"/>
    <p:sldLayoutId id="2147483715" r:id="rId8"/>
    <p:sldLayoutId id="2147483713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f.hhs.gov/opre/report/incorporating-trauma-informed-care-adolescent-pregnancy-prevention-program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f.hhs.gov/opre/report/incorporating-trauma-informed-care-adolescent-pregnancy-prevention-program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f.hhs.gov/opre/report/incorporating-trauma-informed-care-adolescent-pregnancy-prevention-program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acf.hhs.gov/opre/report/incorporating-trauma-informed-care-adolescent-pregnancy-prevention-program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FECC-6427-0025-5494-0B4A713BF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Trauma Informed Leadership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B252A-94CF-457A-65AF-506F44DA4A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November 20, 2024</a:t>
            </a:r>
          </a:p>
        </p:txBody>
      </p:sp>
    </p:spTree>
    <p:extLst>
      <p:ext uri="{BB962C8B-B14F-4D97-AF65-F5344CB8AC3E}">
        <p14:creationId xmlns:p14="http://schemas.microsoft.com/office/powerpoint/2010/main" val="1341443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Strategies for Trauma Informed Leadership</a:t>
            </a:r>
          </a:p>
        </p:txBody>
      </p:sp>
      <p:pic>
        <p:nvPicPr>
          <p:cNvPr id="7" name="Picture Placeholder 6" descr="Women working in the office">
            <a:extLst>
              <a:ext uri="{FF2B5EF4-FFF2-40B4-BE49-F238E27FC236}">
                <a16:creationId xmlns:a16="http://schemas.microsoft.com/office/drawing/2014/main" id="{4A2EE7AA-A8A7-B0F0-E594-6969875EA4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5" t="162" r="-59" b="-162"/>
          <a:stretch/>
        </p:blipFill>
        <p:spPr>
          <a:xfrm>
            <a:off x="0" y="-11113"/>
            <a:ext cx="5791200" cy="688022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500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74715" cy="1574317"/>
          </a:xfrm>
        </p:spPr>
        <p:txBody>
          <a:bodyPr/>
          <a:lstStyle/>
          <a:p>
            <a:r>
              <a:rPr lang="en-US" dirty="0"/>
              <a:t>Strategies: OVC’s VTT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F78D0D-21F6-D374-54BF-671E0C5D2D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393508"/>
            <a:ext cx="4371894" cy="3550091"/>
          </a:xfrm>
        </p:spPr>
        <p:txBody>
          <a:bodyPr/>
          <a:lstStyle/>
          <a:p>
            <a:r>
              <a:rPr lang="en-US" b="1" dirty="0"/>
              <a:t>FIVE ORGANIZATIONAL STRATEGIES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Leadership and Mission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Management and Supervision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Employee Empowerment and Work Environment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Training and Professional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Staff Health and Wellness</a:t>
            </a:r>
          </a:p>
        </p:txBody>
      </p:sp>
      <p:pic>
        <p:nvPicPr>
          <p:cNvPr id="13" name="Picture 12" descr="Logo of OVC-office for Office of victims of crimes. The Vicarious Trauma Toolkit. Blueprint for a vicarious Trauma-Informed Organization">
            <a:extLst>
              <a:ext uri="{FF2B5EF4-FFF2-40B4-BE49-F238E27FC236}">
                <a16:creationId xmlns:a16="http://schemas.microsoft.com/office/drawing/2014/main" id="{2C2BB576-5473-2DDC-4489-6C87ED407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717" y="3018677"/>
            <a:ext cx="6103188" cy="2299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https://ovc.ojp.gov/program/vtt/what-is-the-vt-org#five-org</a:t>
            </a:r>
          </a:p>
        </p:txBody>
      </p:sp>
    </p:spTree>
    <p:extLst>
      <p:ext uri="{BB962C8B-B14F-4D97-AF65-F5344CB8AC3E}">
        <p14:creationId xmlns:p14="http://schemas.microsoft.com/office/powerpoint/2010/main" val="299583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74715" cy="1574317"/>
          </a:xfrm>
        </p:spPr>
        <p:txBody>
          <a:bodyPr/>
          <a:lstStyle/>
          <a:p>
            <a:r>
              <a:rPr lang="en-US" dirty="0"/>
              <a:t>Strategies: OVC’s VTT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13" name="Picture 12" descr="Logo of OVC-office for Office of victims of crimes. The Vicarious Trauma Toolkit. Blueprint for a vicarious Trauma-Informed Organization">
            <a:extLst>
              <a:ext uri="{FF2B5EF4-FFF2-40B4-BE49-F238E27FC236}">
                <a16:creationId xmlns:a16="http://schemas.microsoft.com/office/drawing/2014/main" id="{2C2BB576-5473-2DDC-4489-6C87ED407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985564"/>
            <a:ext cx="2503726" cy="94343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F78D0D-21F6-D374-54BF-671E0C5D2D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393508"/>
            <a:ext cx="9847888" cy="35500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Leadership and Mission</a:t>
            </a:r>
          </a:p>
          <a:p>
            <a:pPr marL="1143000" lvl="1" indent="-457200"/>
            <a:r>
              <a:rPr lang="en-US" sz="1800" dirty="0"/>
              <a:t>Proactively integrate trauma informed strategies into workplace structures</a:t>
            </a:r>
          </a:p>
          <a:p>
            <a:pPr marL="1143000" lvl="1" indent="-457200"/>
            <a:r>
              <a:rPr lang="en-US" sz="1800" dirty="0"/>
              <a:t>Maintain a clear vision that supports a trauma informed mission</a:t>
            </a:r>
          </a:p>
          <a:p>
            <a:pPr marL="1143000" lvl="1" indent="-457200"/>
            <a:r>
              <a:rPr lang="en-US" sz="1800" dirty="0"/>
              <a:t>Regularly model and promote open and respectful communication</a:t>
            </a:r>
            <a:endParaRPr lang="en-US" sz="1800" b="1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Management and Supervision</a:t>
            </a:r>
          </a:p>
          <a:p>
            <a:pPr marL="1143000" lvl="1" indent="-457200"/>
            <a:r>
              <a:rPr lang="en-US" sz="1800" dirty="0"/>
              <a:t>Foster supportive relationships based on inclusivity, mutual respect, and trust</a:t>
            </a:r>
          </a:p>
          <a:p>
            <a:pPr marL="1143000" lvl="1" indent="-457200"/>
            <a:r>
              <a:rPr lang="en-US" sz="1800" dirty="0"/>
              <a:t>Promote policies and practices that lessen the negative impact of the work</a:t>
            </a:r>
          </a:p>
          <a:p>
            <a:pPr marL="1143000" lvl="1" indent="-457200"/>
            <a:r>
              <a:rPr lang="en-US" sz="1800" dirty="0"/>
              <a:t>Seek out and support staff following critical or acute incidents</a:t>
            </a:r>
          </a:p>
          <a:p>
            <a:pPr marL="1143000" lvl="1" indent="-457200"/>
            <a:r>
              <a:rPr lang="en-US" sz="1800" dirty="0"/>
              <a:t>Conduct performance evaluations that include discussions of vicarious trauma.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https://ovc.ojp.gov/program/vtt/what-is-the-vt-org#five-org</a:t>
            </a:r>
          </a:p>
        </p:txBody>
      </p:sp>
    </p:spTree>
    <p:extLst>
      <p:ext uri="{BB962C8B-B14F-4D97-AF65-F5344CB8AC3E}">
        <p14:creationId xmlns:p14="http://schemas.microsoft.com/office/powerpoint/2010/main" val="169224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74715" cy="1574317"/>
          </a:xfrm>
        </p:spPr>
        <p:txBody>
          <a:bodyPr/>
          <a:lstStyle/>
          <a:p>
            <a:r>
              <a:rPr lang="en-US" dirty="0"/>
              <a:t>Strategies: OVC’s VTT 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13" name="Picture 12" descr="Logo of OVC-office for Office of victims of crimes. The Vicarious Trauma Toolkit. Blueprint for a vicarious Trauma-Informed Organization">
            <a:extLst>
              <a:ext uri="{FF2B5EF4-FFF2-40B4-BE49-F238E27FC236}">
                <a16:creationId xmlns:a16="http://schemas.microsoft.com/office/drawing/2014/main" id="{2C2BB576-5473-2DDC-4489-6C87ED407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985564"/>
            <a:ext cx="2503726" cy="94343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F78D0D-21F6-D374-54BF-671E0C5D2D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393508"/>
            <a:ext cx="9847888" cy="3550091"/>
          </a:xfrm>
        </p:spPr>
        <p:txBody>
          <a:bodyPr>
            <a:normAutofit/>
          </a:bodyPr>
          <a:lstStyle/>
          <a:p>
            <a:r>
              <a:rPr lang="en-US" b="1" dirty="0"/>
              <a:t>3.     Employee Empowerment and Work Environment</a:t>
            </a:r>
          </a:p>
          <a:p>
            <a:pPr marL="1143000" lvl="1" indent="-457200"/>
            <a:r>
              <a:rPr lang="en-US" sz="1800" dirty="0"/>
              <a:t>Foster teamwork</a:t>
            </a:r>
          </a:p>
          <a:p>
            <a:pPr marL="1143000" lvl="1" indent="-457200"/>
            <a:r>
              <a:rPr lang="en-US" sz="1800" dirty="0"/>
              <a:t>Encourage collaboration within and outside of the program</a:t>
            </a:r>
          </a:p>
          <a:p>
            <a:pPr marL="1143000" lvl="1" indent="-457200"/>
            <a:r>
              <a:rPr lang="en-US" sz="1800" dirty="0"/>
              <a:t>Create formal and informal opportunities to connect</a:t>
            </a:r>
          </a:p>
          <a:p>
            <a:pPr marL="1143000" lvl="1" indent="-457200"/>
            <a:r>
              <a:rPr lang="en-US" sz="1800" dirty="0"/>
              <a:t>Diversify job tasks whenever possible</a:t>
            </a:r>
          </a:p>
          <a:p>
            <a:r>
              <a:rPr lang="en-US" b="1" dirty="0"/>
              <a:t>4.    Training and Professional Development</a:t>
            </a:r>
          </a:p>
          <a:p>
            <a:pPr marL="1143000" lvl="1" indent="-457200"/>
            <a:r>
              <a:rPr lang="en-US" sz="1800" dirty="0"/>
              <a:t>Promote continuing education, professional development, and networking opportunities</a:t>
            </a:r>
          </a:p>
          <a:p>
            <a:pPr marL="1143000" lvl="1" indent="-457200"/>
            <a:r>
              <a:rPr lang="en-US" sz="1800" dirty="0"/>
              <a:t>Provide thorough orientation and ongoing training</a:t>
            </a:r>
          </a:p>
          <a:p>
            <a:pPr marL="1143000" lvl="1" indent="-457200"/>
            <a:r>
              <a:rPr lang="en-US" sz="1800" dirty="0"/>
              <a:t>Enable access to resources</a:t>
            </a:r>
          </a:p>
          <a:p>
            <a:pPr marL="1143000" lvl="1" indent="-457200"/>
            <a:r>
              <a:rPr lang="en-US" sz="1800" dirty="0"/>
              <a:t>Support staff participation in on- and offsite learning opportunities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https://ovc.ojp.gov/program/vtt/what-is-the-vt-org#five-org</a:t>
            </a:r>
          </a:p>
        </p:txBody>
      </p:sp>
    </p:spTree>
    <p:extLst>
      <p:ext uri="{BB962C8B-B14F-4D97-AF65-F5344CB8AC3E}">
        <p14:creationId xmlns:p14="http://schemas.microsoft.com/office/powerpoint/2010/main" val="295848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74715" cy="1574317"/>
          </a:xfrm>
        </p:spPr>
        <p:txBody>
          <a:bodyPr/>
          <a:lstStyle/>
          <a:p>
            <a:r>
              <a:rPr lang="en-US" dirty="0"/>
              <a:t>Strategies: OVC’s VTT  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13" name="Picture 12" descr="Logo of OVC-office for Office of victims of crimes. The Vicarious Trauma Toolkit. Blueprint for a vicarious Trauma-Informed Organization">
            <a:extLst>
              <a:ext uri="{FF2B5EF4-FFF2-40B4-BE49-F238E27FC236}">
                <a16:creationId xmlns:a16="http://schemas.microsoft.com/office/drawing/2014/main" id="{2C2BB576-5473-2DDC-4489-6C87ED407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985564"/>
            <a:ext cx="2503726" cy="94343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F78D0D-21F6-D374-54BF-671E0C5D2D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393508"/>
            <a:ext cx="9847888" cy="3550091"/>
          </a:xfrm>
        </p:spPr>
        <p:txBody>
          <a:bodyPr>
            <a:normAutofit/>
          </a:bodyPr>
          <a:lstStyle/>
          <a:p>
            <a:r>
              <a:rPr lang="en-US" b="1" dirty="0"/>
              <a:t>5.     Staff Health and Wellness</a:t>
            </a:r>
          </a:p>
          <a:p>
            <a:pPr marL="1143000" lvl="1" indent="-457200"/>
            <a:r>
              <a:rPr lang="en-US" sz="1800" dirty="0"/>
              <a:t>Recognize links between health/wellness and staff satisfaction and productivity</a:t>
            </a:r>
          </a:p>
          <a:p>
            <a:pPr marL="1143000" lvl="1" indent="-457200"/>
            <a:r>
              <a:rPr lang="en-US" sz="1800" dirty="0"/>
              <a:t>Devote time and resources to promoting staff well-being</a:t>
            </a:r>
          </a:p>
          <a:p>
            <a:pPr marL="1143000" lvl="1" indent="-457200"/>
            <a:r>
              <a:rPr lang="en-US" sz="1800" dirty="0"/>
              <a:t>Encourage and provide health and wellness activities</a:t>
            </a:r>
          </a:p>
          <a:p>
            <a:pPr marL="1143000" lvl="1" indent="-457200"/>
            <a:r>
              <a:rPr lang="en-US" sz="1800" dirty="0"/>
              <a:t>Incorporate wellness into policies and practices.</a:t>
            </a:r>
            <a:endParaRPr lang="en-US" sz="1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https://ovc.ojp.gov/program/vtt/what-is-the-vt-org#five-org</a:t>
            </a:r>
          </a:p>
        </p:txBody>
      </p:sp>
    </p:spTree>
    <p:extLst>
      <p:ext uri="{BB962C8B-B14F-4D97-AF65-F5344CB8AC3E}">
        <p14:creationId xmlns:p14="http://schemas.microsoft.com/office/powerpoint/2010/main" val="124862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198408"/>
            <a:ext cx="6829124" cy="1574317"/>
          </a:xfrm>
        </p:spPr>
        <p:txBody>
          <a:bodyPr/>
          <a:lstStyle/>
          <a:p>
            <a:r>
              <a:rPr lang="en-US" dirty="0"/>
              <a:t>Strategies: Promising Youth Programs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56B4B2-65D9-A87F-FE82-AA8008645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1274" y="2046584"/>
            <a:ext cx="3125946" cy="371126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AB5ED8-AFE7-9C53-E3B4-6587913457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SIX STEPS TO CREATING THE FOUNDATION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a champion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Assess current approaches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Develop policies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Form partnerships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Train staff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Assess outputs and outcomes</a:t>
            </a:r>
          </a:p>
          <a:p>
            <a:endParaRPr lang="en-US" dirty="0"/>
          </a:p>
        </p:txBody>
      </p:sp>
      <p:pic>
        <p:nvPicPr>
          <p:cNvPr id="13" name="Picture 12" descr="Figure displaying approach to incorporating TIC principles in APP programs">
            <a:extLst>
              <a:ext uri="{FF2B5EF4-FFF2-40B4-BE49-F238E27FC236}">
                <a16:creationId xmlns:a16="http://schemas.microsoft.com/office/drawing/2014/main" id="{290801F3-EC69-5BD1-0181-7FBB445FE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242" y="2259557"/>
            <a:ext cx="2488632" cy="3285322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hlinkClick r:id="rId3"/>
              </a:rPr>
              <a:t>Incorporating Trauma-Informed Care in Adolescent Pregnancy Prevention Programs: Significance and Resources for Grantees | The Administration for Children and Families (hhs.gov)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95901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198408"/>
            <a:ext cx="6829124" cy="1574317"/>
          </a:xfrm>
        </p:spPr>
        <p:txBody>
          <a:bodyPr/>
          <a:lstStyle/>
          <a:p>
            <a:r>
              <a:rPr lang="en-US" dirty="0"/>
              <a:t>Strategies: Promising Youth Programs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44B03E-E8BE-C898-7C31-D2448C0B1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1905" y="574616"/>
            <a:ext cx="986590" cy="12272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gure displaying approach to incorporating TIC principles in APP programs">
            <a:extLst>
              <a:ext uri="{FF2B5EF4-FFF2-40B4-BE49-F238E27FC236}">
                <a16:creationId xmlns:a16="http://schemas.microsoft.com/office/drawing/2014/main" id="{E1AB68BF-4495-E6DB-C7FD-FEDBBB95D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809" y="697663"/>
            <a:ext cx="730137" cy="963877"/>
          </a:xfrm>
          <a:prstGeom prst="rect">
            <a:avLst/>
          </a:prstGeom>
          <a:noFill/>
        </p:spPr>
      </p:pic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AB5ED8-AFE7-9C53-E3B4-6587913457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393509"/>
            <a:ext cx="10341183" cy="388048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Identify a champion</a:t>
            </a:r>
          </a:p>
          <a:p>
            <a:pPr marL="1143000" lvl="1" indent="-457200"/>
            <a:r>
              <a:rPr lang="en-US" sz="1800" dirty="0"/>
              <a:t>The purpose of the champion is to ensure trauma informed approaches remain a priority. </a:t>
            </a:r>
          </a:p>
          <a:p>
            <a:pPr marL="1143000" lvl="1" indent="-457200"/>
            <a:r>
              <a:rPr lang="en-US" sz="1800" dirty="0"/>
              <a:t>They can also work to gain buy in from the program and partners.</a:t>
            </a:r>
          </a:p>
          <a:p>
            <a:pPr marL="1143000" lvl="1" indent="-457200"/>
            <a:r>
              <a:rPr lang="en-US" sz="1800" dirty="0"/>
              <a:t>This could be a supervisor or other person in senior management.</a:t>
            </a:r>
            <a:endParaRPr lang="en-US" sz="1800" b="1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Assess current approaches</a:t>
            </a:r>
          </a:p>
          <a:p>
            <a:pPr marL="1143000" lvl="1" indent="-457200"/>
            <a:r>
              <a:rPr lang="en-US" sz="1800" dirty="0"/>
              <a:t>Use the organizational assessment tool to take stock of where you stand.</a:t>
            </a:r>
          </a:p>
          <a:p>
            <a:pPr marL="1143000" lvl="1" indent="-457200"/>
            <a:r>
              <a:rPr lang="en-US" sz="1800" dirty="0"/>
              <a:t>Use this information to develop priority areas and next steps.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Develop policies</a:t>
            </a:r>
          </a:p>
          <a:p>
            <a:pPr marL="1143000" lvl="1" indent="-457200"/>
            <a:r>
              <a:rPr lang="en-US" sz="1800" dirty="0"/>
              <a:t>Write policies that acknowledge the prevalence of trauma among youth and staff.</a:t>
            </a:r>
          </a:p>
          <a:p>
            <a:pPr marL="1143000" lvl="1" indent="-457200"/>
            <a:r>
              <a:rPr lang="en-US" sz="1800" dirty="0"/>
              <a:t>Write policies regarding how staff should handle disclosures.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hlinkClick r:id="rId3"/>
              </a:rPr>
              <a:t>Incorporating Trauma-Informed Care in Adolescent Pregnancy Prevention Programs: Significance and Resources for Grantees | The Administration for Children and Families (hhs.gov)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1612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198408"/>
            <a:ext cx="6829124" cy="1574317"/>
          </a:xfrm>
        </p:spPr>
        <p:txBody>
          <a:bodyPr/>
          <a:lstStyle/>
          <a:p>
            <a:r>
              <a:rPr lang="en-US" dirty="0"/>
              <a:t>Strategies: Promising Youth Programs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2C192C-8F5B-208B-3A53-E7F8A31C6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1905" y="574616"/>
            <a:ext cx="986590" cy="12272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igure displaying approach to incorporating TIC principles in APP programs">
            <a:extLst>
              <a:ext uri="{FF2B5EF4-FFF2-40B4-BE49-F238E27FC236}">
                <a16:creationId xmlns:a16="http://schemas.microsoft.com/office/drawing/2014/main" id="{E0FC4AE4-160A-AE6A-0D2A-4FCC64FA6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809" y="697663"/>
            <a:ext cx="730137" cy="963877"/>
          </a:xfrm>
          <a:prstGeom prst="rect">
            <a:avLst/>
          </a:prstGeom>
          <a:noFill/>
        </p:spPr>
      </p:pic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AB5ED8-AFE7-9C53-E3B4-6587913457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393509"/>
            <a:ext cx="9029741" cy="388048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4.     Form partnerships</a:t>
            </a:r>
          </a:p>
          <a:p>
            <a:pPr marL="1143000" lvl="1" indent="-457200"/>
            <a:r>
              <a:rPr lang="en-US" sz="1800" dirty="0"/>
              <a:t>Establish partnerships with entities that can provide additional services to youth and staff who may have experienced various forms of trauma.</a:t>
            </a:r>
            <a:endParaRPr lang="en-US" sz="1800" b="1" dirty="0"/>
          </a:p>
          <a:p>
            <a:r>
              <a:rPr lang="en-US" b="1" dirty="0"/>
              <a:t>5.    Train staff</a:t>
            </a:r>
          </a:p>
          <a:p>
            <a:pPr marL="1143000" lvl="1" indent="-457200"/>
            <a:r>
              <a:rPr lang="en-US" sz="1800" dirty="0"/>
              <a:t>Train all program staff on trauma informed approaches, not just staff who work directly with youth.</a:t>
            </a:r>
          </a:p>
          <a:p>
            <a:pPr marL="1143000" lvl="1" indent="-457200"/>
            <a:r>
              <a:rPr lang="en-US" sz="1800" dirty="0"/>
              <a:t>Train all program staff on how to support colleagues and available resources for vicarious trauma.</a:t>
            </a:r>
          </a:p>
          <a:p>
            <a:r>
              <a:rPr lang="en-US" b="1" dirty="0"/>
              <a:t>6.    Assess outputs and outcomes</a:t>
            </a:r>
          </a:p>
          <a:p>
            <a:pPr marL="1143000" lvl="1" indent="-457200"/>
            <a:r>
              <a:rPr lang="en-US" sz="1800" dirty="0"/>
              <a:t>Continually assess whether trauma informed policies and procedures require updating.</a:t>
            </a:r>
          </a:p>
          <a:p>
            <a:pPr marL="1143000" lvl="1" indent="-457200"/>
            <a:r>
              <a:rPr lang="en-US" sz="1800" dirty="0"/>
              <a:t>Consider approaches to evaluate trauma informed implementation.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hlinkClick r:id="rId3"/>
              </a:rPr>
              <a:t>Incorporating Trauma-Informed Care in Adolescent Pregnancy Prevention Programs: Significance and Resources for Grantees | The Administration for Children and Families (hhs.gov)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2973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74715" cy="1574317"/>
          </a:xfrm>
        </p:spPr>
        <p:txBody>
          <a:bodyPr/>
          <a:lstStyle/>
          <a:p>
            <a:r>
              <a:rPr lang="en-US" dirty="0"/>
              <a:t>Strategies: The Missouri Model</a:t>
            </a:r>
          </a:p>
        </p:txBody>
      </p:sp>
      <p:graphicFrame>
        <p:nvGraphicFramePr>
          <p:cNvPr id="3" name="Content Placeholder 2" descr="Arrows showing continuous movement with “Trauma Aware”, &quot;Trauma Sensitive&quot;, &quot;Trauma Responsive&quot; And &quot;Trauma Informed&quot; text in between them">
            <a:extLst>
              <a:ext uri="{FF2B5EF4-FFF2-40B4-BE49-F238E27FC236}">
                <a16:creationId xmlns:a16="http://schemas.microsoft.com/office/drawing/2014/main" id="{DF9F7165-A325-D943-7775-9D0DF846425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16474147"/>
              </p:ext>
            </p:extLst>
          </p:nvPr>
        </p:nvGraphicFramePr>
        <p:xfrm>
          <a:off x="594360" y="1439268"/>
          <a:ext cx="10971212" cy="387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5C3582DF-D96D-1B49-9163-A65759C36FCF}"/>
              </a:ext>
            </a:extLst>
          </p:cNvPr>
          <p:cNvSpPr txBox="1">
            <a:spLocks/>
          </p:cNvSpPr>
          <p:nvPr/>
        </p:nvSpPr>
        <p:spPr>
          <a:xfrm>
            <a:off x="595522" y="4040278"/>
            <a:ext cx="2437709" cy="172213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 an introductory training with all staff.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32338581-4834-0F4E-D85D-84B90CC90E9A}"/>
              </a:ext>
            </a:extLst>
          </p:cNvPr>
          <p:cNvSpPr txBox="1">
            <a:spLocks/>
          </p:cNvSpPr>
          <p:nvPr/>
        </p:nvSpPr>
        <p:spPr>
          <a:xfrm>
            <a:off x="3378332" y="4040278"/>
            <a:ext cx="2437709" cy="172213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Develop a core team who can be responsible for leading trauma informed efforts.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DFAD6635-8913-6EA4-DFFE-ADD736CC7BFB}"/>
              </a:ext>
            </a:extLst>
          </p:cNvPr>
          <p:cNvSpPr txBox="1">
            <a:spLocks/>
          </p:cNvSpPr>
          <p:nvPr/>
        </p:nvSpPr>
        <p:spPr>
          <a:xfrm>
            <a:off x="6049025" y="4025131"/>
            <a:ext cx="2437709" cy="172213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Examine key practices and start to implement changes.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CAE6E201-204D-7519-E372-2DD5B3ECCAE8}"/>
              </a:ext>
            </a:extLst>
          </p:cNvPr>
          <p:cNvSpPr txBox="1">
            <a:spLocks/>
          </p:cNvSpPr>
          <p:nvPr/>
        </p:nvSpPr>
        <p:spPr>
          <a:xfrm>
            <a:off x="8807298" y="4025131"/>
            <a:ext cx="2437709" cy="172213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Assess outputs and outcomes.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Continually make improvements as identified.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https://dmh.mo.gov/media/pdf/missouri-model-developmental-framework-trauma-informed-approaches</a:t>
            </a:r>
          </a:p>
        </p:txBody>
      </p:sp>
    </p:spTree>
    <p:extLst>
      <p:ext uri="{BB962C8B-B14F-4D97-AF65-F5344CB8AC3E}">
        <p14:creationId xmlns:p14="http://schemas.microsoft.com/office/powerpoint/2010/main" val="6140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198408"/>
            <a:ext cx="6624586" cy="1574317"/>
          </a:xfrm>
        </p:spPr>
        <p:txBody>
          <a:bodyPr/>
          <a:lstStyle/>
          <a:p>
            <a:r>
              <a:rPr lang="en-US" dirty="0"/>
              <a:t>Strategies: The Missouri Model </a:t>
            </a:r>
          </a:p>
        </p:txBody>
      </p:sp>
      <p:graphicFrame>
        <p:nvGraphicFramePr>
          <p:cNvPr id="7" name="Content Placeholder 2" descr="Arrows showing continuous movement">
            <a:extLst>
              <a:ext uri="{FF2B5EF4-FFF2-40B4-BE49-F238E27FC236}">
                <a16:creationId xmlns:a16="http://schemas.microsoft.com/office/drawing/2014/main" id="{895DC4D0-2FE0-D015-61A6-394C6A03B3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8812515"/>
              </p:ext>
            </p:extLst>
          </p:nvPr>
        </p:nvGraphicFramePr>
        <p:xfrm>
          <a:off x="5240597" y="741729"/>
          <a:ext cx="3183556" cy="89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6D5C0A95-3CA0-C6A4-C4BF-5D2F3D8FC9D5}"/>
              </a:ext>
            </a:extLst>
          </p:cNvPr>
          <p:cNvSpPr txBox="1">
            <a:spLocks/>
          </p:cNvSpPr>
          <p:nvPr/>
        </p:nvSpPr>
        <p:spPr>
          <a:xfrm>
            <a:off x="711827" y="2433085"/>
            <a:ext cx="10971637" cy="388048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SIX EXAMPLES OF APPROACHES USED IN MISSOURI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Universal Trauma Training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Community Building Practices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Prioritizing Staff Needs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Changing Discipline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Creating Space to Regulate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Connecting Community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https://dmh.mo.gov/media/pdf/missouri-model-developmental-framework-trauma-informed-approaches</a:t>
            </a:r>
          </a:p>
        </p:txBody>
      </p:sp>
    </p:spTree>
    <p:extLst>
      <p:ext uri="{BB962C8B-B14F-4D97-AF65-F5344CB8AC3E}">
        <p14:creationId xmlns:p14="http://schemas.microsoft.com/office/powerpoint/2010/main" val="259987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DC4C-BCA4-E0F5-CD6A-33896BF2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1009-6B06-C972-D372-8B68B1FCBC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2281918"/>
            <a:ext cx="6491234" cy="3708517"/>
          </a:xfrm>
        </p:spPr>
        <p:txBody>
          <a:bodyPr/>
          <a:lstStyle/>
          <a:p>
            <a:r>
              <a:rPr lang="en-US" dirty="0"/>
              <a:t>1:30-2:15</a:t>
            </a:r>
            <a:r>
              <a:rPr lang="en-US"/>
              <a:t>	</a:t>
            </a:r>
            <a:r>
              <a:rPr lang="en-US" i="1" dirty="0"/>
              <a:t>S</a:t>
            </a:r>
            <a:r>
              <a:rPr lang="en-US" i="1"/>
              <a:t>ession </a:t>
            </a:r>
            <a:r>
              <a:rPr lang="en-US" i="1" dirty="0"/>
              <a:t>3: </a:t>
            </a:r>
            <a:r>
              <a:rPr lang="en-US" dirty="0"/>
              <a:t>Trauma Informed    			Leadership</a:t>
            </a:r>
            <a:endParaRPr lang="en-US" i="1" dirty="0"/>
          </a:p>
          <a:p>
            <a:r>
              <a:rPr lang="en-US" dirty="0"/>
              <a:t>2:15-2:30 	</a:t>
            </a:r>
            <a:r>
              <a:rPr lang="en-US" i="1" dirty="0"/>
              <a:t>BREAK</a:t>
            </a:r>
          </a:p>
          <a:p>
            <a:r>
              <a:rPr lang="en-US" dirty="0"/>
              <a:t>2:30-4:30	</a:t>
            </a:r>
            <a:r>
              <a:rPr lang="en-US" i="1" dirty="0"/>
              <a:t>Session 4: </a:t>
            </a:r>
            <a:r>
              <a:rPr lang="en-US" dirty="0"/>
              <a:t>Strategies for a Trauma 			Informed Learning Environment: 			Part 2</a:t>
            </a:r>
          </a:p>
          <a:p>
            <a:r>
              <a:rPr lang="en-US" dirty="0"/>
              <a:t>4:30-5:00</a:t>
            </a:r>
            <a:r>
              <a:rPr lang="en-US" i="1" dirty="0"/>
              <a:t>	Day 2 Reflection and Closing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F0F20-2C27-17E9-77E2-0076B7379CE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508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198408"/>
            <a:ext cx="6624586" cy="1574317"/>
          </a:xfrm>
        </p:spPr>
        <p:txBody>
          <a:bodyPr/>
          <a:lstStyle/>
          <a:p>
            <a:r>
              <a:rPr lang="en-US" dirty="0"/>
              <a:t>Strategies: The Missouri Model 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graphicFrame>
        <p:nvGraphicFramePr>
          <p:cNvPr id="3" name="Content Placeholder 2" descr="Arrows showing continuous movement">
            <a:extLst>
              <a:ext uri="{FF2B5EF4-FFF2-40B4-BE49-F238E27FC236}">
                <a16:creationId xmlns:a16="http://schemas.microsoft.com/office/drawing/2014/main" id="{08ECFE5B-902B-6432-5AF7-59DBCFF1FD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449310"/>
              </p:ext>
            </p:extLst>
          </p:nvPr>
        </p:nvGraphicFramePr>
        <p:xfrm>
          <a:off x="5240597" y="741729"/>
          <a:ext cx="3183556" cy="89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AB5ED8-AFE7-9C53-E3B4-6587913457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393509"/>
            <a:ext cx="9029741" cy="388048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Universal Trauma Training</a:t>
            </a:r>
          </a:p>
          <a:p>
            <a:pPr marL="1143000" lvl="1" indent="-457200"/>
            <a:r>
              <a:rPr lang="en-US" sz="1800" dirty="0"/>
              <a:t>Conduct baseline training with all staff, including educators, support staff, transportation, administrators, the board, etc.</a:t>
            </a:r>
            <a:endParaRPr lang="en-US" sz="1800" b="1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Community Building Practices</a:t>
            </a:r>
          </a:p>
          <a:p>
            <a:pPr marL="1143000" lvl="1" indent="-457200"/>
            <a:r>
              <a:rPr lang="en-US" sz="1800" dirty="0"/>
              <a:t>Build community between youth and staff and amongst staff.</a:t>
            </a:r>
          </a:p>
          <a:p>
            <a:pPr marL="1143000" lvl="1" indent="-457200"/>
            <a:r>
              <a:rPr lang="en-US" sz="1800" dirty="0"/>
              <a:t>Consider informal networking, community circles, and culture building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Prioritizing Staff Needs</a:t>
            </a:r>
          </a:p>
          <a:p>
            <a:pPr marL="1143000" lvl="1" indent="-457200"/>
            <a:r>
              <a:rPr lang="en-US" sz="1800" dirty="0"/>
              <a:t>Implement changes to support staff well-being, such as a space for staff to unwind, providing education about available resources, ensuring staff have time to step away and meet their needs.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https://dmh.mo.gov/media/pdf/missouri-model-developmental-framework-trauma-informed-approaches</a:t>
            </a:r>
          </a:p>
        </p:txBody>
      </p:sp>
    </p:spTree>
    <p:extLst>
      <p:ext uri="{BB962C8B-B14F-4D97-AF65-F5344CB8AC3E}">
        <p14:creationId xmlns:p14="http://schemas.microsoft.com/office/powerpoint/2010/main" val="7497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198408"/>
            <a:ext cx="6624586" cy="1574317"/>
          </a:xfrm>
        </p:spPr>
        <p:txBody>
          <a:bodyPr/>
          <a:lstStyle/>
          <a:p>
            <a:r>
              <a:rPr lang="en-US" dirty="0"/>
              <a:t>Strategies: The Missouri Model  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graphicFrame>
        <p:nvGraphicFramePr>
          <p:cNvPr id="3" name="Content Placeholder 2" descr="Arrows showing continuous movement">
            <a:extLst>
              <a:ext uri="{FF2B5EF4-FFF2-40B4-BE49-F238E27FC236}">
                <a16:creationId xmlns:a16="http://schemas.microsoft.com/office/drawing/2014/main" id="{5E720CF1-F5E3-1BAB-8503-3DC372DC85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0729653"/>
              </p:ext>
            </p:extLst>
          </p:nvPr>
        </p:nvGraphicFramePr>
        <p:xfrm>
          <a:off x="5240597" y="741729"/>
          <a:ext cx="3183556" cy="89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AB5ED8-AFE7-9C53-E3B4-6587913457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393509"/>
            <a:ext cx="9029741" cy="3880486"/>
          </a:xfrm>
        </p:spPr>
        <p:txBody>
          <a:bodyPr>
            <a:normAutofit/>
          </a:bodyPr>
          <a:lstStyle/>
          <a:p>
            <a:r>
              <a:rPr lang="en-US" b="1" dirty="0"/>
              <a:t>4.     Changing Discipline</a:t>
            </a:r>
          </a:p>
          <a:p>
            <a:pPr marL="1143000" lvl="1" indent="-457200"/>
            <a:r>
              <a:rPr lang="en-US" sz="1800" dirty="0"/>
              <a:t>Consider alternative approaches to student discipline, such as restorative practices, avoiding suspensions, and encouraging reflection.</a:t>
            </a:r>
            <a:endParaRPr lang="en-US" sz="1800" b="1" dirty="0"/>
          </a:p>
          <a:p>
            <a:r>
              <a:rPr lang="en-US" b="1" dirty="0"/>
              <a:t>5.    Creating Space to Regulate</a:t>
            </a:r>
          </a:p>
          <a:p>
            <a:pPr marL="1143000" lvl="1" indent="-457200"/>
            <a:r>
              <a:rPr lang="en-US" sz="1800" dirty="0"/>
              <a:t>Create sensory, calming, or cool-down spaces for students and staff to use to support self-regulation.</a:t>
            </a:r>
          </a:p>
          <a:p>
            <a:pPr marL="1143000" lvl="1" indent="-457200"/>
            <a:r>
              <a:rPr lang="en-US" sz="1800" dirty="0"/>
              <a:t>Encourage students and staff to use these spaces at times that work for them.</a:t>
            </a:r>
          </a:p>
          <a:p>
            <a:r>
              <a:rPr lang="en-US" b="1" dirty="0"/>
              <a:t>6.    Connecting Community</a:t>
            </a:r>
          </a:p>
          <a:p>
            <a:pPr marL="1143000" lvl="1" indent="-457200"/>
            <a:r>
              <a:rPr lang="en-US" sz="1800" dirty="0"/>
              <a:t>Provide education about trauma and self care to students, their parents, and the community at large.</a:t>
            </a:r>
          </a:p>
          <a:p>
            <a:pPr marL="1143000" lvl="1" indent="-457200"/>
            <a:r>
              <a:rPr lang="en-US" sz="1800" dirty="0"/>
              <a:t>Find ways to engage parents on this topic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https://dmh.mo.gov/media/pdf/missouri-model-developmental-framework-trauma-informed-approaches</a:t>
            </a:r>
          </a:p>
        </p:txBody>
      </p:sp>
    </p:spTree>
    <p:extLst>
      <p:ext uri="{BB962C8B-B14F-4D97-AF65-F5344CB8AC3E}">
        <p14:creationId xmlns:p14="http://schemas.microsoft.com/office/powerpoint/2010/main" val="233078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Organizational Assessment</a:t>
            </a:r>
          </a:p>
        </p:txBody>
      </p:sp>
      <p:pic>
        <p:nvPicPr>
          <p:cNvPr id="7" name="Picture Placeholder 6" descr="Boke city lights">
            <a:extLst>
              <a:ext uri="{FF2B5EF4-FFF2-40B4-BE49-F238E27FC236}">
                <a16:creationId xmlns:a16="http://schemas.microsoft.com/office/drawing/2014/main" id="{4A2EE7AA-A8A7-B0F0-E594-6969875EA4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3" r="21943"/>
          <a:stretch/>
        </p:blipFill>
        <p:spPr>
          <a:xfrm>
            <a:off x="0" y="-11113"/>
            <a:ext cx="5791200" cy="68802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does your program stand?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22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235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EDC3AD-0568-CE96-69D6-573CB658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Assessment </a:t>
            </a:r>
          </a:p>
        </p:txBody>
      </p:sp>
      <p:pic>
        <p:nvPicPr>
          <p:cNvPr id="5" name="Graphic 4" descr="Checklist with solid fill">
            <a:extLst>
              <a:ext uri="{FF2B5EF4-FFF2-40B4-BE49-F238E27FC236}">
                <a16:creationId xmlns:a16="http://schemas.microsoft.com/office/drawing/2014/main" id="{CAD3EF15-833A-9D6B-2B9B-D35899633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8578" y="2382253"/>
            <a:ext cx="2278508" cy="2278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AA333-D0D6-E65B-941F-E5198B1A9C27}"/>
              </a:ext>
            </a:extLst>
          </p:cNvPr>
          <p:cNvSpPr txBox="1"/>
          <p:nvPr/>
        </p:nvSpPr>
        <p:spPr>
          <a:xfrm>
            <a:off x="6309359" y="4131371"/>
            <a:ext cx="5058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Review the two organizational assessment tools provided.</a:t>
            </a:r>
          </a:p>
          <a:p>
            <a:r>
              <a:rPr lang="en-US" sz="2400" i="1" dirty="0"/>
              <a:t>Select one tool to complete or consider.</a:t>
            </a:r>
          </a:p>
          <a:p>
            <a:r>
              <a:rPr lang="en-US" sz="2400" i="1" dirty="0"/>
              <a:t>Which do you prefer? Why?</a:t>
            </a:r>
          </a:p>
        </p:txBody>
      </p:sp>
    </p:spTree>
    <p:extLst>
      <p:ext uri="{BB962C8B-B14F-4D97-AF65-F5344CB8AC3E}">
        <p14:creationId xmlns:p14="http://schemas.microsoft.com/office/powerpoint/2010/main" val="4195498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EDC3AD-0568-CE96-69D6-573CB658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your program stand?</a:t>
            </a:r>
          </a:p>
        </p:txBody>
      </p:sp>
      <p:pic>
        <p:nvPicPr>
          <p:cNvPr id="6" name="Graphic 5" descr="Customer review with solid fill">
            <a:extLst>
              <a:ext uri="{FF2B5EF4-FFF2-40B4-BE49-F238E27FC236}">
                <a16:creationId xmlns:a16="http://schemas.microsoft.com/office/drawing/2014/main" id="{98EB30CE-2853-0148-9B8E-1F38BAF4E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2535" y="2222861"/>
            <a:ext cx="2503715" cy="2503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AA333-D0D6-E65B-941F-E5198B1A9C27}"/>
              </a:ext>
            </a:extLst>
          </p:cNvPr>
          <p:cNvSpPr txBox="1"/>
          <p:nvPr/>
        </p:nvSpPr>
        <p:spPr>
          <a:xfrm>
            <a:off x="6309359" y="4131371"/>
            <a:ext cx="5058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What have your programs accomplished?</a:t>
            </a:r>
          </a:p>
          <a:p>
            <a:r>
              <a:rPr lang="en-US" sz="2400" i="1" dirty="0"/>
              <a:t>Where is there room for growth?</a:t>
            </a:r>
          </a:p>
          <a:p>
            <a:r>
              <a:rPr lang="en-US" sz="2400" i="1" dirty="0"/>
              <a:t>What feels like a feasible next step?</a:t>
            </a:r>
          </a:p>
        </p:txBody>
      </p:sp>
    </p:spTree>
    <p:extLst>
      <p:ext uri="{BB962C8B-B14F-4D97-AF65-F5344CB8AC3E}">
        <p14:creationId xmlns:p14="http://schemas.microsoft.com/office/powerpoint/2010/main" val="3561482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can you do today?</a:t>
            </a:r>
          </a:p>
        </p:txBody>
      </p:sp>
      <p:pic>
        <p:nvPicPr>
          <p:cNvPr id="7" name="Picture Placeholder 6" descr="Train passing by">
            <a:extLst>
              <a:ext uri="{FF2B5EF4-FFF2-40B4-BE49-F238E27FC236}">
                <a16:creationId xmlns:a16="http://schemas.microsoft.com/office/drawing/2014/main" id="{4A2EE7AA-A8A7-B0F0-E594-6969875EA4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r="21543"/>
          <a:stretch/>
        </p:blipFill>
        <p:spPr>
          <a:xfrm>
            <a:off x="0" y="-11113"/>
            <a:ext cx="5791200" cy="688022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25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689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 today?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2414436"/>
            <a:ext cx="6864057" cy="3880486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If you believe you have a coworker who is experiencing the negative impacts of vicarious trauma, consider the following: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Reach out to talk. It might be helpful to just listen. If they’re interested, normalize the experience of vicarious trauma and share what has worked for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Encourage them to find ways to create space between their professional and personal life, such as a transition routine to get out of the work mindset.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Ensure their attending to basic self care, like hydrating, sleeping, and eating regularly.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Encourage them to have discussions with their supervisor.</a:t>
            </a:r>
          </a:p>
        </p:txBody>
      </p:sp>
      <p:pic>
        <p:nvPicPr>
          <p:cNvPr id="4" name="Picture 3" descr="Two people with speech bubbles">
            <a:extLst>
              <a:ext uri="{FF2B5EF4-FFF2-40B4-BE49-F238E27FC236}">
                <a16:creationId xmlns:a16="http://schemas.microsoft.com/office/drawing/2014/main" id="{BDE7FF3A-9261-B426-E837-BD7A6A272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60" y="1961147"/>
            <a:ext cx="2825569" cy="377791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26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175CB3-FC4E-4FCB-DFC7-C3693BB8BBD2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https://ovc.ojp.gov/program/vtt/what-is-vicarious-trauma#vtt-model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2560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EDC3AD-0568-CE96-69D6-573CB658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you do today?</a:t>
            </a:r>
          </a:p>
        </p:txBody>
      </p:sp>
      <p:pic>
        <p:nvPicPr>
          <p:cNvPr id="6" name="Graphic 5" descr="Customer review with solid fill">
            <a:extLst>
              <a:ext uri="{FF2B5EF4-FFF2-40B4-BE49-F238E27FC236}">
                <a16:creationId xmlns:a16="http://schemas.microsoft.com/office/drawing/2014/main" id="{98EB30CE-2853-0148-9B8E-1F38BAF4E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2535" y="2222861"/>
            <a:ext cx="2503715" cy="2503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AA333-D0D6-E65B-941F-E5198B1A9C27}"/>
              </a:ext>
            </a:extLst>
          </p:cNvPr>
          <p:cNvSpPr txBox="1"/>
          <p:nvPr/>
        </p:nvSpPr>
        <p:spPr>
          <a:xfrm>
            <a:off x="6309359" y="4131371"/>
            <a:ext cx="5058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What can you communicate to your leaders? What can you take on?</a:t>
            </a:r>
          </a:p>
        </p:txBody>
      </p:sp>
    </p:spTree>
    <p:extLst>
      <p:ext uri="{BB962C8B-B14F-4D97-AF65-F5344CB8AC3E}">
        <p14:creationId xmlns:p14="http://schemas.microsoft.com/office/powerpoint/2010/main" val="4206381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34A8B3-6022-ADF5-9A04-BD1AC44C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Reflection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3BD474-15B5-015F-1FC7-D3B49980674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4360" y="3279579"/>
            <a:ext cx="5044440" cy="2994415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is one thing from this session that stood out to you?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is one question that you still have?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is one thing you want to take back to your team?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60" y="6332220"/>
            <a:ext cx="523240" cy="247651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264A6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264A6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7" name="Picture 6" descr="Hands writing in notebook">
            <a:extLst>
              <a:ext uri="{FF2B5EF4-FFF2-40B4-BE49-F238E27FC236}">
                <a16:creationId xmlns:a16="http://schemas.microsoft.com/office/drawing/2014/main" id="{D166BFA2-FE32-1F3A-55AC-FA13D003B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r="25566" b="-1"/>
          <a:stretch/>
        </p:blipFill>
        <p:spPr>
          <a:xfrm>
            <a:off x="6096000" y="10"/>
            <a:ext cx="611822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7982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474E2-1348-B699-97DE-2DD044AC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8" name="Picture Placeholder 5" descr="Checklist with solid fill">
            <a:extLst>
              <a:ext uri="{FF2B5EF4-FFF2-40B4-BE49-F238E27FC236}">
                <a16:creationId xmlns:a16="http://schemas.microsoft.com/office/drawing/2014/main" id="{7C47094F-6DF7-89EB-4EAE-DA0132BF8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003837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6AEC-35A9-05FE-36C2-458BA44C09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360" y="2676525"/>
            <a:ext cx="6478385" cy="35974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Recognize how trauma presents in </a:t>
            </a:r>
            <a:r>
              <a:rPr lang="en-US"/>
              <a:t>youth ages </a:t>
            </a:r>
            <a:r>
              <a:rPr lang="en-US" dirty="0"/>
              <a:t>10-19.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Define trauma informed facilitation and trauma theories.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Describe trauma informed principles and how they can be applied to facilitation.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a trauma informed session or adapt a current session to incorporate trauma informed approaches.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7311B-3E83-E73E-EB12-63FCCB64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>
              <a:latin typeface="+mn-lt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CBEE60D-4F9D-1AC5-0F71-932B256F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740" y="3614597"/>
            <a:ext cx="523240" cy="484909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422E82E3-E0FF-3388-0123-EA66E9EFC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740" y="4369948"/>
            <a:ext cx="523240" cy="484909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6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DC4C-BCA4-E0F5-CD6A-33896BF2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1009-6B06-C972-D372-8B68B1FCBC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59" y="2281918"/>
            <a:ext cx="6510776" cy="4050302"/>
          </a:xfrm>
        </p:spPr>
        <p:txBody>
          <a:bodyPr>
            <a:normAutofit/>
          </a:bodyPr>
          <a:lstStyle/>
          <a:p>
            <a:r>
              <a:rPr lang="en-US" dirty="0"/>
              <a:t>Trauma Informed Leadership</a:t>
            </a:r>
          </a:p>
          <a:p>
            <a:pPr lvl="1"/>
            <a:r>
              <a:rPr lang="en-US" dirty="0"/>
              <a:t>The importance of the approach</a:t>
            </a:r>
          </a:p>
          <a:p>
            <a:pPr lvl="1"/>
            <a:r>
              <a:rPr lang="en-US" dirty="0"/>
              <a:t>Models for trauma informed leadership</a:t>
            </a:r>
          </a:p>
          <a:p>
            <a:r>
              <a:rPr lang="en-US" dirty="0"/>
              <a:t>Organizational Assessment of Trauma Informed Approaches</a:t>
            </a:r>
          </a:p>
          <a:p>
            <a:r>
              <a:rPr lang="en-US" dirty="0"/>
              <a:t>Strategies for Trauma Informed Leadership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F0F20-2C27-17E9-77E2-0076B7379CE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322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Trauma Informed Leadership </a:t>
            </a:r>
          </a:p>
        </p:txBody>
      </p:sp>
      <p:pic>
        <p:nvPicPr>
          <p:cNvPr id="7" name="Picture Placeholder 6" descr="Woman holding tablet, presenting to seated audience">
            <a:extLst>
              <a:ext uri="{FF2B5EF4-FFF2-40B4-BE49-F238E27FC236}">
                <a16:creationId xmlns:a16="http://schemas.microsoft.com/office/drawing/2014/main" id="{4A2EE7AA-A8A7-B0F0-E594-6969875EA4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3" t="162" r="29093" b="-162"/>
          <a:stretch/>
        </p:blipFill>
        <p:spPr>
          <a:xfrm>
            <a:off x="0" y="-11113"/>
            <a:ext cx="5791200" cy="688022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30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74715" cy="1574317"/>
          </a:xfrm>
        </p:spPr>
        <p:txBody>
          <a:bodyPr/>
          <a:lstStyle/>
          <a:p>
            <a:r>
              <a:rPr lang="en-US" dirty="0"/>
              <a:t>Why Is Trauma Informed Leadership Important?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F78D0D-21F6-D374-54BF-671E0C5D2D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1" y="2314909"/>
            <a:ext cx="6399564" cy="355009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/>
              <a:t>As summarized by the Office for Victims of Crime: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Leadership can sustain staff by anticipating and responding to staff needs, showing appreciation, and creating safe forums for communication </a:t>
            </a:r>
            <a:r>
              <a:rPr lang="en-US" sz="1200" dirty="0"/>
              <a:t>(McFarlane and Bryant 2007; Howlett and Collins 2014).</a:t>
            </a:r>
            <a:endParaRPr lang="en-US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Advocates who received more support from teams experienced lower levels of secondary traumatic stress </a:t>
            </a:r>
            <a:r>
              <a:rPr lang="en-US" sz="1200" dirty="0"/>
              <a:t>(Slattery and Goodman 2009).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Greater access to the organization's strategic information lowers levels of vicarious trauma</a:t>
            </a:r>
            <a:r>
              <a:rPr lang="en-US" sz="1200" dirty="0"/>
              <a:t> (Choi 2011).</a:t>
            </a:r>
          </a:p>
        </p:txBody>
      </p:sp>
      <p:pic>
        <p:nvPicPr>
          <p:cNvPr id="6" name="Picture 5" descr="Hands holding heart">
            <a:extLst>
              <a:ext uri="{FF2B5EF4-FFF2-40B4-BE49-F238E27FC236}">
                <a16:creationId xmlns:a16="http://schemas.microsoft.com/office/drawing/2014/main" id="{8A8E7723-A3C1-AD8B-09C5-B597D9A42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r="38957" b="1895"/>
          <a:stretch/>
        </p:blipFill>
        <p:spPr>
          <a:xfrm>
            <a:off x="7587562" y="2375454"/>
            <a:ext cx="3101031" cy="3429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https://ovc.ojp.gov/program/vtt/what-is-the-vt-org#five-org</a:t>
            </a:r>
          </a:p>
        </p:txBody>
      </p:sp>
    </p:spTree>
    <p:extLst>
      <p:ext uri="{BB962C8B-B14F-4D97-AF65-F5344CB8AC3E}">
        <p14:creationId xmlns:p14="http://schemas.microsoft.com/office/powerpoint/2010/main" val="249621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74715" cy="1574317"/>
          </a:xfrm>
        </p:spPr>
        <p:txBody>
          <a:bodyPr/>
          <a:lstStyle/>
          <a:p>
            <a:r>
              <a:rPr lang="en-US" dirty="0"/>
              <a:t>Framework: OVC’s VTT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F78D0D-21F6-D374-54BF-671E0C5D2D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393508"/>
            <a:ext cx="4371894" cy="3550091"/>
          </a:xfrm>
        </p:spPr>
        <p:txBody>
          <a:bodyPr/>
          <a:lstStyle/>
          <a:p>
            <a:r>
              <a:rPr lang="en-US" b="1" dirty="0"/>
              <a:t>FIVE ORGANIZATIONAL STRATEGIES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Leadership and Mission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Management and Supervision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Employee Empowerment and Work Environment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Training and Professional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Staff Health and Wellness</a:t>
            </a:r>
          </a:p>
        </p:txBody>
      </p:sp>
      <p:pic>
        <p:nvPicPr>
          <p:cNvPr id="13" name="Picture 12" descr="Logo of OVC-office for Office of victims of crimes. The Vicarious Trauma Toolkit. Blueprint for a vicarious Trauma-Informed Organization">
            <a:extLst>
              <a:ext uri="{FF2B5EF4-FFF2-40B4-BE49-F238E27FC236}">
                <a16:creationId xmlns:a16="http://schemas.microsoft.com/office/drawing/2014/main" id="{2C2BB576-5473-2DDC-4489-6C87ED407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717" y="3018677"/>
            <a:ext cx="6103188" cy="2299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https://ovc.ojp.gov/program/vtt/what-is-the-vt-org#five-org</a:t>
            </a:r>
          </a:p>
        </p:txBody>
      </p:sp>
    </p:spTree>
    <p:extLst>
      <p:ext uri="{BB962C8B-B14F-4D97-AF65-F5344CB8AC3E}">
        <p14:creationId xmlns:p14="http://schemas.microsoft.com/office/powerpoint/2010/main" val="353607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40E887-A7EB-CB93-5E1D-4CB738346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53646" y="322217"/>
            <a:ext cx="4698274" cy="595177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 anchor="b">
            <a:normAutofit/>
          </a:bodyPr>
          <a:lstStyle/>
          <a:p>
            <a:r>
              <a:rPr lang="en-US" dirty="0"/>
              <a:t>Framework: Promising Youth Programs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4360" y="3279579"/>
            <a:ext cx="5698156" cy="299441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From</a:t>
            </a:r>
            <a:r>
              <a:rPr lang="en-US" b="1" i="1" dirty="0"/>
              <a:t> Incorporating Trauma-informed Care In Adolescent Pregnancy Prevention Programs</a:t>
            </a:r>
          </a:p>
        </p:txBody>
      </p:sp>
      <p:pic>
        <p:nvPicPr>
          <p:cNvPr id="3" name="Picture 2" descr="Figure displaying approach to incorporating TIC principles in APP programs">
            <a:extLst>
              <a:ext uri="{FF2B5EF4-FFF2-40B4-BE49-F238E27FC236}">
                <a16:creationId xmlns:a16="http://schemas.microsoft.com/office/drawing/2014/main" id="{619ED4AC-807D-C751-92FB-D4DD48BDB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264" y="645236"/>
            <a:ext cx="3991030" cy="5268686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60" y="6332220"/>
            <a:ext cx="523240" cy="247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A03E27-6172-50E1-8860-A311C47DFE58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hlinkClick r:id="rId4"/>
              </a:rPr>
              <a:t>Incorporating Trauma-Informed Care in Adolescent Pregnancy Prevention Programs: Significance and Resources for Grantees | The Administration for Children and Families (hhs.gov)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4151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274715" cy="1574317"/>
          </a:xfrm>
        </p:spPr>
        <p:txBody>
          <a:bodyPr/>
          <a:lstStyle/>
          <a:p>
            <a:r>
              <a:rPr lang="en-US" dirty="0"/>
              <a:t>Framework: The Missouri Model</a:t>
            </a:r>
          </a:p>
        </p:txBody>
      </p:sp>
      <p:graphicFrame>
        <p:nvGraphicFramePr>
          <p:cNvPr id="3" name="Content Placeholder 2" descr="Arrows showing continuous movement with “Trauma Aware”, &quot;Trauma Sensitive&quot;, &quot;Trauma Responsive&quot; And &quot;Trauma Informed&quot; text in between them">
            <a:extLst>
              <a:ext uri="{FF2B5EF4-FFF2-40B4-BE49-F238E27FC236}">
                <a16:creationId xmlns:a16="http://schemas.microsoft.com/office/drawing/2014/main" id="{DF9F7165-A325-D943-7775-9D0DF846425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25856600"/>
              </p:ext>
            </p:extLst>
          </p:nvPr>
        </p:nvGraphicFramePr>
        <p:xfrm>
          <a:off x="594360" y="1947852"/>
          <a:ext cx="10971212" cy="387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08A3E8-C24D-30AC-DA21-ABDB24EF6551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24599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https://dmh.mo.gov/media/pdf/missouri-model-developmental-framework-trauma-informed-approaches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7BC1F329-A6D5-5C5E-3B16-B4004E85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523" y="4503521"/>
            <a:ext cx="2437708" cy="8942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6376377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ACF-Color-Palette">
      <a:dk1>
        <a:srgbClr val="264A64"/>
      </a:dk1>
      <a:lt1>
        <a:srgbClr val="FFFFFF"/>
      </a:lt1>
      <a:dk2>
        <a:srgbClr val="DDE2E8"/>
      </a:dk2>
      <a:lt2>
        <a:srgbClr val="336A90"/>
      </a:lt2>
      <a:accent1>
        <a:srgbClr val="A9D4DB"/>
      </a:accent1>
      <a:accent2>
        <a:srgbClr val="F9E585"/>
      </a:accent2>
      <a:accent3>
        <a:srgbClr val="63BAB0"/>
      </a:accent3>
      <a:accent4>
        <a:srgbClr val="A12854"/>
      </a:accent4>
      <a:accent5>
        <a:srgbClr val="672E6B"/>
      </a:accent5>
      <a:accent6>
        <a:srgbClr val="E29F4D"/>
      </a:accent6>
      <a:hlink>
        <a:srgbClr val="4495A2"/>
      </a:hlink>
      <a:folHlink>
        <a:srgbClr val="2D544F"/>
      </a:folHlink>
    </a:clrScheme>
    <a:fontScheme name="Custom 2">
      <a:majorFont>
        <a:latin typeface="Georgia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F-Geometric-PPT" id="{FC2DDBF8-085D-4C9A-B1A4-7B301A50E2AD}" vid="{43E15595-3DB0-4ED7-AD71-1E5BDDA080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dfa2b7-48c5-4e50-8c26-1fcde8ff049d" xsi:nil="true"/>
    <lcf76f155ced4ddcb4097134ff3c332f xmlns="d75ef18c-538b-45da-a335-c93d0f5f5fa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1F7E90D1230A43BDC89C7AC0958EFD" ma:contentTypeVersion="16" ma:contentTypeDescription="Create a new document." ma:contentTypeScope="" ma:versionID="89ef1df169b71566099ccf03bac123d9">
  <xsd:schema xmlns:xsd="http://www.w3.org/2001/XMLSchema" xmlns:xs="http://www.w3.org/2001/XMLSchema" xmlns:p="http://schemas.microsoft.com/office/2006/metadata/properties" xmlns:ns2="d75ef18c-538b-45da-a335-c93d0f5f5fac" xmlns:ns3="30dfa2b7-48c5-4e50-8c26-1fcde8ff049d" targetNamespace="http://schemas.microsoft.com/office/2006/metadata/properties" ma:root="true" ma:fieldsID="26cc97eeb6d8e39b221289faf1fc38ee" ns2:_="" ns3:_="">
    <xsd:import namespace="d75ef18c-538b-45da-a335-c93d0f5f5fac"/>
    <xsd:import namespace="30dfa2b7-48c5-4e50-8c26-1fcde8ff04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ef18c-538b-45da-a335-c93d0f5f5f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b40f3a-84d0-4acf-ad34-a39173ff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fa2b7-48c5-4e50-8c26-1fcde8ff049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7663f9e-6cbe-46e0-924c-6506a2c63c56}" ma:internalName="TaxCatchAll" ma:showField="CatchAllData" ma:web="30dfa2b7-48c5-4e50-8c26-1fcde8ff04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B194E-8B30-4377-8C59-ECFB902D2A26}">
  <ds:schemaRefs>
    <ds:schemaRef ds:uri="1165d76a-ca89-4453-b02c-04ef8bc981e0"/>
    <ds:schemaRef ds:uri="e5d11a56-b596-4a5c-b94c-3dd72821ab54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D9231E-5CBE-490C-829B-6B1364B98A49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7961</TotalTime>
  <Words>1542</Words>
  <Application>Microsoft Office PowerPoint</Application>
  <PresentationFormat>Widescreen</PresentationFormat>
  <Paragraphs>228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Georgia</vt:lpstr>
      <vt:lpstr>Source Sans Pro</vt:lpstr>
      <vt:lpstr>Wingdings</vt:lpstr>
      <vt:lpstr>Custom</vt:lpstr>
      <vt:lpstr>Trauma Informed Leadership</vt:lpstr>
      <vt:lpstr>Afternoon Agenda</vt:lpstr>
      <vt:lpstr>Learning Objectives</vt:lpstr>
      <vt:lpstr>Agenda</vt:lpstr>
      <vt:lpstr>Trauma Informed Leadership </vt:lpstr>
      <vt:lpstr>Why Is Trauma Informed Leadership Important?</vt:lpstr>
      <vt:lpstr>Framework: OVC’s VTT</vt:lpstr>
      <vt:lpstr>Framework: Promising Youth Programs</vt:lpstr>
      <vt:lpstr>Framework: The Missouri Model</vt:lpstr>
      <vt:lpstr>Strategies for Trauma Informed Leadership</vt:lpstr>
      <vt:lpstr>Strategies: OVC’s VTT</vt:lpstr>
      <vt:lpstr>Strategies: OVC’s VTT </vt:lpstr>
      <vt:lpstr>Strategies: OVC’s VTT  </vt:lpstr>
      <vt:lpstr>Strategies: OVC’s VTT   </vt:lpstr>
      <vt:lpstr>Strategies: Promising Youth Programs</vt:lpstr>
      <vt:lpstr>Strategies: Promising Youth Programs </vt:lpstr>
      <vt:lpstr>Strategies: Promising Youth Programs  </vt:lpstr>
      <vt:lpstr>Strategies: The Missouri Model</vt:lpstr>
      <vt:lpstr>Strategies: The Missouri Model </vt:lpstr>
      <vt:lpstr>Strategies: The Missouri Model  </vt:lpstr>
      <vt:lpstr>Strategies: The Missouri Model   </vt:lpstr>
      <vt:lpstr>Organizational Assessment</vt:lpstr>
      <vt:lpstr>Organizational Assessment </vt:lpstr>
      <vt:lpstr>Where does your program stand?</vt:lpstr>
      <vt:lpstr>What can you do today?</vt:lpstr>
      <vt:lpstr>What can you do today? </vt:lpstr>
      <vt:lpstr>What else can you do today?</vt:lpstr>
      <vt:lpstr>Reflection</vt:lpstr>
    </vt:vector>
  </TitlesOfParts>
  <Company>Family and Youth Services Bureau, Administration for Children and Families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SRAE Topical Training</dc:title>
  <dc:subject>Topical Training Materials</dc:subject>
  <dc:creator>Holmes, Risha (ACF)</dc:creator>
  <cp:keywords>Sexual Risk Avoidance Education Program, Grantee, Family and Youth Services Bureau, FYSB, Department of Health and Human Services, DHHS,  Trauma informed facilitation</cp:keywords>
  <cp:lastModifiedBy>Yengoyan, Ida (NIH/OD/ORS) [C]</cp:lastModifiedBy>
  <cp:revision>14</cp:revision>
  <dcterms:created xsi:type="dcterms:W3CDTF">2024-02-07T16:15:44Z</dcterms:created>
  <dcterms:modified xsi:type="dcterms:W3CDTF">2024-12-11T15:11:47Z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0x010100F31F7E90D1230A43BDC89C7AC0958EFD</vt:lpwstr>
  </property>
  <property fmtid="{D5CDD505-2E9C-101B-9397-08002B2CF9AE}" pid="3" name="MediaServiceImageTags">
    <vt:lpwstr/>
  </property>
</Properties>
</file>