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bookmarkIdSeed="2">
  <p:sldMasterIdLst>
    <p:sldMasterId id="2147483684" r:id="rId1"/>
  </p:sldMasterIdLst>
  <p:notesMasterIdLst>
    <p:notesMasterId r:id="rId6"/>
  </p:notesMasterIdLst>
  <p:sldIdLst>
    <p:sldId id="899" r:id="rId2"/>
    <p:sldId id="900" r:id="rId3"/>
    <p:sldId id="901" r:id="rId4"/>
    <p:sldId id="902" r:id="rId5"/>
  </p:sldIdLst>
  <p:sldSz cx="9144000" cy="6858000" type="screen4x3"/>
  <p:notesSz cx="7010400" cy="92964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Corbel" panose="020B0503020204020204" pitchFamily="34" charset="0"/>
      <p:regular r:id="rId11"/>
      <p:bold r:id="rId12"/>
      <p:italic r:id="rId13"/>
      <p:boldItalic r:id="rId14"/>
    </p:embeddedFont>
    <p:embeddedFont>
      <p:font typeface="Lato" panose="020F0502020204030203" pitchFamily="34" charset="0"/>
      <p:regular r:id="rId15"/>
      <p:bold r:id="rId16"/>
      <p:italic r:id="rId17"/>
      <p:boldItalic r:id="rId18"/>
    </p:embeddedFont>
    <p:embeddedFont>
      <p:font typeface="TrashHand" panose="00000400000000000000" pitchFamily="2" charset="0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9" name="LeBretia White" initials="LW" lastIdx="7" clrIdx="28">
    <p:extLst>
      <p:ext uri="{19B8F6BF-5375-455C-9EA6-DF929625EA0E}">
        <p15:presenceInfo xmlns:p15="http://schemas.microsoft.com/office/powerpoint/2012/main" userId="S-1-5-21-1747495209-1248221918-2216747781-57937" providerId="AD"/>
      </p:ext>
    </p:extLst>
  </p:cmAuthor>
  <p:cmAuthor id="1" name="Bornkessel, Alexandra" initials="BA" lastIdx="39" clrIdx="0"/>
  <p:cmAuthor id="2" name="Bornkessel, Alexandra" initials="BA [2]" lastIdx="1" clrIdx="1"/>
  <p:cmAuthor id="3" name="Bornkessel, Alexandra" initials="BA [3]" lastIdx="1" clrIdx="2"/>
  <p:cmAuthor id="4" name="Bornkessel, Alexandra" initials="BA [4]" lastIdx="1" clrIdx="3"/>
  <p:cmAuthor id="5" name="Bornkessel, Alexandra" initials="BA [5]" lastIdx="1" clrIdx="4"/>
  <p:cmAuthor id="6" name="Bornkessel, Alexandra" initials="BA [6]" lastIdx="1" clrIdx="5"/>
  <p:cmAuthor id="7" name="Bornkessel, Alexandra" initials="BA [7]" lastIdx="1" clrIdx="6"/>
  <p:cmAuthor id="8" name="Bornkessel, Alexandra" initials="BA [8]" lastIdx="1" clrIdx="7"/>
  <p:cmAuthor id="9" name="Bornkessel, Alexandra" initials="BA [9]" lastIdx="1" clrIdx="8"/>
  <p:cmAuthor id="10" name="Bornkessel, Alexandra" initials="BA [10]" lastIdx="1" clrIdx="9"/>
  <p:cmAuthor id="11" name="Thomas, Veronica" initials="TV" lastIdx="21" clrIdx="10"/>
  <p:cmAuthor id="12" name="Holloway, Charles (ACF) (CTR)" initials="HC((" lastIdx="15" clrIdx="11"/>
  <p:cmAuthor id="13" name="Belizaire, Mona-Lee (ACF)" initials="BM(" lastIdx="15" clrIdx="12"/>
  <p:cmAuthor id="14" name="Windows User" initials="JLJ" lastIdx="7" clrIdx="13"/>
  <p:cmAuthor id="15" name="White, LeBretia (ACF)" initials="WL(" lastIdx="20" clrIdx="14"/>
  <p:cmAuthor id="16" name="Dickinson, Denise" initials="DD" lastIdx="8" clrIdx="15"/>
  <p:cmAuthor id="17" name="Burrus, Barri Braddy" initials="BBB" lastIdx="1" clrIdx="16"/>
  <p:cmAuthor id="18" name="Alexandra Bornkessel" initials="AB" lastIdx="97" clrIdx="17"/>
  <p:cmAuthor id="19" name="Gard Read, Jennifer" initials="GRJ" lastIdx="9" clrIdx="18"/>
  <p:cmAuthor id="20" name="Bohn, Loretta" initials="BL" lastIdx="9" clrIdx="19"/>
  <p:cmAuthor id="21" name="McInnis, Stephanie" initials="MS" lastIdx="18" clrIdx="20"/>
  <p:cmAuthor id="22" name="Anakaraonye, Amarachi" initials="AA" lastIdx="69" clrIdx="21"/>
  <p:cmAuthor id="23" name="Suellentrop, Katy" initials="SK" lastIdx="86" clrIdx="22"/>
  <p:cmAuthor id="24" name="Matthew, Resa (ACF)" initials="MR(" lastIdx="7" clrIdx="23"/>
  <p:cmAuthor id="25" name="Huber, Valerie (HHS/OGA)" initials="HV(" lastIdx="11" clrIdx="24"/>
  <p:cmAuthor id="26" name="Coppola, Nanci (HHS/OASH)" initials="CN(" lastIdx="7" clrIdx="25"/>
  <p:cmAuthor id="27" name="Seagroves, Amanda" initials="SA" lastIdx="17" clrIdx="26"/>
  <p:cmAuthor id="28" name="Hairgrove, Sara (Contractor)" initials="HS(" lastIdx="60" clrIdx="27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81F25"/>
    <a:srgbClr val="369AF4"/>
    <a:srgbClr val="CCD0DD"/>
    <a:srgbClr val="5587B4"/>
    <a:srgbClr val="4F81BD"/>
    <a:srgbClr val="00BCD4"/>
    <a:srgbClr val="800000"/>
    <a:srgbClr val="DEA608"/>
    <a:srgbClr val="F8C7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6" autoAdjust="0"/>
    <p:restoredTop sz="80796" autoAdjust="0"/>
  </p:normalViewPr>
  <p:slideViewPr>
    <p:cSldViewPr snapToGrid="0">
      <p:cViewPr varScale="1">
        <p:scale>
          <a:sx n="63" d="100"/>
          <a:sy n="63" d="100"/>
        </p:scale>
        <p:origin x="535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02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7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theme" Target="theme/theme1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2468052-0D21-4DD3-A815-39268188E687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1522879-89E8-4F77-AB5B-3E55F65D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571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22879-89E8-4F77-AB5B-3E55F65DE7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894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22879-89E8-4F77-AB5B-3E55F65DE7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418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22879-89E8-4F77-AB5B-3E55F65DE7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069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22879-89E8-4F77-AB5B-3E55F65DE7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33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4000" spc="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FFFFFF"/>
                </a:solidFill>
                <a:ea typeface="ヒラギノ角ゴ Pro W3" pitchFamily="1" charset="-128"/>
              </a:rPr>
              <a:t>CONFIDENTIAL</a:t>
            </a:r>
            <a:endParaRPr lang="en-US" dirty="0">
              <a:solidFill>
                <a:srgbClr val="FFFFFF"/>
              </a:solidFill>
              <a:ea typeface="ヒラギノ角ゴ Pro W3" pitchFamily="1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D4325D4D-289E-48C1-B277-2BEB492A7D19}" type="slidenum">
              <a:rPr lang="en-US" smtClean="0">
                <a:solidFill>
                  <a:srgbClr val="FFFFFF"/>
                </a:solidFill>
                <a:ea typeface="ヒラギノ角ゴ Pro W3" pitchFamily="1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FFFFFF"/>
              </a:solidFill>
              <a:ea typeface="ヒラギノ角ゴ Pro W3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0445993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CONFIDENTIAL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5D4D-289E-48C1-B277-2BEB492A7D19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44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4000" b="0" spc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FFFFFF"/>
                </a:solidFill>
                <a:ea typeface="ヒラギノ角ゴ Pro W3" pitchFamily="1" charset="-128"/>
              </a:rPr>
              <a:t>CONFIDENTIAL</a:t>
            </a:r>
            <a:endParaRPr lang="en-US" dirty="0">
              <a:solidFill>
                <a:srgbClr val="FFFFFF"/>
              </a:solidFill>
              <a:ea typeface="ヒラギノ角ゴ Pro W3" pitchFamily="1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D4325D4D-289E-48C1-B277-2BEB492A7D19}" type="slidenum">
              <a:rPr lang="en-US" smtClean="0">
                <a:solidFill>
                  <a:srgbClr val="FFFFFF"/>
                </a:solidFill>
                <a:ea typeface="ヒラギノ角ゴ Pro W3" pitchFamily="1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FFFFFF"/>
              </a:solidFill>
              <a:ea typeface="ヒラギノ角ゴ Pro W3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7927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CONFIDENTIAL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5D4D-289E-48C1-B277-2BEB492A7D19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042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FFFFFF"/>
                </a:solidFill>
                <a:ea typeface="ヒラギノ角ゴ Pro W3" pitchFamily="1" charset="-128"/>
              </a:rPr>
              <a:t>CONFIDENTIAL</a:t>
            </a:r>
            <a:endParaRPr lang="en-US" dirty="0">
              <a:solidFill>
                <a:srgbClr val="FFFFFF"/>
              </a:solidFill>
              <a:ea typeface="ヒラギノ角ゴ Pro W3" pitchFamily="1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D4325D4D-289E-48C1-B277-2BEB492A7D19}" type="slidenum">
              <a:rPr lang="en-US" smtClean="0">
                <a:solidFill>
                  <a:srgbClr val="FFFFFF"/>
                </a:solidFill>
                <a:ea typeface="ヒラギノ角ゴ Pro W3" pitchFamily="1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FFFFFF"/>
              </a:solidFill>
              <a:ea typeface="ヒラギノ角ゴ Pro W3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7694635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10"/>
            <a:ext cx="9141714" cy="1165674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0029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1620078"/>
            <a:ext cx="7772400" cy="4597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1/8/2021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r">
              <a:defRPr sz="1200" b="0">
                <a:solidFill>
                  <a:schemeClr val="bg1"/>
                </a:solidFill>
              </a:defRPr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D4325D4D-289E-48C1-B277-2BEB492A7D19}" type="slidenum">
              <a:rPr lang="en-US" smtClean="0">
                <a:ea typeface="ヒラギノ角ゴ Pro W3" pitchFamily="1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ea typeface="ヒラギノ角ゴ Pro W3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26618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90" r:id="rId4"/>
    <p:sldLayoutId id="2147483691" r:id="rId5"/>
  </p:sldLayoutIdLst>
  <p:hf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3200" b="1" kern="1200" cap="none" baseline="0">
          <a:solidFill>
            <a:schemeClr val="tx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Tx/>
        <a:buFont typeface="Wingdings" pitchFamily="2" charset="2"/>
        <a:buChar char=""/>
        <a:defRPr sz="2200" kern="1200">
          <a:solidFill>
            <a:schemeClr val="bg1"/>
          </a:solidFill>
          <a:latin typeface="Lato" panose="020F0502020204030203" pitchFamily="34" charset="0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Wingdings" pitchFamily="2" charset="2"/>
        <a:buChar char=""/>
        <a:defRPr sz="2000" kern="1200">
          <a:solidFill>
            <a:schemeClr val="bg1"/>
          </a:solidFill>
          <a:latin typeface="Lato" panose="020F0502020204030203" pitchFamily="34" charset="0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Wingdings" pitchFamily="2" charset="2"/>
        <a:buChar char=""/>
        <a:defRPr sz="1800" kern="1200">
          <a:solidFill>
            <a:schemeClr val="bg1"/>
          </a:solidFill>
          <a:latin typeface="Lato" panose="020F0502020204030203" pitchFamily="34" charset="0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Wingdings" pitchFamily="2" charset="2"/>
        <a:buChar char=""/>
        <a:defRPr sz="1600" kern="1200">
          <a:solidFill>
            <a:schemeClr val="bg1"/>
          </a:solidFill>
          <a:latin typeface="Lato" panose="020F0502020204030203" pitchFamily="34" charset="0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Wingdings" pitchFamily="2" charset="2"/>
        <a:buChar char=""/>
        <a:defRPr sz="1600" kern="1200">
          <a:solidFill>
            <a:schemeClr val="bg1"/>
          </a:solidFill>
          <a:latin typeface="Lato" panose="020F0502020204030203" pitchFamily="34" charset="0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B73C8-7CE9-48F5-A34E-CE36198A2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Eight Dimensions of Wellness*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E278F3-EA15-47C6-8B7C-D0C5FA418C41}"/>
              </a:ext>
            </a:extLst>
          </p:cNvPr>
          <p:cNvSpPr txBox="1"/>
          <p:nvPr/>
        </p:nvSpPr>
        <p:spPr>
          <a:xfrm>
            <a:off x="112734" y="6436665"/>
            <a:ext cx="79101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*SAMHSA, 2016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DB71D69-956C-4D28-95DA-FE27A43B798B}"/>
              </a:ext>
            </a:extLst>
          </p:cNvPr>
          <p:cNvGrpSpPr/>
          <p:nvPr/>
        </p:nvGrpSpPr>
        <p:grpSpPr>
          <a:xfrm>
            <a:off x="2035337" y="1470797"/>
            <a:ext cx="5035136" cy="4782930"/>
            <a:chOff x="2035337" y="1470797"/>
            <a:chExt cx="5035136" cy="4782930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0F89F9F5-20F6-4B1D-81D5-263DAEAB6FD9}"/>
                </a:ext>
              </a:extLst>
            </p:cNvPr>
            <p:cNvGrpSpPr/>
            <p:nvPr/>
          </p:nvGrpSpPr>
          <p:grpSpPr>
            <a:xfrm>
              <a:off x="2180535" y="1470797"/>
              <a:ext cx="4782930" cy="4782930"/>
              <a:chOff x="2390232" y="1856027"/>
              <a:chExt cx="3875019" cy="3875019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78DFB986-90AC-45E8-8CAF-589B3BBCC771}"/>
                  </a:ext>
                </a:extLst>
              </p:cNvPr>
              <p:cNvGrpSpPr/>
              <p:nvPr/>
            </p:nvGrpSpPr>
            <p:grpSpPr>
              <a:xfrm>
                <a:off x="2390232" y="1856027"/>
                <a:ext cx="3875019" cy="3875019"/>
                <a:chOff x="2892915" y="2385906"/>
                <a:chExt cx="3875019" cy="3875019"/>
              </a:xfrm>
              <a:solidFill>
                <a:schemeClr val="tx1"/>
              </a:solidFill>
            </p:grpSpPr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113D3CBB-4BCA-4B27-93B4-EB3A31E0DA28}"/>
                    </a:ext>
                  </a:extLst>
                </p:cNvPr>
                <p:cNvGrpSpPr/>
                <p:nvPr/>
              </p:nvGrpSpPr>
              <p:grpSpPr>
                <a:xfrm>
                  <a:off x="2892915" y="2385906"/>
                  <a:ext cx="3875019" cy="3875019"/>
                  <a:chOff x="2740515" y="2233506"/>
                  <a:chExt cx="3875019" cy="3875019"/>
                </a:xfrm>
                <a:grpFill/>
              </p:grpSpPr>
              <p:grpSp>
                <p:nvGrpSpPr>
                  <p:cNvPr id="38" name="Group 37">
                    <a:extLst>
                      <a:ext uri="{FF2B5EF4-FFF2-40B4-BE49-F238E27FC236}">
                        <a16:creationId xmlns:a16="http://schemas.microsoft.com/office/drawing/2014/main" id="{31DBF8F7-105A-4ADA-869A-282CC02D857E}"/>
                      </a:ext>
                    </a:extLst>
                  </p:cNvPr>
                  <p:cNvGrpSpPr/>
                  <p:nvPr/>
                </p:nvGrpSpPr>
                <p:grpSpPr>
                  <a:xfrm>
                    <a:off x="3793745" y="2233506"/>
                    <a:ext cx="1768559" cy="3875019"/>
                    <a:chOff x="3660134" y="2233506"/>
                    <a:chExt cx="1768559" cy="3875019"/>
                  </a:xfrm>
                  <a:grpFill/>
                </p:grpSpPr>
                <p:sp>
                  <p:nvSpPr>
                    <p:cNvPr id="42" name="Oval 41">
                      <a:extLst>
                        <a:ext uri="{FF2B5EF4-FFF2-40B4-BE49-F238E27FC236}">
                          <a16:creationId xmlns:a16="http://schemas.microsoft.com/office/drawing/2014/main" id="{85F984EC-4013-48C9-8912-AF394B3343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60134" y="2233506"/>
                      <a:ext cx="1768559" cy="1768559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43" name="Oval 42">
                      <a:extLst>
                        <a:ext uri="{FF2B5EF4-FFF2-40B4-BE49-F238E27FC236}">
                          <a16:creationId xmlns:a16="http://schemas.microsoft.com/office/drawing/2014/main" id="{20F8C823-B6A4-42D7-A480-718DDC4E61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60134" y="4339966"/>
                      <a:ext cx="1768559" cy="1768559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  <p:grpSp>
                <p:nvGrpSpPr>
                  <p:cNvPr id="39" name="Group 38">
                    <a:extLst>
                      <a:ext uri="{FF2B5EF4-FFF2-40B4-BE49-F238E27FC236}">
                        <a16:creationId xmlns:a16="http://schemas.microsoft.com/office/drawing/2014/main" id="{47BC9E48-8EC9-4FE6-9778-5D9B7DFB0E9A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3793745" y="2233506"/>
                    <a:ext cx="1768559" cy="3875019"/>
                    <a:chOff x="3660134" y="2233506"/>
                    <a:chExt cx="1768559" cy="3875019"/>
                  </a:xfrm>
                  <a:grpFill/>
                </p:grpSpPr>
                <p:sp>
                  <p:nvSpPr>
                    <p:cNvPr id="40" name="Oval 39">
                      <a:extLst>
                        <a:ext uri="{FF2B5EF4-FFF2-40B4-BE49-F238E27FC236}">
                          <a16:creationId xmlns:a16="http://schemas.microsoft.com/office/drawing/2014/main" id="{E9B672F2-AAB1-4F46-9536-F14C14B1AE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60134" y="2233506"/>
                      <a:ext cx="1768559" cy="1768559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41" name="Oval 40">
                      <a:extLst>
                        <a:ext uri="{FF2B5EF4-FFF2-40B4-BE49-F238E27FC236}">
                          <a16:creationId xmlns:a16="http://schemas.microsoft.com/office/drawing/2014/main" id="{1FC94BDE-2372-4DE3-AA69-DA4B3D7BED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60134" y="4339966"/>
                      <a:ext cx="1768559" cy="1768559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23742A4E-F7E5-48E0-8D76-BDFBB8369C65}"/>
                    </a:ext>
                  </a:extLst>
                </p:cNvPr>
                <p:cNvGrpSpPr/>
                <p:nvPr/>
              </p:nvGrpSpPr>
              <p:grpSpPr>
                <a:xfrm rot="2700000">
                  <a:off x="2892915" y="2385906"/>
                  <a:ext cx="3875019" cy="3875019"/>
                  <a:chOff x="2740515" y="2233506"/>
                  <a:chExt cx="3875019" cy="3875019"/>
                </a:xfrm>
                <a:grpFill/>
              </p:grpSpPr>
              <p:grpSp>
                <p:nvGrpSpPr>
                  <p:cNvPr id="32" name="Group 31">
                    <a:extLst>
                      <a:ext uri="{FF2B5EF4-FFF2-40B4-BE49-F238E27FC236}">
                        <a16:creationId xmlns:a16="http://schemas.microsoft.com/office/drawing/2014/main" id="{243B38C4-B8AC-4DA0-9FFB-0ED073A4FFED}"/>
                      </a:ext>
                    </a:extLst>
                  </p:cNvPr>
                  <p:cNvGrpSpPr/>
                  <p:nvPr/>
                </p:nvGrpSpPr>
                <p:grpSpPr>
                  <a:xfrm>
                    <a:off x="3793745" y="2233506"/>
                    <a:ext cx="1768559" cy="3875019"/>
                    <a:chOff x="3660134" y="2233506"/>
                    <a:chExt cx="1768559" cy="3875019"/>
                  </a:xfrm>
                  <a:grpFill/>
                </p:grpSpPr>
                <p:sp>
                  <p:nvSpPr>
                    <p:cNvPr id="36" name="Oval 35">
                      <a:extLst>
                        <a:ext uri="{FF2B5EF4-FFF2-40B4-BE49-F238E27FC236}">
                          <a16:creationId xmlns:a16="http://schemas.microsoft.com/office/drawing/2014/main" id="{EF7C407B-583E-4DF7-B30F-E3EFDACC7E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60134" y="2233506"/>
                      <a:ext cx="1768559" cy="1768559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37" name="Oval 36">
                      <a:extLst>
                        <a:ext uri="{FF2B5EF4-FFF2-40B4-BE49-F238E27FC236}">
                          <a16:creationId xmlns:a16="http://schemas.microsoft.com/office/drawing/2014/main" id="{BB2F8D9A-B76E-462D-BA1D-00A328974A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60134" y="4339966"/>
                      <a:ext cx="1768559" cy="1768559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  <p:grpSp>
                <p:nvGrpSpPr>
                  <p:cNvPr id="33" name="Group 32">
                    <a:extLst>
                      <a:ext uri="{FF2B5EF4-FFF2-40B4-BE49-F238E27FC236}">
                        <a16:creationId xmlns:a16="http://schemas.microsoft.com/office/drawing/2014/main" id="{F991A09E-2925-41FB-B065-BA2F3C0F70D7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3793745" y="2233506"/>
                    <a:ext cx="1768559" cy="3875019"/>
                    <a:chOff x="3660134" y="2233506"/>
                    <a:chExt cx="1768559" cy="3875019"/>
                  </a:xfrm>
                  <a:grpFill/>
                </p:grpSpPr>
                <p:sp>
                  <p:nvSpPr>
                    <p:cNvPr id="34" name="Oval 33">
                      <a:extLst>
                        <a:ext uri="{FF2B5EF4-FFF2-40B4-BE49-F238E27FC236}">
                          <a16:creationId xmlns:a16="http://schemas.microsoft.com/office/drawing/2014/main" id="{38DCEEDB-3FEF-4225-9B7F-CB910BA0A7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60134" y="2233506"/>
                      <a:ext cx="1768559" cy="1768559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35" name="Oval 34">
                      <a:extLst>
                        <a:ext uri="{FF2B5EF4-FFF2-40B4-BE49-F238E27FC236}">
                          <a16:creationId xmlns:a16="http://schemas.microsoft.com/office/drawing/2014/main" id="{5191337B-5335-4BAA-A64E-ED3D3EBA63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60134" y="4339966"/>
                      <a:ext cx="1768559" cy="1768559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65C3676C-F6EC-4E86-8150-3FAA492117C1}"/>
                  </a:ext>
                </a:extLst>
              </p:cNvPr>
              <p:cNvSpPr/>
              <p:nvPr/>
            </p:nvSpPr>
            <p:spPr>
              <a:xfrm>
                <a:off x="3443462" y="1856027"/>
                <a:ext cx="1768559" cy="1768559"/>
              </a:xfrm>
              <a:prstGeom prst="ellipse">
                <a:avLst/>
              </a:prstGeom>
              <a:solidFill>
                <a:schemeClr val="accent4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545BBF11-CDDC-40E9-87DA-21B33E2886DF}"/>
                  </a:ext>
                </a:extLst>
              </p:cNvPr>
              <p:cNvSpPr/>
              <p:nvPr/>
            </p:nvSpPr>
            <p:spPr>
              <a:xfrm>
                <a:off x="3443462" y="3962487"/>
                <a:ext cx="1768559" cy="1768559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9318608E-2F64-44D0-9A61-B6451400BD53}"/>
                  </a:ext>
                </a:extLst>
              </p:cNvPr>
              <p:cNvSpPr/>
              <p:nvPr/>
            </p:nvSpPr>
            <p:spPr>
              <a:xfrm rot="16200000">
                <a:off x="2390232" y="2909257"/>
                <a:ext cx="1768559" cy="176855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DB2045F8-65AF-4F82-BD1E-5D3A343FB7C7}"/>
                  </a:ext>
                </a:extLst>
              </p:cNvPr>
              <p:cNvSpPr/>
              <p:nvPr/>
            </p:nvSpPr>
            <p:spPr>
              <a:xfrm rot="16200000">
                <a:off x="4496692" y="2909257"/>
                <a:ext cx="1768559" cy="1768559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2A1CF289-C77E-43BE-8BC3-6248AA05F3AE}"/>
                  </a:ext>
                </a:extLst>
              </p:cNvPr>
              <p:cNvSpPr/>
              <p:nvPr/>
            </p:nvSpPr>
            <p:spPr>
              <a:xfrm rot="2700000">
                <a:off x="4188208" y="2164511"/>
                <a:ext cx="1768559" cy="1768559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5132C7E-4BD7-41B0-8122-57917E478734}"/>
                  </a:ext>
                </a:extLst>
              </p:cNvPr>
              <p:cNvSpPr/>
              <p:nvPr/>
            </p:nvSpPr>
            <p:spPr>
              <a:xfrm rot="2700000">
                <a:off x="2698716" y="3654003"/>
                <a:ext cx="1768559" cy="1768559"/>
              </a:xfrm>
              <a:prstGeom prst="ellipse">
                <a:avLst/>
              </a:prstGeom>
              <a:solidFill>
                <a:schemeClr val="bg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D41E761C-A023-49C5-B252-DDD5C2A59F64}"/>
                  </a:ext>
                </a:extLst>
              </p:cNvPr>
              <p:cNvSpPr/>
              <p:nvPr/>
            </p:nvSpPr>
            <p:spPr>
              <a:xfrm rot="18900000">
                <a:off x="2698716" y="2164511"/>
                <a:ext cx="1768559" cy="1768559"/>
              </a:xfrm>
              <a:prstGeom prst="ellipse">
                <a:avLst/>
              </a:prstGeom>
              <a:solidFill>
                <a:schemeClr val="tx1">
                  <a:lumMod val="6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1A8003B8-170E-4F68-AB26-1991D4418206}"/>
                  </a:ext>
                </a:extLst>
              </p:cNvPr>
              <p:cNvSpPr/>
              <p:nvPr/>
            </p:nvSpPr>
            <p:spPr>
              <a:xfrm rot="18900000">
                <a:off x="4188208" y="3654003"/>
                <a:ext cx="1768559" cy="176855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3A5CFB5-FBA3-4702-8300-E1D574AE33BA}"/>
                </a:ext>
              </a:extLst>
            </p:cNvPr>
            <p:cNvSpPr txBox="1"/>
            <p:nvPr/>
          </p:nvSpPr>
          <p:spPr>
            <a:xfrm>
              <a:off x="3795869" y="1580700"/>
              <a:ext cx="152268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  <a:latin typeface="Lato" panose="020F0502020204030203" pitchFamily="34" charset="0"/>
                </a:rPr>
                <a:t>EMOTIONAL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02A7B59-9284-4F66-BF50-948F6382A335}"/>
                </a:ext>
              </a:extLst>
            </p:cNvPr>
            <p:cNvSpPr txBox="1"/>
            <p:nvPr/>
          </p:nvSpPr>
          <p:spPr>
            <a:xfrm>
              <a:off x="5486399" y="2437626"/>
              <a:ext cx="118876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  <a:latin typeface="Lato" panose="020F0502020204030203" pitchFamily="34" charset="0"/>
                </a:rPr>
                <a:t>SPIRITUAL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4DBE48E-B1DA-4EE4-9928-B638540D6105}"/>
                </a:ext>
              </a:extLst>
            </p:cNvPr>
            <p:cNvSpPr txBox="1"/>
            <p:nvPr/>
          </p:nvSpPr>
          <p:spPr>
            <a:xfrm>
              <a:off x="5613396" y="3733705"/>
              <a:ext cx="145707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  <a:latin typeface="Lato" panose="020F0502020204030203" pitchFamily="34" charset="0"/>
                </a:rPr>
                <a:t>INTELLECTUAL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FDC417C-C6DB-4075-A08E-535D51D3598E}"/>
                </a:ext>
              </a:extLst>
            </p:cNvPr>
            <p:cNvSpPr txBox="1"/>
            <p:nvPr/>
          </p:nvSpPr>
          <p:spPr>
            <a:xfrm>
              <a:off x="5453007" y="5098202"/>
              <a:ext cx="118876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  <a:latin typeface="Lato" panose="020F0502020204030203" pitchFamily="34" charset="0"/>
                </a:rPr>
                <a:t>PHYSICAL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EE69E9C-102B-4384-AC00-C1149B6B1B4F}"/>
                </a:ext>
              </a:extLst>
            </p:cNvPr>
            <p:cNvSpPr txBox="1"/>
            <p:nvPr/>
          </p:nvSpPr>
          <p:spPr>
            <a:xfrm>
              <a:off x="3726884" y="5813647"/>
              <a:ext cx="16606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  <a:latin typeface="Lato" panose="020F0502020204030203" pitchFamily="34" charset="0"/>
                </a:rPr>
                <a:t>ENVIRONMENTAL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CB9034D-E014-496E-9D1E-3A936B8670F0}"/>
                </a:ext>
              </a:extLst>
            </p:cNvPr>
            <p:cNvSpPr txBox="1"/>
            <p:nvPr/>
          </p:nvSpPr>
          <p:spPr>
            <a:xfrm>
              <a:off x="2564591" y="5098672"/>
              <a:ext cx="118876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  <a:latin typeface="Lato" panose="020F0502020204030203" pitchFamily="34" charset="0"/>
                </a:rPr>
                <a:t>FINANCIAL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9726EA6-D9D4-4CF0-96E4-8905911E48A0}"/>
                </a:ext>
              </a:extLst>
            </p:cNvPr>
            <p:cNvSpPr txBox="1"/>
            <p:nvPr/>
          </p:nvSpPr>
          <p:spPr>
            <a:xfrm>
              <a:off x="2035337" y="3730476"/>
              <a:ext cx="160347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  <a:latin typeface="Lato" panose="020F0502020204030203" pitchFamily="34" charset="0"/>
                </a:rPr>
                <a:t>OCCUPATIONAL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238D821-FDBD-4A10-8EAA-3C5D6F893B31}"/>
                </a:ext>
              </a:extLst>
            </p:cNvPr>
            <p:cNvSpPr txBox="1"/>
            <p:nvPr/>
          </p:nvSpPr>
          <p:spPr>
            <a:xfrm>
              <a:off x="2360660" y="2448617"/>
              <a:ext cx="118876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  <a:latin typeface="Lato" panose="020F0502020204030203" pitchFamily="34" charset="0"/>
                </a:rPr>
                <a:t>SOCIAL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57" name="Slide Number Placeholder 5">
            <a:extLst>
              <a:ext uri="{FF2B5EF4-FFF2-40B4-BE49-F238E27FC236}">
                <a16:creationId xmlns:a16="http://schemas.microsoft.com/office/drawing/2014/main" id="{03ACCF2D-0597-4F8A-A2EF-B6BE75F8C06B}"/>
              </a:ext>
            </a:extLst>
          </p:cNvPr>
          <p:cNvSpPr txBox="1">
            <a:spLocks/>
          </p:cNvSpPr>
          <p:nvPr/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D4325D4D-289E-48C1-B277-2BEB492A7D19}" type="slidenum">
              <a:rPr lang="en-US" smtClean="0">
                <a:solidFill>
                  <a:srgbClr val="000000"/>
                </a:solidFill>
                <a:ea typeface="ヒラギノ角ゴ Pro W3" pitchFamily="1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dirty="0">
              <a:solidFill>
                <a:srgbClr val="000000"/>
              </a:solidFill>
              <a:ea typeface="ヒラギノ角ゴ Pro W3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8105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FC6E9-76F9-46A8-912B-44759F16D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Katarina’s Poetry and Spoken Word Club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454EBBE-D204-483A-8659-D863CE0C911F}"/>
              </a:ext>
            </a:extLst>
          </p:cNvPr>
          <p:cNvSpPr txBox="1">
            <a:spLocks/>
          </p:cNvSpPr>
          <p:nvPr/>
        </p:nvSpPr>
        <p:spPr>
          <a:xfrm>
            <a:off x="685019" y="1620078"/>
            <a:ext cx="7772400" cy="4597842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Tx/>
              <a:buFont typeface="Wingdings" pitchFamily="2" charset="2"/>
              <a:buChar char=""/>
              <a:defRPr sz="22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Tx/>
              <a:buFont typeface="Wingdings" pitchFamily="2" charset="2"/>
              <a:buChar char=""/>
              <a:defRPr sz="20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Tx/>
              <a:buFont typeface="Wingdings" pitchFamily="2" charset="2"/>
              <a:buChar char=""/>
              <a:defRPr sz="18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Tx/>
              <a:buFont typeface="Wingdings" pitchFamily="2" charset="2"/>
              <a:buChar char=""/>
              <a:defRPr sz="16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Tx/>
              <a:buFont typeface="Wingdings" pitchFamily="2" charset="2"/>
              <a:buChar char=""/>
              <a:defRPr sz="16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</a:pPr>
            <a:endParaRPr lang="en-US" sz="28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24EF947-8668-4C17-AEFA-0A87F22857C5}"/>
              </a:ext>
            </a:extLst>
          </p:cNvPr>
          <p:cNvGrpSpPr/>
          <p:nvPr/>
        </p:nvGrpSpPr>
        <p:grpSpPr>
          <a:xfrm>
            <a:off x="685019" y="1794439"/>
            <a:ext cx="4523137" cy="4583045"/>
            <a:chOff x="532357" y="1887334"/>
            <a:chExt cx="4523137" cy="4583045"/>
          </a:xfrm>
          <a:solidFill>
            <a:schemeClr val="accent1"/>
          </a:solidFill>
        </p:grpSpPr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0B1735D6-078F-4D78-B4F9-142F64CEC6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32357" y="1887334"/>
              <a:ext cx="4523137" cy="4583045"/>
            </a:xfrm>
            <a:prstGeom prst="rect">
              <a:avLst/>
            </a:prstGeom>
          </p:spPr>
        </p:pic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id="{751C9AC6-46B2-4FB8-BDE3-70F9F69857B3}"/>
                </a:ext>
              </a:extLst>
            </p:cNvPr>
            <p:cNvSpPr txBox="1">
              <a:spLocks/>
            </p:cNvSpPr>
            <p:nvPr/>
          </p:nvSpPr>
          <p:spPr>
            <a:xfrm>
              <a:off x="1102292" y="2565132"/>
              <a:ext cx="3263029" cy="3234420"/>
            </a:xfrm>
            <a:prstGeom prst="rect">
              <a:avLst/>
            </a:prstGeom>
            <a:grpFill/>
          </p:spPr>
          <p:txBody>
            <a:bodyPr/>
            <a:lstStyle>
              <a:lvl1pPr marL="182880" indent="-18288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Tx/>
                <a:buFont typeface="Wingdings" pitchFamily="2" charset="2"/>
                <a:buChar char=""/>
                <a:defRPr sz="2200" kern="1200">
                  <a:solidFill>
                    <a:schemeClr val="bg1"/>
                  </a:solidFill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411480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Tx/>
                <a:buFont typeface="Wingdings" pitchFamily="2" charset="2"/>
                <a:buChar char=""/>
                <a:defRPr sz="2000" kern="1200">
                  <a:solidFill>
                    <a:schemeClr val="bg1"/>
                  </a:solidFill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640080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Tx/>
                <a:buFont typeface="Wingdings" pitchFamily="2" charset="2"/>
                <a:buChar char=""/>
                <a:defRPr sz="1800" kern="1200">
                  <a:solidFill>
                    <a:schemeClr val="bg1"/>
                  </a:solidFill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868680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Tx/>
                <a:buFont typeface="Wingdings" pitchFamily="2" charset="2"/>
                <a:buChar char=""/>
                <a:defRPr sz="1600" kern="1200">
                  <a:solidFill>
                    <a:schemeClr val="bg1"/>
                  </a:solidFill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1097280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Tx/>
                <a:buFont typeface="Wingdings" pitchFamily="2" charset="2"/>
                <a:buChar char=""/>
                <a:defRPr sz="1600" kern="1200">
                  <a:solidFill>
                    <a:schemeClr val="bg1"/>
                  </a:solidFill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12846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tx1"/>
                </a:buClr>
                <a:buFont typeface="Wingdings" pitchFamily="2" charset="2"/>
                <a:buChar char="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718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tx1"/>
                </a:buClr>
                <a:buFont typeface="Wingdings" pitchFamily="2" charset="2"/>
                <a:buChar char="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629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tx1"/>
                </a:buClr>
                <a:buFont typeface="Wingdings" pitchFamily="2" charset="2"/>
                <a:buChar char="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8062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tx1"/>
                </a:buClr>
                <a:buFont typeface="Wingdings" pitchFamily="2" charset="2"/>
                <a:buChar char="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ts val="4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None/>
              </a:pPr>
              <a:r>
                <a:rPr lang="en-US" sz="4000" dirty="0">
                  <a:solidFill>
                    <a:srgbClr val="000000"/>
                  </a:solidFill>
                  <a:latin typeface="TrashHand" panose="00000400000000000000" pitchFamily="2" charset="0"/>
                </a:rPr>
                <a:t>How can </a:t>
              </a:r>
              <a:br>
                <a:rPr lang="en-US" sz="4000" dirty="0">
                  <a:solidFill>
                    <a:srgbClr val="000000"/>
                  </a:solidFill>
                  <a:latin typeface="TrashHand" panose="00000400000000000000" pitchFamily="2" charset="0"/>
                </a:rPr>
              </a:br>
              <a:r>
                <a:rPr lang="en-US" sz="4000" dirty="0">
                  <a:solidFill>
                    <a:srgbClr val="000000"/>
                  </a:solidFill>
                  <a:latin typeface="TrashHand" panose="00000400000000000000" pitchFamily="2" charset="0"/>
                </a:rPr>
                <a:t>each person help? </a:t>
              </a:r>
            </a:p>
            <a:p>
              <a:pPr marL="231775" indent="-231775">
                <a:lnSpc>
                  <a:spcPct val="107000"/>
                </a:lnSpc>
                <a:spcAft>
                  <a:spcPts val="0"/>
                </a:spcAft>
                <a:buFont typeface="Symbol" panose="05050102010706020507" pitchFamily="18" charset="2"/>
                <a:buChar char=""/>
              </a:pPr>
              <a:r>
                <a:rPr lang="en-US" sz="2000" b="1" dirty="0">
                  <a:solidFill>
                    <a:srgbClr val="000000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English teacher</a:t>
              </a:r>
              <a:endParaRPr lang="en-US" sz="20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231775" indent="-231775">
                <a:lnSpc>
                  <a:spcPct val="107000"/>
                </a:lnSpc>
                <a:spcBef>
                  <a:spcPts val="600"/>
                </a:spcBef>
                <a:spcAft>
                  <a:spcPts val="0"/>
                </a:spcAft>
                <a:buFont typeface="Symbol" panose="05050102010706020507" pitchFamily="18" charset="2"/>
                <a:buChar char=""/>
              </a:pPr>
              <a:r>
                <a:rPr lang="en-US" sz="2000" b="1" dirty="0">
                  <a:solidFill>
                    <a:srgbClr val="000000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School administrator</a:t>
              </a:r>
              <a:endParaRPr lang="en-US" sz="20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231775" indent="-231775">
                <a:lnSpc>
                  <a:spcPct val="107000"/>
                </a:lnSpc>
                <a:spcBef>
                  <a:spcPts val="600"/>
                </a:spcBef>
                <a:spcAft>
                  <a:spcPts val="0"/>
                </a:spcAft>
                <a:buFont typeface="Symbol" panose="05050102010706020507" pitchFamily="18" charset="2"/>
                <a:buChar char=""/>
              </a:pPr>
              <a:r>
                <a:rPr lang="en-US" sz="2000" b="1" dirty="0">
                  <a:solidFill>
                    <a:srgbClr val="000000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Parent or other trusted adult in her life</a:t>
              </a:r>
              <a:endParaRPr lang="en-US" sz="20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231775" indent="-231775">
                <a:lnSpc>
                  <a:spcPct val="107000"/>
                </a:lnSpc>
                <a:spcBef>
                  <a:spcPts val="600"/>
                </a:spcBef>
                <a:spcAft>
                  <a:spcPts val="800"/>
                </a:spcAft>
                <a:buFont typeface="Symbol" panose="05050102010706020507" pitchFamily="18" charset="2"/>
                <a:buChar char=""/>
              </a:pPr>
              <a:r>
                <a:rPr lang="en-US" sz="2000" b="1" dirty="0">
                  <a:solidFill>
                    <a:srgbClr val="000000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Peers</a:t>
              </a:r>
              <a:endParaRPr lang="en-US" sz="20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A912661-6BDA-4D7C-A042-6382397E8AB7}"/>
              </a:ext>
            </a:extLst>
          </p:cNvPr>
          <p:cNvGrpSpPr/>
          <p:nvPr/>
        </p:nvGrpSpPr>
        <p:grpSpPr>
          <a:xfrm>
            <a:off x="5353898" y="2472237"/>
            <a:ext cx="3103521" cy="3144626"/>
            <a:chOff x="5506560" y="2513649"/>
            <a:chExt cx="3103521" cy="3144626"/>
          </a:xfrm>
          <a:solidFill>
            <a:schemeClr val="accent6"/>
          </a:solidFill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3C2C959C-4BA2-4F27-B4E8-1D06DF273F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8954216">
              <a:off x="5506560" y="2513649"/>
              <a:ext cx="3103521" cy="3144626"/>
            </a:xfrm>
            <a:prstGeom prst="rect">
              <a:avLst/>
            </a:prstGeom>
          </p:spPr>
        </p:pic>
        <p:sp>
          <p:nvSpPr>
            <p:cNvPr id="14" name="Content Placeholder 2">
              <a:extLst>
                <a:ext uri="{FF2B5EF4-FFF2-40B4-BE49-F238E27FC236}">
                  <a16:creationId xmlns:a16="http://schemas.microsoft.com/office/drawing/2014/main" id="{6C52753B-5B50-4150-A5ED-D9C9AC5A1178}"/>
                </a:ext>
              </a:extLst>
            </p:cNvPr>
            <p:cNvSpPr txBox="1">
              <a:spLocks/>
            </p:cNvSpPr>
            <p:nvPr/>
          </p:nvSpPr>
          <p:spPr>
            <a:xfrm>
              <a:off x="6238709" y="3244976"/>
              <a:ext cx="1709198" cy="1684016"/>
            </a:xfrm>
            <a:prstGeom prst="rect">
              <a:avLst/>
            </a:prstGeom>
            <a:grpFill/>
          </p:spPr>
          <p:txBody>
            <a:bodyPr/>
            <a:lstStyle>
              <a:lvl1pPr marL="182880" indent="-18288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Tx/>
                <a:buFont typeface="Wingdings" pitchFamily="2" charset="2"/>
                <a:buChar char=""/>
                <a:defRPr sz="2200" kern="1200">
                  <a:solidFill>
                    <a:schemeClr val="bg1"/>
                  </a:solidFill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411480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Tx/>
                <a:buFont typeface="Wingdings" pitchFamily="2" charset="2"/>
                <a:buChar char=""/>
                <a:defRPr sz="2000" kern="1200">
                  <a:solidFill>
                    <a:schemeClr val="bg1"/>
                  </a:solidFill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640080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Tx/>
                <a:buFont typeface="Wingdings" pitchFamily="2" charset="2"/>
                <a:buChar char=""/>
                <a:defRPr sz="1800" kern="1200">
                  <a:solidFill>
                    <a:schemeClr val="bg1"/>
                  </a:solidFill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868680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Tx/>
                <a:buFont typeface="Wingdings" pitchFamily="2" charset="2"/>
                <a:buChar char=""/>
                <a:defRPr sz="1600" kern="1200">
                  <a:solidFill>
                    <a:schemeClr val="bg1"/>
                  </a:solidFill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1097280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Tx/>
                <a:buFont typeface="Wingdings" pitchFamily="2" charset="2"/>
                <a:buChar char=""/>
                <a:defRPr sz="1600" kern="1200">
                  <a:solidFill>
                    <a:schemeClr val="bg1"/>
                  </a:solidFill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12846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tx1"/>
                </a:buClr>
                <a:buFont typeface="Wingdings" pitchFamily="2" charset="2"/>
                <a:buChar char="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718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tx1"/>
                </a:buClr>
                <a:buFont typeface="Wingdings" pitchFamily="2" charset="2"/>
                <a:buChar char="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629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tx1"/>
                </a:buClr>
                <a:buFont typeface="Wingdings" pitchFamily="2" charset="2"/>
                <a:buChar char="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8062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tx1"/>
                </a:buClr>
                <a:buFont typeface="Wingdings" pitchFamily="2" charset="2"/>
                <a:buChar char="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ts val="4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None/>
              </a:pPr>
              <a:r>
                <a:rPr lang="en-US" sz="4000" dirty="0">
                  <a:solidFill>
                    <a:srgbClr val="000000"/>
                  </a:solidFill>
                  <a:latin typeface="TrashHand" panose="00000400000000000000" pitchFamily="2" charset="0"/>
                </a:rPr>
                <a:t>Who </a:t>
              </a:r>
              <a:br>
                <a:rPr lang="en-US" sz="4000" dirty="0">
                  <a:solidFill>
                    <a:srgbClr val="000000"/>
                  </a:solidFill>
                  <a:latin typeface="TrashHand" panose="00000400000000000000" pitchFamily="2" charset="0"/>
                </a:rPr>
              </a:br>
              <a:r>
                <a:rPr lang="en-US" sz="4000" dirty="0">
                  <a:solidFill>
                    <a:srgbClr val="000000"/>
                  </a:solidFill>
                  <a:latin typeface="TrashHand" panose="00000400000000000000" pitchFamily="2" charset="0"/>
                </a:rPr>
                <a:t>else can help? </a:t>
              </a:r>
            </a:p>
          </p:txBody>
        </p:sp>
      </p:grp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49D21ED4-5B32-4F77-B68D-1036CD7D22F5}"/>
              </a:ext>
            </a:extLst>
          </p:cNvPr>
          <p:cNvSpPr txBox="1">
            <a:spLocks/>
          </p:cNvSpPr>
          <p:nvPr/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D4325D4D-289E-48C1-B277-2BEB492A7D19}" type="slidenum">
              <a:rPr lang="en-US" smtClean="0">
                <a:solidFill>
                  <a:srgbClr val="000000"/>
                </a:solidFill>
                <a:ea typeface="ヒラギノ角ゴ Pro W3" pitchFamily="1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dirty="0">
              <a:solidFill>
                <a:srgbClr val="000000"/>
              </a:solidFill>
              <a:ea typeface="ヒラギノ角ゴ Pro W3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8360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phic 16">
            <a:extLst>
              <a:ext uri="{FF2B5EF4-FFF2-40B4-BE49-F238E27FC236}">
                <a16:creationId xmlns:a16="http://schemas.microsoft.com/office/drawing/2014/main" id="{E85FCA1D-680F-40E6-B283-F7D2D7656B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1841045">
            <a:off x="6130069" y="1461948"/>
            <a:ext cx="2943153" cy="29445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44EB02-17C2-42AC-BBEB-C1F43E5A1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</a:t>
            </a:r>
            <a:r>
              <a:rPr lang="en-US"/>
              <a:t>of Support</a:t>
            </a:r>
            <a:endParaRPr lang="en-US" dirty="0"/>
          </a:p>
        </p:txBody>
      </p:sp>
      <p:pic>
        <p:nvPicPr>
          <p:cNvPr id="15" name="Picture 14" descr="A picture containing text, person, indoor&#10;&#10;Description automatically generated">
            <a:extLst>
              <a:ext uri="{FF2B5EF4-FFF2-40B4-BE49-F238E27FC236}">
                <a16:creationId xmlns:a16="http://schemas.microsoft.com/office/drawing/2014/main" id="{3A99F5AC-D24C-429E-BF25-2B483EF3522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2" t="1203" r="12329"/>
          <a:stretch/>
        </p:blipFill>
        <p:spPr>
          <a:xfrm>
            <a:off x="6368294" y="1655410"/>
            <a:ext cx="2595907" cy="2595197"/>
          </a:xfrm>
          <a:prstGeom prst="ellipse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201C4FDA-5021-4406-8678-F4A8B610CA73}"/>
              </a:ext>
            </a:extLst>
          </p:cNvPr>
          <p:cNvGrpSpPr/>
          <p:nvPr/>
        </p:nvGrpSpPr>
        <p:grpSpPr>
          <a:xfrm>
            <a:off x="279486" y="1929008"/>
            <a:ext cx="8420473" cy="4305956"/>
            <a:chOff x="279486" y="2116899"/>
            <a:chExt cx="8420473" cy="430595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4BEB6B56-0577-4785-A62E-07BFF9062AF3}"/>
                </a:ext>
              </a:extLst>
            </p:cNvPr>
            <p:cNvSpPr/>
            <p:nvPr/>
          </p:nvSpPr>
          <p:spPr>
            <a:xfrm>
              <a:off x="290122" y="2116899"/>
              <a:ext cx="3281819" cy="1841325"/>
            </a:xfrm>
            <a:prstGeom prst="roundRect">
              <a:avLst>
                <a:gd name="adj" fmla="val 10253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indent="0">
                <a:buNone/>
              </a:pPr>
              <a:r>
                <a:rPr lang="en-US" sz="1600" b="1" dirty="0">
                  <a:solidFill>
                    <a:srgbClr val="000000"/>
                  </a:solidFill>
                  <a:latin typeface="Lato" panose="020F0502020204030203" pitchFamily="34" charset="0"/>
                </a:rPr>
                <a:t>Problem Solving Assistance </a:t>
              </a:r>
            </a:p>
            <a:p>
              <a:pPr>
                <a:spcBef>
                  <a:spcPts val="600"/>
                </a:spcBef>
              </a:pPr>
              <a:r>
                <a:rPr lang="en-US" sz="1400" b="1" dirty="0">
                  <a:solidFill>
                    <a:srgbClr val="000000"/>
                  </a:solidFill>
                  <a:latin typeface="Lato" panose="020F0502020204030203" pitchFamily="34" charset="0"/>
                </a:rPr>
                <a:t>Example: </a:t>
              </a:r>
              <a:r>
                <a:rPr lang="en-US" sz="1400" dirty="0">
                  <a:solidFill>
                    <a:srgbClr val="000000"/>
                  </a:solidFill>
                  <a:latin typeface="Lato" panose="020F0502020204030203" pitchFamily="34" charset="0"/>
                </a:rPr>
                <a:t>Someone helps you explore the pros and cons of getting a bus pass to be able to get to the place where you will participate in your activity. 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F9592AE5-0D01-4D14-9DBE-EFC90A86DCA7}"/>
                </a:ext>
              </a:extLst>
            </p:cNvPr>
            <p:cNvSpPr/>
            <p:nvPr/>
          </p:nvSpPr>
          <p:spPr>
            <a:xfrm>
              <a:off x="279486" y="4145080"/>
              <a:ext cx="3281819" cy="2277775"/>
            </a:xfrm>
            <a:prstGeom prst="roundRect">
              <a:avLst>
                <a:gd name="adj" fmla="val 10253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ts val="600"/>
                </a:spcBef>
              </a:pPr>
              <a:r>
                <a:rPr lang="en-US" sz="1600" b="1" dirty="0">
                  <a:solidFill>
                    <a:srgbClr val="000000"/>
                  </a:solidFill>
                  <a:latin typeface="Lato" panose="020F0502020204030203" pitchFamily="34" charset="0"/>
                </a:rPr>
                <a:t>Information or Advice </a:t>
              </a:r>
            </a:p>
            <a:p>
              <a:pPr>
                <a:spcBef>
                  <a:spcPts val="600"/>
                </a:spcBef>
              </a:pPr>
              <a:r>
                <a:rPr lang="en-US" sz="1400" b="1" dirty="0">
                  <a:solidFill>
                    <a:srgbClr val="000000"/>
                  </a:solidFill>
                  <a:latin typeface="Lato" panose="020F0502020204030203" pitchFamily="34" charset="0"/>
                </a:rPr>
                <a:t>Example: </a:t>
              </a:r>
              <a:r>
                <a:rPr lang="en-US" sz="1400" dirty="0">
                  <a:solidFill>
                    <a:srgbClr val="000000"/>
                  </a:solidFill>
                  <a:latin typeface="Lato" panose="020F0502020204030203" pitchFamily="34" charset="0"/>
                </a:rPr>
                <a:t>Someone gives you information about community support groups, educational activities, or activity groups where you can meet other young people with similar interests. </a:t>
              </a: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613FA743-5755-45C5-AF64-E6668D1B9C61}"/>
                </a:ext>
              </a:extLst>
            </p:cNvPr>
            <p:cNvSpPr/>
            <p:nvPr/>
          </p:nvSpPr>
          <p:spPr>
            <a:xfrm>
              <a:off x="3746973" y="2116900"/>
              <a:ext cx="2321887" cy="1841324"/>
            </a:xfrm>
            <a:prstGeom prst="roundRect">
              <a:avLst>
                <a:gd name="adj" fmla="val 10253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indent="0">
                <a:buNone/>
              </a:pPr>
              <a:r>
                <a:rPr lang="en-US" sz="1600" b="1" dirty="0">
                  <a:solidFill>
                    <a:srgbClr val="000000"/>
                  </a:solidFill>
                  <a:latin typeface="Lato" panose="020F0502020204030203" pitchFamily="34" charset="0"/>
                </a:rPr>
                <a:t>Material Resources</a:t>
              </a:r>
            </a:p>
            <a:p>
              <a:pPr marL="0" indent="0">
                <a:spcBef>
                  <a:spcPts val="600"/>
                </a:spcBef>
                <a:buNone/>
              </a:pPr>
              <a:r>
                <a:rPr lang="en-US" sz="1400" b="1" dirty="0">
                  <a:solidFill>
                    <a:srgbClr val="000000"/>
                  </a:solidFill>
                  <a:latin typeface="Lato" panose="020F0502020204030203" pitchFamily="34" charset="0"/>
                </a:rPr>
                <a:t>Example: </a:t>
              </a:r>
              <a:r>
                <a:rPr lang="en-US" sz="1400" dirty="0">
                  <a:solidFill>
                    <a:srgbClr val="000000"/>
                  </a:solidFill>
                  <a:latin typeface="Lato" panose="020F0502020204030203" pitchFamily="34" charset="0"/>
                </a:rPr>
                <a:t>Someone </a:t>
              </a:r>
              <a:br>
                <a:rPr lang="en-US" sz="1400" dirty="0">
                  <a:solidFill>
                    <a:srgbClr val="000000"/>
                  </a:solidFill>
                  <a:latin typeface="Lato" panose="020F0502020204030203" pitchFamily="34" charset="0"/>
                </a:rPr>
              </a:br>
              <a:r>
                <a:rPr lang="en-US" sz="1400" dirty="0">
                  <a:solidFill>
                    <a:srgbClr val="000000"/>
                  </a:solidFill>
                  <a:latin typeface="Lato" panose="020F0502020204030203" pitchFamily="34" charset="0"/>
                </a:rPr>
                <a:t>loans you a piece of equipment you need for your chosen activity. </a:t>
              </a: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1FD8CF8D-9CAD-48AE-BEC7-ECAD19A98533}"/>
                </a:ext>
              </a:extLst>
            </p:cNvPr>
            <p:cNvSpPr/>
            <p:nvPr/>
          </p:nvSpPr>
          <p:spPr>
            <a:xfrm>
              <a:off x="3746115" y="4145079"/>
              <a:ext cx="2321887" cy="2277774"/>
            </a:xfrm>
            <a:prstGeom prst="roundRect">
              <a:avLst>
                <a:gd name="adj" fmla="val 10253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ato" panose="020F0502020204030203" pitchFamily="34" charset="0"/>
                  <a:ea typeface="+mn-ea"/>
                  <a:cs typeface="+mn-cs"/>
                </a:rPr>
                <a:t>Emotional Support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ato" panose="020F0502020204030203" pitchFamily="34" charset="0"/>
                  <a:ea typeface="+mn-ea"/>
                  <a:cs typeface="+mn-cs"/>
                </a:rPr>
                <a:t>Example: 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ato" panose="020F0502020204030203" pitchFamily="34" charset="0"/>
                  <a:ea typeface="+mn-ea"/>
                  <a:cs typeface="+mn-cs"/>
                </a:rPr>
                <a:t>Someone listens to you when you are discouraged, encourages you to keep trying, and reminds you that you have what it takes to be successful. </a:t>
              </a:r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79A07125-EA91-4CFD-876B-5290E6EABB00}"/>
                </a:ext>
              </a:extLst>
            </p:cNvPr>
            <p:cNvSpPr/>
            <p:nvPr/>
          </p:nvSpPr>
          <p:spPr>
            <a:xfrm>
              <a:off x="6252812" y="4669004"/>
              <a:ext cx="2447147" cy="1753849"/>
            </a:xfrm>
            <a:prstGeom prst="roundRect">
              <a:avLst>
                <a:gd name="adj" fmla="val 10253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ato" panose="020F0502020204030203" pitchFamily="34" charset="0"/>
                  <a:ea typeface="+mn-ea"/>
                  <a:cs typeface="+mn-cs"/>
                </a:rPr>
                <a:t>Practical Help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ato" panose="020F0502020204030203" pitchFamily="34" charset="0"/>
                  <a:ea typeface="+mn-ea"/>
                  <a:cs typeface="+mn-cs"/>
                </a:rPr>
                <a:t>Example: 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ato" panose="020F0502020204030203" pitchFamily="34" charset="0"/>
                  <a:ea typeface="+mn-ea"/>
                  <a:cs typeface="+mn-cs"/>
                </a:rPr>
                <a:t>Someone helps you practice your interview skills so you can land an internship you want.</a:t>
              </a:r>
            </a:p>
          </p:txBody>
        </p:sp>
      </p:grp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C92FD17E-C183-41DF-B102-C2DF63F113E0}"/>
              </a:ext>
            </a:extLst>
          </p:cNvPr>
          <p:cNvSpPr txBox="1">
            <a:spLocks/>
          </p:cNvSpPr>
          <p:nvPr/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D4325D4D-289E-48C1-B277-2BEB492A7D19}" type="slidenum">
              <a:rPr lang="en-US" smtClean="0">
                <a:solidFill>
                  <a:srgbClr val="000000"/>
                </a:solidFill>
                <a:ea typeface="ヒラギノ角ゴ Pro W3" pitchFamily="1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dirty="0">
              <a:solidFill>
                <a:srgbClr val="000000"/>
              </a:solidFill>
              <a:ea typeface="ヒラギノ角ゴ Pro W3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441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A7B57-D8D3-41BF-AEE2-18C048B10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156" y="284176"/>
            <a:ext cx="8225687" cy="1002941"/>
          </a:xfrm>
        </p:spPr>
        <p:txBody>
          <a:bodyPr/>
          <a:lstStyle/>
          <a:p>
            <a:r>
              <a:rPr lang="en-US" dirty="0"/>
              <a:t>Finding My Passion – Reflection Questions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17596DC-8B19-4FFA-82BB-5DB98D7268D4}"/>
              </a:ext>
            </a:extLst>
          </p:cNvPr>
          <p:cNvSpPr/>
          <p:nvPr/>
        </p:nvSpPr>
        <p:spPr>
          <a:xfrm rot="5400000">
            <a:off x="532870" y="2664595"/>
            <a:ext cx="1726906" cy="2084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4742316-E333-4BAC-9E75-6A424209582D}"/>
              </a:ext>
            </a:extLst>
          </p:cNvPr>
          <p:cNvSpPr/>
          <p:nvPr/>
        </p:nvSpPr>
        <p:spPr>
          <a:xfrm>
            <a:off x="312493" y="1559770"/>
            <a:ext cx="2167660" cy="1137506"/>
          </a:xfrm>
          <a:prstGeom prst="roundRect">
            <a:avLst>
              <a:gd name="adj" fmla="val 1116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53" tIns="101653" rIns="101653" bIns="101653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Symbol" panose="05050102010706020507" pitchFamily="18" charset="2"/>
              <a:buNone/>
            </a:pPr>
            <a:r>
              <a:rPr lang="en-US" sz="1600" b="1" kern="1200" dirty="0">
                <a:solidFill>
                  <a:srgbClr val="000000"/>
                </a:solidFill>
                <a:latin typeface="Lato" panose="020F050202020403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Which activity did you choose to engage in and why? </a:t>
            </a:r>
            <a:endParaRPr lang="en-US" sz="1600" b="1" kern="1200" dirty="0">
              <a:solidFill>
                <a:srgbClr val="000000"/>
              </a:solidFill>
              <a:latin typeface="Lato" panose="020F050202020403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D97DAD2-218B-43D0-802F-3C2F6C3B558B}"/>
              </a:ext>
            </a:extLst>
          </p:cNvPr>
          <p:cNvSpPr/>
          <p:nvPr/>
        </p:nvSpPr>
        <p:spPr>
          <a:xfrm rot="5400000">
            <a:off x="532870" y="4435246"/>
            <a:ext cx="1726906" cy="2084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D1CB3FF-8D1B-4383-9D62-6FA8A4716C07}"/>
              </a:ext>
            </a:extLst>
          </p:cNvPr>
          <p:cNvSpPr/>
          <p:nvPr/>
        </p:nvSpPr>
        <p:spPr>
          <a:xfrm>
            <a:off x="312493" y="2944575"/>
            <a:ext cx="2167660" cy="1148393"/>
          </a:xfrm>
          <a:prstGeom prst="roundRect">
            <a:avLst>
              <a:gd name="adj" fmla="val 11213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53" tIns="101653" rIns="101653" bIns="101653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b="1" kern="1200" dirty="0">
                <a:solidFill>
                  <a:srgbClr val="000000"/>
                </a:solidFill>
                <a:latin typeface="Lato" panose="020F050202020403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was the best part of participating in this activity?</a:t>
            </a:r>
            <a:endParaRPr lang="en-US" sz="1600" b="1" kern="1200" dirty="0">
              <a:solidFill>
                <a:srgbClr val="000000"/>
              </a:solidFill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B381A69-63B4-417E-91DD-B3FB6823D6C3}"/>
              </a:ext>
            </a:extLst>
          </p:cNvPr>
          <p:cNvSpPr/>
          <p:nvPr/>
        </p:nvSpPr>
        <p:spPr>
          <a:xfrm>
            <a:off x="785426" y="5505190"/>
            <a:ext cx="3069966" cy="2559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133DD8A-6FC8-4E95-856B-D1B5230162EB}"/>
              </a:ext>
            </a:extLst>
          </p:cNvPr>
          <p:cNvSpPr/>
          <p:nvPr/>
        </p:nvSpPr>
        <p:spPr>
          <a:xfrm>
            <a:off x="312493" y="4340268"/>
            <a:ext cx="2167660" cy="2082305"/>
          </a:xfrm>
          <a:prstGeom prst="roundRect">
            <a:avLst>
              <a:gd name="adj" fmla="val 644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53" tIns="101653" rIns="101653" bIns="101653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b="1" kern="1200" dirty="0">
                <a:solidFill>
                  <a:srgbClr val="000000"/>
                </a:solidFill>
                <a:latin typeface="Lato" panose="020F050202020403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was one challenge you faced while trying to get involved?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kern="1200" dirty="0">
                <a:solidFill>
                  <a:srgbClr val="000000"/>
                </a:solidFill>
                <a:latin typeface="Lato" panose="020F050202020403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did you overcome that challenge?</a:t>
            </a:r>
            <a:endParaRPr lang="en-US" sz="1600" b="1" kern="1200" dirty="0">
              <a:solidFill>
                <a:srgbClr val="000000"/>
              </a:solidFill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C6DDE3E-B323-4FF8-B27D-650790AD917B}"/>
              </a:ext>
            </a:extLst>
          </p:cNvPr>
          <p:cNvSpPr/>
          <p:nvPr/>
        </p:nvSpPr>
        <p:spPr>
          <a:xfrm rot="16200000">
            <a:off x="3326470" y="4401309"/>
            <a:ext cx="1726906" cy="2084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447F76A-CF27-4CA8-A5FD-D4AD892BAC05}"/>
              </a:ext>
            </a:extLst>
          </p:cNvPr>
          <p:cNvSpPr/>
          <p:nvPr/>
        </p:nvSpPr>
        <p:spPr>
          <a:xfrm rot="16200000">
            <a:off x="2996844" y="2664594"/>
            <a:ext cx="1726906" cy="20840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925151-1430-4C67-B3AF-4C43E96307E9}"/>
              </a:ext>
            </a:extLst>
          </p:cNvPr>
          <p:cNvSpPr/>
          <p:nvPr/>
        </p:nvSpPr>
        <p:spPr>
          <a:xfrm>
            <a:off x="2671957" y="4850917"/>
            <a:ext cx="3035932" cy="1581745"/>
          </a:xfrm>
          <a:prstGeom prst="roundRect">
            <a:avLst>
              <a:gd name="adj" fmla="val 10132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53" tIns="101653" rIns="101653" bIns="101653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b="1" kern="1200" dirty="0">
                <a:solidFill>
                  <a:srgbClr val="000000"/>
                </a:solidFill>
                <a:latin typeface="Lato" panose="020F050202020403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support did you get from your support network? </a:t>
            </a:r>
          </a:p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b="1" kern="1200" dirty="0">
                <a:solidFill>
                  <a:srgbClr val="000000"/>
                </a:solidFill>
                <a:latin typeface="Lato" panose="020F050202020403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additional support could help you continue to grow in this activity?</a:t>
            </a:r>
            <a:endParaRPr lang="en-US" sz="1600" b="1" kern="1200" dirty="0">
              <a:solidFill>
                <a:srgbClr val="000000"/>
              </a:solidFill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469680-8A0B-4ADA-93E6-B2AF7B8A185C}"/>
              </a:ext>
            </a:extLst>
          </p:cNvPr>
          <p:cNvSpPr/>
          <p:nvPr/>
        </p:nvSpPr>
        <p:spPr>
          <a:xfrm>
            <a:off x="3865201" y="2150254"/>
            <a:ext cx="3069966" cy="2084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6F1C76C-3FF5-4CF5-9463-AAB00739C6EA}"/>
              </a:ext>
            </a:extLst>
          </p:cNvPr>
          <p:cNvSpPr/>
          <p:nvPr/>
        </p:nvSpPr>
        <p:spPr>
          <a:xfrm>
            <a:off x="2671957" y="1559770"/>
            <a:ext cx="3035932" cy="3018494"/>
          </a:xfrm>
          <a:prstGeom prst="roundRect">
            <a:avLst>
              <a:gd name="adj" fmla="val 532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53" tIns="101653" rIns="101653" bIns="101653" numCol="1" spcCol="1270" anchor="t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buNone/>
            </a:pPr>
            <a:endParaRPr lang="en-US" sz="1100" b="1" kern="1200" dirty="0">
              <a:solidFill>
                <a:srgbClr val="000000"/>
              </a:solidFill>
              <a:latin typeface="Lato" panose="020F0502020204030203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b="1" kern="1200" dirty="0">
                <a:solidFill>
                  <a:srgbClr val="000000"/>
                </a:solidFill>
                <a:latin typeface="Lato" panose="020F050202020403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skills or positive values or qualities have you gained by participating?</a:t>
            </a:r>
            <a:endParaRPr lang="en-US" sz="1600" b="1" kern="1200" dirty="0">
              <a:solidFill>
                <a:srgbClr val="000000"/>
              </a:solidFill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1" algn="l" defTabSz="533400">
              <a:lnSpc>
                <a:spcPct val="90000"/>
              </a:lnSpc>
              <a:spcBef>
                <a:spcPts val="600"/>
              </a:spcBef>
              <a:spcAft>
                <a:spcPct val="1500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Examples of skills</a:t>
            </a:r>
            <a:r>
              <a:rPr lang="en-US" sz="1400" kern="120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leadership skills, planning and decision-making skills, interpersonal skills, cultural competence, athletic skills, artistic skills</a:t>
            </a:r>
            <a:endParaRPr lang="en-US" sz="1400" kern="1200" dirty="0">
              <a:solidFill>
                <a:srgbClr val="000000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1" algn="l" defTabSz="533400">
              <a:lnSpc>
                <a:spcPct val="90000"/>
              </a:lnSpc>
              <a:spcBef>
                <a:spcPts val="600"/>
              </a:spcBef>
              <a:spcAft>
                <a:spcPct val="1500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Examples of positive values or qualities: </a:t>
            </a:r>
            <a:r>
              <a:rPr lang="en-US" sz="1400" kern="120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caring, equality, integrity, honesty</a:t>
            </a:r>
            <a:r>
              <a:rPr lang="en-US" sz="1400" kern="1200">
                <a:solidFill>
                  <a:srgbClr val="000000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responsibility</a:t>
            </a:r>
            <a:endParaRPr lang="en-US" sz="1400" kern="1200" dirty="0">
              <a:solidFill>
                <a:srgbClr val="000000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DE37B69-F720-4FB8-8AA9-96DB8614BBB8}"/>
              </a:ext>
            </a:extLst>
          </p:cNvPr>
          <p:cNvSpPr/>
          <p:nvPr/>
        </p:nvSpPr>
        <p:spPr>
          <a:xfrm rot="5400000">
            <a:off x="6480225" y="2664596"/>
            <a:ext cx="1726906" cy="2084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84CDA4EF-17E6-4248-A8AD-02EE8F1FD141}"/>
              </a:ext>
            </a:extLst>
          </p:cNvPr>
          <p:cNvSpPr/>
          <p:nvPr/>
        </p:nvSpPr>
        <p:spPr>
          <a:xfrm>
            <a:off x="5899693" y="1559770"/>
            <a:ext cx="2887971" cy="1389372"/>
          </a:xfrm>
          <a:prstGeom prst="roundRect">
            <a:avLst>
              <a:gd name="adj" fmla="val 9454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53" tIns="101653" rIns="101653" bIns="101653" numCol="1" spcCol="1270" anchor="t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b="1" kern="1200" dirty="0">
                <a:solidFill>
                  <a:srgbClr val="000000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What, if anything, did you produce by participating?</a:t>
            </a:r>
            <a:endParaRPr lang="en-US" sz="1600" b="1" kern="1200" dirty="0">
              <a:solidFill>
                <a:srgbClr val="000000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1" algn="l" defTabSz="533400">
              <a:lnSpc>
                <a:spcPct val="90000"/>
              </a:lnSpc>
              <a:spcBef>
                <a:spcPts val="600"/>
              </a:spcBef>
              <a:spcAft>
                <a:spcPct val="15000"/>
              </a:spcAft>
            </a:pPr>
            <a:r>
              <a:rPr lang="en-US" sz="1400" b="1" kern="1200" dirty="0">
                <a:solidFill>
                  <a:srgbClr val="000000"/>
                </a:solidFill>
                <a:latin typeface="Lato" panose="020F050202020403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Examples of things that could be produced: </a:t>
            </a:r>
            <a:r>
              <a:rPr lang="en-US" sz="1400" kern="1200" dirty="0">
                <a:solidFill>
                  <a:srgbClr val="000000"/>
                </a:solidFill>
                <a:latin typeface="Lato" panose="020F050202020403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song, drawing, poem, video, new club</a:t>
            </a:r>
            <a:endParaRPr lang="en-US" sz="1400" kern="1200" dirty="0">
              <a:solidFill>
                <a:srgbClr val="000000"/>
              </a:solidFill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A6C925E-A879-4F07-9367-FDB52EB9F61E}"/>
              </a:ext>
            </a:extLst>
          </p:cNvPr>
          <p:cNvSpPr/>
          <p:nvPr/>
        </p:nvSpPr>
        <p:spPr>
          <a:xfrm rot="5400000">
            <a:off x="6480225" y="4401311"/>
            <a:ext cx="1726906" cy="2084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60B838F4-390A-4409-A11D-FB7934648F1D}"/>
              </a:ext>
            </a:extLst>
          </p:cNvPr>
          <p:cNvSpPr/>
          <p:nvPr/>
        </p:nvSpPr>
        <p:spPr>
          <a:xfrm>
            <a:off x="5899693" y="3213794"/>
            <a:ext cx="2887971" cy="1053608"/>
          </a:xfrm>
          <a:prstGeom prst="roundRect">
            <a:avLst>
              <a:gd name="adj" fmla="val 13695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53" tIns="101653" rIns="101653" bIns="101653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b="1" kern="1200" dirty="0">
                <a:solidFill>
                  <a:srgbClr val="000000"/>
                </a:solidFill>
                <a:latin typeface="Lato" panose="020F050202020403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might participation in this activity help you achieve your future goals?</a:t>
            </a:r>
            <a:endParaRPr lang="en-US" sz="1600" b="1" kern="1200" dirty="0">
              <a:solidFill>
                <a:srgbClr val="000000"/>
              </a:solidFill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3E23B9B-E9E6-413F-9657-4E40880DAF76}"/>
              </a:ext>
            </a:extLst>
          </p:cNvPr>
          <p:cNvSpPr/>
          <p:nvPr/>
        </p:nvSpPr>
        <p:spPr>
          <a:xfrm>
            <a:off x="5899693" y="4532053"/>
            <a:ext cx="2887971" cy="1890520"/>
          </a:xfrm>
          <a:prstGeom prst="roundRect">
            <a:avLst>
              <a:gd name="adj" fmla="val 8716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53" tIns="101653" rIns="101653" bIns="101653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b="1" kern="1200" dirty="0">
                <a:solidFill>
                  <a:srgbClr val="000000"/>
                </a:solidFill>
                <a:latin typeface="Lato" panose="020F050202020403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do you think participation in this activity could help you make the healthiest decisions and avoid taking unhealthy </a:t>
            </a:r>
            <a:br>
              <a:rPr lang="en-US" sz="1600" b="1" kern="1200" dirty="0">
                <a:solidFill>
                  <a:srgbClr val="000000"/>
                </a:solidFill>
                <a:latin typeface="Lato" panose="020F0502020204030203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b="1" kern="1200" dirty="0">
                <a:solidFill>
                  <a:srgbClr val="000000"/>
                </a:solidFill>
                <a:latin typeface="Lato" panose="020F0502020204030203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risks when it comes to things like alcohol, drugs or sexual activity? </a:t>
            </a:r>
            <a:endParaRPr lang="en-US" sz="1600" b="1" kern="1200" dirty="0">
              <a:solidFill>
                <a:srgbClr val="000000"/>
              </a:solidFill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2E547C3E-F603-4F4A-A47E-A8F22A4923E7}"/>
              </a:ext>
            </a:extLst>
          </p:cNvPr>
          <p:cNvSpPr txBox="1">
            <a:spLocks/>
          </p:cNvSpPr>
          <p:nvPr/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D4325D4D-289E-48C1-B277-2BEB492A7D19}" type="slidenum">
              <a:rPr lang="en-US" smtClean="0">
                <a:solidFill>
                  <a:srgbClr val="000000"/>
                </a:solidFill>
                <a:ea typeface="ヒラギノ角ゴ Pro W3" pitchFamily="1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dirty="0">
              <a:solidFill>
                <a:srgbClr val="000000"/>
              </a:solidFill>
              <a:ea typeface="ヒラギノ角ゴ Pro W3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60994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Custom 2">
      <a:dk1>
        <a:srgbClr val="2C2C2C"/>
      </a:dk1>
      <a:lt1>
        <a:srgbClr val="FFFFFF"/>
      </a:lt1>
      <a:dk2>
        <a:srgbClr val="009FD4"/>
      </a:dk2>
      <a:lt2>
        <a:srgbClr val="F2F2F2"/>
      </a:lt2>
      <a:accent1>
        <a:srgbClr val="F8A71B"/>
      </a:accent1>
      <a:accent2>
        <a:srgbClr val="A5D028"/>
      </a:accent2>
      <a:accent3>
        <a:srgbClr val="08CC78"/>
      </a:accent3>
      <a:accent4>
        <a:srgbClr val="D81F25"/>
      </a:accent4>
      <a:accent5>
        <a:srgbClr val="828288"/>
      </a:accent5>
      <a:accent6>
        <a:srgbClr val="EF4849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17654</TotalTime>
  <Words>395</Words>
  <Application>Microsoft Office PowerPoint</Application>
  <PresentationFormat>On-screen Show (4:3)</PresentationFormat>
  <Paragraphs>51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Lato</vt:lpstr>
      <vt:lpstr>Symbol</vt:lpstr>
      <vt:lpstr>Calibri</vt:lpstr>
      <vt:lpstr>Wingdings</vt:lpstr>
      <vt:lpstr>TrashHand</vt:lpstr>
      <vt:lpstr>Corbel</vt:lpstr>
      <vt:lpstr>Banded</vt:lpstr>
      <vt:lpstr>Eight Dimensions of Wellness*</vt:lpstr>
      <vt:lpstr>Katarina’s Poetry and Spoken Word Club</vt:lpstr>
      <vt:lpstr>Examples of Support</vt:lpstr>
      <vt:lpstr>Finding My Passion – Reflection Questions</vt:lpstr>
    </vt:vector>
  </TitlesOfParts>
  <Company>RTI International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Lawson, Caroline</dc:creator>
  <cp:lastModifiedBy>Lambert, Shari</cp:lastModifiedBy>
  <cp:revision>923</cp:revision>
  <cp:lastPrinted>2019-08-01T12:30:30Z</cp:lastPrinted>
  <dcterms:created xsi:type="dcterms:W3CDTF">2018-03-28T18:27:29Z</dcterms:created>
  <dcterms:modified xsi:type="dcterms:W3CDTF">2021-01-08T14:37:27Z</dcterms:modified>
</cp:coreProperties>
</file>